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4"/>
    <p:sldMasterId id="2147483662" r:id="rId5"/>
    <p:sldMasterId id="2147483680" r:id="rId6"/>
  </p:sldMasterIdLst>
  <p:notesMasterIdLst>
    <p:notesMasterId r:id="rId132"/>
  </p:notesMasterIdLst>
  <p:sldIdLst>
    <p:sldId id="494" r:id="rId7"/>
    <p:sldId id="430" r:id="rId8"/>
    <p:sldId id="605" r:id="rId9"/>
    <p:sldId id="718" r:id="rId10"/>
    <p:sldId id="607" r:id="rId11"/>
    <p:sldId id="665" r:id="rId12"/>
    <p:sldId id="724" r:id="rId13"/>
    <p:sldId id="685" r:id="rId14"/>
    <p:sldId id="598" r:id="rId15"/>
    <p:sldId id="599" r:id="rId16"/>
    <p:sldId id="585" r:id="rId17"/>
    <p:sldId id="721" r:id="rId18"/>
    <p:sldId id="722" r:id="rId19"/>
    <p:sldId id="687" r:id="rId20"/>
    <p:sldId id="688" r:id="rId21"/>
    <p:sldId id="689" r:id="rId22"/>
    <p:sldId id="467" r:id="rId23"/>
    <p:sldId id="470" r:id="rId24"/>
    <p:sldId id="471" r:id="rId25"/>
    <p:sldId id="469" r:id="rId26"/>
    <p:sldId id="473" r:id="rId27"/>
    <p:sldId id="472" r:id="rId28"/>
    <p:sldId id="476" r:id="rId29"/>
    <p:sldId id="589" r:id="rId30"/>
    <p:sldId id="479" r:id="rId31"/>
    <p:sldId id="690" r:id="rId32"/>
    <p:sldId id="602" r:id="rId33"/>
    <p:sldId id="669" r:id="rId34"/>
    <p:sldId id="670" r:id="rId35"/>
    <p:sldId id="698" r:id="rId36"/>
    <p:sldId id="608" r:id="rId37"/>
    <p:sldId id="267" r:id="rId38"/>
    <p:sldId id="612" r:id="rId39"/>
    <p:sldId id="282" r:id="rId40"/>
    <p:sldId id="633" r:id="rId41"/>
    <p:sldId id="666" r:id="rId42"/>
    <p:sldId id="609" r:id="rId43"/>
    <p:sldId id="610" r:id="rId44"/>
    <p:sldId id="634" r:id="rId45"/>
    <p:sldId id="611" r:id="rId46"/>
    <p:sldId id="699" r:id="rId47"/>
    <p:sldId id="613" r:id="rId48"/>
    <p:sldId id="615" r:id="rId49"/>
    <p:sldId id="614" r:id="rId50"/>
    <p:sldId id="616" r:id="rId51"/>
    <p:sldId id="709" r:id="rId52"/>
    <p:sldId id="710" r:id="rId53"/>
    <p:sldId id="691" r:id="rId54"/>
    <p:sldId id="692" r:id="rId55"/>
    <p:sldId id="664" r:id="rId56"/>
    <p:sldId id="700" r:id="rId57"/>
    <p:sldId id="630" r:id="rId58"/>
    <p:sldId id="701" r:id="rId59"/>
    <p:sldId id="618" r:id="rId60"/>
    <p:sldId id="285" r:id="rId61"/>
    <p:sldId id="714" r:id="rId62"/>
    <p:sldId id="703" r:id="rId63"/>
    <p:sldId id="508" r:id="rId64"/>
    <p:sldId id="715" r:id="rId65"/>
    <p:sldId id="619" r:id="rId66"/>
    <p:sldId id="628" r:id="rId67"/>
    <p:sldId id="629" r:id="rId68"/>
    <p:sldId id="668" r:id="rId69"/>
    <p:sldId id="683" r:id="rId70"/>
    <p:sldId id="712" r:id="rId71"/>
    <p:sldId id="716" r:id="rId72"/>
    <p:sldId id="553" r:id="rId73"/>
    <p:sldId id="560" r:id="rId74"/>
    <p:sldId id="704" r:id="rId75"/>
    <p:sldId id="694" r:id="rId76"/>
    <p:sldId id="693" r:id="rId77"/>
    <p:sldId id="625" r:id="rId78"/>
    <p:sldId id="677" r:id="rId79"/>
    <p:sldId id="624" r:id="rId80"/>
    <p:sldId id="626" r:id="rId81"/>
    <p:sldId id="627" r:id="rId82"/>
    <p:sldId id="635" r:id="rId83"/>
    <p:sldId id="620" r:id="rId84"/>
    <p:sldId id="705" r:id="rId85"/>
    <p:sldId id="621" r:id="rId86"/>
    <p:sldId id="622" r:id="rId87"/>
    <p:sldId id="623" r:id="rId88"/>
    <p:sldId id="672" r:id="rId89"/>
    <p:sldId id="679" r:id="rId90"/>
    <p:sldId id="631" r:id="rId91"/>
    <p:sldId id="706" r:id="rId92"/>
    <p:sldId id="524" r:id="rId93"/>
    <p:sldId id="717" r:id="rId94"/>
    <p:sldId id="591" r:id="rId95"/>
    <p:sldId id="636" r:id="rId96"/>
    <p:sldId id="526" r:id="rId97"/>
    <p:sldId id="637" r:id="rId98"/>
    <p:sldId id="695" r:id="rId99"/>
    <p:sldId id="638" r:id="rId100"/>
    <p:sldId id="707" r:id="rId101"/>
    <p:sldId id="640" r:id="rId102"/>
    <p:sldId id="641" r:id="rId103"/>
    <p:sldId id="642" r:id="rId104"/>
    <p:sldId id="643" r:id="rId105"/>
    <p:sldId id="644" r:id="rId106"/>
    <p:sldId id="645" r:id="rId107"/>
    <p:sldId id="646" r:id="rId108"/>
    <p:sldId id="647" r:id="rId109"/>
    <p:sldId id="648" r:id="rId110"/>
    <p:sldId id="650" r:id="rId111"/>
    <p:sldId id="708" r:id="rId112"/>
    <p:sldId id="652" r:id="rId113"/>
    <p:sldId id="655" r:id="rId114"/>
    <p:sldId id="656" r:id="rId115"/>
    <p:sldId id="653" r:id="rId116"/>
    <p:sldId id="657" r:id="rId117"/>
    <p:sldId id="658" r:id="rId118"/>
    <p:sldId id="661" r:id="rId119"/>
    <p:sldId id="662" r:id="rId120"/>
    <p:sldId id="673" r:id="rId121"/>
    <p:sldId id="696" r:id="rId122"/>
    <p:sldId id="697" r:id="rId123"/>
    <p:sldId id="654" r:id="rId124"/>
    <p:sldId id="682" r:id="rId125"/>
    <p:sldId id="681" r:id="rId126"/>
    <p:sldId id="660" r:id="rId127"/>
    <p:sldId id="603" r:id="rId128"/>
    <p:sldId id="719" r:id="rId129"/>
    <p:sldId id="723" r:id="rId130"/>
    <p:sldId id="592" r:id="rId131"/>
  </p:sldIdLst>
  <p:sldSz cx="12192000" cy="6858000"/>
  <p:notesSz cx="6805613" cy="99441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99595BB-18F4-4437-A1FA-AB5C4D4AA846}">
          <p14:sldIdLst>
            <p14:sldId id="494"/>
          </p14:sldIdLst>
        </p14:section>
        <p14:section name="Velkommen" id="{BF0C67D6-F97B-44EC-9CE6-101ACA576E1A}">
          <p14:sldIdLst>
            <p14:sldId id="430"/>
            <p14:sldId id="605"/>
            <p14:sldId id="718"/>
          </p14:sldIdLst>
        </p14:section>
        <p14:section name="Lektion 1 Introduktion til skriveguide" id="{590C2C95-D483-4F42-A4B9-570B03EB16F1}">
          <p14:sldIdLst>
            <p14:sldId id="607"/>
            <p14:sldId id="665"/>
            <p14:sldId id="724"/>
            <p14:sldId id="685"/>
            <p14:sldId id="598"/>
            <p14:sldId id="599"/>
            <p14:sldId id="585"/>
            <p14:sldId id="721"/>
            <p14:sldId id="722"/>
            <p14:sldId id="687"/>
            <p14:sldId id="688"/>
            <p14:sldId id="689"/>
            <p14:sldId id="467"/>
            <p14:sldId id="470"/>
            <p14:sldId id="471"/>
            <p14:sldId id="469"/>
            <p14:sldId id="473"/>
            <p14:sldId id="472"/>
            <p14:sldId id="476"/>
            <p14:sldId id="589"/>
            <p14:sldId id="479"/>
            <p14:sldId id="690"/>
            <p14:sldId id="602"/>
          </p14:sldIdLst>
        </p14:section>
        <p14:section name="Pause 1" id="{D57E464E-E8D1-4CF2-AA9A-CFABB59B30BC}">
          <p14:sldIdLst/>
        </p14:section>
        <p14:section name="Lektion 2 Sitecorestruktur" id="{FDF9E76D-4ABB-473C-B7D5-6A308BA2B869}">
          <p14:sldIdLst>
            <p14:sldId id="669"/>
            <p14:sldId id="670"/>
            <p14:sldId id="698"/>
            <p14:sldId id="608"/>
            <p14:sldId id="267"/>
            <p14:sldId id="612"/>
            <p14:sldId id="282"/>
            <p14:sldId id="633"/>
            <p14:sldId id="666"/>
            <p14:sldId id="609"/>
            <p14:sldId id="610"/>
            <p14:sldId id="634"/>
            <p14:sldId id="611"/>
            <p14:sldId id="699"/>
            <p14:sldId id="613"/>
            <p14:sldId id="615"/>
            <p14:sldId id="614"/>
            <p14:sldId id="616"/>
            <p14:sldId id="709"/>
            <p14:sldId id="710"/>
            <p14:sldId id="691"/>
            <p14:sldId id="692"/>
            <p14:sldId id="664"/>
            <p14:sldId id="700"/>
          </p14:sldIdLst>
        </p14:section>
        <p14:section name="Lektion 3 Rediger indholdsside" id="{7F12F7B2-D3CC-4A29-BC00-3DBD07471AB8}">
          <p14:sldIdLst>
            <p14:sldId id="630"/>
            <p14:sldId id="701"/>
            <p14:sldId id="618"/>
            <p14:sldId id="285"/>
            <p14:sldId id="714"/>
            <p14:sldId id="703"/>
            <p14:sldId id="508"/>
            <p14:sldId id="715"/>
            <p14:sldId id="619"/>
            <p14:sldId id="628"/>
            <p14:sldId id="629"/>
            <p14:sldId id="668"/>
            <p14:sldId id="683"/>
            <p14:sldId id="712"/>
            <p14:sldId id="716"/>
            <p14:sldId id="553"/>
            <p14:sldId id="560"/>
            <p14:sldId id="704"/>
            <p14:sldId id="694"/>
            <p14:sldId id="693"/>
            <p14:sldId id="625"/>
            <p14:sldId id="677"/>
            <p14:sldId id="624"/>
            <p14:sldId id="626"/>
            <p14:sldId id="627"/>
            <p14:sldId id="635"/>
            <p14:sldId id="620"/>
            <p14:sldId id="705"/>
            <p14:sldId id="621"/>
            <p14:sldId id="622"/>
            <p14:sldId id="623"/>
            <p14:sldId id="672"/>
            <p14:sldId id="679"/>
          </p14:sldIdLst>
        </p14:section>
        <p14:section name="Lektion 4 Udgivelse - publicering" id="{8061DB83-5FAE-4F17-93C1-5D84DD226831}">
          <p14:sldIdLst>
            <p14:sldId id="631"/>
            <p14:sldId id="706"/>
            <p14:sldId id="524"/>
            <p14:sldId id="717"/>
            <p14:sldId id="591"/>
            <p14:sldId id="636"/>
            <p14:sldId id="526"/>
            <p14:sldId id="637"/>
            <p14:sldId id="695"/>
          </p14:sldIdLst>
        </p14:section>
        <p14:section name="Lektion 5 Genbrugelige links" id="{45DDD6C9-B142-4A9C-AB16-B2101A5766DE}">
          <p14:sldIdLst>
            <p14:sldId id="638"/>
            <p14:sldId id="707"/>
            <p14:sldId id="640"/>
            <p14:sldId id="641"/>
            <p14:sldId id="642"/>
            <p14:sldId id="643"/>
            <p14:sldId id="644"/>
            <p14:sldId id="645"/>
            <p14:sldId id="646"/>
            <p14:sldId id="647"/>
            <p14:sldId id="648"/>
          </p14:sldIdLst>
        </p14:section>
        <p14:section name="Lektion 6: Opret indholdsside" id="{9266DB2A-5113-4AA0-AE52-A88B8C3F6BAB}">
          <p14:sldIdLst>
            <p14:sldId id="650"/>
            <p14:sldId id="708"/>
            <p14:sldId id="652"/>
            <p14:sldId id="655"/>
            <p14:sldId id="656"/>
            <p14:sldId id="653"/>
            <p14:sldId id="657"/>
            <p14:sldId id="658"/>
            <p14:sldId id="661"/>
            <p14:sldId id="662"/>
            <p14:sldId id="673"/>
            <p14:sldId id="696"/>
            <p14:sldId id="697"/>
            <p14:sldId id="654"/>
            <p14:sldId id="682"/>
            <p14:sldId id="681"/>
            <p14:sldId id="660"/>
          </p14:sldIdLst>
        </p14:section>
        <p14:section name="Afrunding og evaluering" id="{ACA5EF4A-5E45-4796-A3F6-B5192AB04331}">
          <p14:sldIdLst>
            <p14:sldId id="603"/>
            <p14:sldId id="719"/>
            <p14:sldId id="723"/>
            <p14:sldId id="592"/>
          </p14:sldIdLst>
        </p14:section>
      </p14:sectionLst>
    </p:ext>
    <p:ext uri="{EFAFB233-063F-42B5-8137-9DF3F51BA10A}">
      <p15:sldGuideLst xmlns:p15="http://schemas.microsoft.com/office/powerpoint/2012/main">
        <p15:guide id="1" orient="horz" pos="205" userDrawn="1">
          <p15:clr>
            <a:srgbClr val="A4A3A4"/>
          </p15:clr>
        </p15:guide>
        <p15:guide id="2" orient="horz" pos="4010" userDrawn="1">
          <p15:clr>
            <a:srgbClr val="A4A3A4"/>
          </p15:clr>
        </p15:guide>
        <p15:guide id="3" orient="horz" pos="1322" userDrawn="1">
          <p15:clr>
            <a:srgbClr val="A4A3A4"/>
          </p15:clr>
        </p15:guide>
        <p15:guide id="4" orient="horz" pos="3748" userDrawn="1">
          <p15:clr>
            <a:srgbClr val="A4A3A4"/>
          </p15:clr>
        </p15:guide>
        <p15:guide id="5" pos="7403" userDrawn="1">
          <p15:clr>
            <a:srgbClr val="A4A3A4"/>
          </p15:clr>
        </p15:guide>
        <p15:guide id="6" pos="5292" userDrawn="1">
          <p15:clr>
            <a:srgbClr val="A4A3A4"/>
          </p15:clr>
        </p15:guide>
        <p15:guide id="7" pos="277" userDrawn="1">
          <p15:clr>
            <a:srgbClr val="A4A3A4"/>
          </p15:clr>
        </p15:guide>
        <p15:guide id="8" pos="6345" userDrawn="1">
          <p15:clr>
            <a:srgbClr val="A4A3A4"/>
          </p15:clr>
        </p15:guide>
        <p15:guide id="9" pos="82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Maja Bjerregaard Have" initials="MBH" lastIdx="7" clrIdx="0">
    <p:extLst>
      <p:ext uri="{19B8F6BF-5375-455C-9EA6-DF929625EA0E}">
        <p15:presenceInfo xmlns:p15="http://schemas.microsoft.com/office/powerpoint/2012/main" userId="S-1-5-21-2100284113-1573851820-878952375-410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8938"/>
    <a:srgbClr val="395B73"/>
    <a:srgbClr val="FFFFFF"/>
    <a:srgbClr val="44831E"/>
    <a:srgbClr val="284D62"/>
    <a:srgbClr val="44841E"/>
    <a:srgbClr val="B5C6CD"/>
    <a:srgbClr val="B8C4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yst layout 1 - Markering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76571" autoAdjust="0"/>
  </p:normalViewPr>
  <p:slideViewPr>
    <p:cSldViewPr snapToGrid="0" snapToObjects="1">
      <p:cViewPr varScale="1">
        <p:scale>
          <a:sx n="88" d="100"/>
          <a:sy n="88" d="100"/>
        </p:scale>
        <p:origin x="1152" y="90"/>
      </p:cViewPr>
      <p:guideLst>
        <p:guide orient="horz" pos="205"/>
        <p:guide orient="horz" pos="4010"/>
        <p:guide orient="horz" pos="1322"/>
        <p:guide orient="horz" pos="3748"/>
        <p:guide pos="7403"/>
        <p:guide pos="5292"/>
        <p:guide pos="277"/>
        <p:guide pos="6345"/>
        <p:guide pos="827"/>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200" d="100"/>
        <a:sy n="200" d="100"/>
      </p:scale>
      <p:origin x="0" y="-364"/>
    </p:cViewPr>
  </p:sorterViewPr>
  <p:notesViewPr>
    <p:cSldViewPr snapToGrid="0" snapToObjects="1">
      <p:cViewPr varScale="1">
        <p:scale>
          <a:sx n="79" d="100"/>
          <a:sy n="79" d="100"/>
        </p:scale>
        <p:origin x="3308"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commentAuthors" Target="commentAuthor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slide" Target="slides/slide112.xml"/><Relationship Id="rId126" Type="http://schemas.openxmlformats.org/officeDocument/2006/relationships/slide" Target="slides/slide120.xml"/><Relationship Id="rId13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slide" Target="slides/slide123.xml"/><Relationship Id="rId13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5-04T12:57:30.670" idx="7">
    <p:pos x="10" y="10"/>
    <p:text>Overbliksslide, som I kan sætte op i toppen, mellemslides 4 og 5. Givet et godt overblik over vores område.</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B71B30-0A93-4C08-BD53-CF3E04B41521}"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da-DK"/>
        </a:p>
      </dgm:t>
    </dgm:pt>
    <dgm:pt modelId="{CA6F8135-A4D9-4B71-A405-38815C242115}">
      <dgm:prSet/>
      <dgm:spPr/>
      <dgm:t>
        <a:bodyPr/>
        <a:lstStyle/>
        <a:p>
          <a:pPr rtl="0"/>
          <a:r>
            <a:rPr lang="da-DK" dirty="0"/>
            <a:t>Borgeren er i centrum – vi er i øjenhøjde med vores læsere</a:t>
          </a:r>
        </a:p>
      </dgm:t>
    </dgm:pt>
    <dgm:pt modelId="{791D2F34-8AE8-4034-AE68-EAA87901756E}" type="parTrans" cxnId="{58A6422E-CC2F-450A-B750-1B391CDDAC21}">
      <dgm:prSet/>
      <dgm:spPr/>
      <dgm:t>
        <a:bodyPr/>
        <a:lstStyle/>
        <a:p>
          <a:endParaRPr lang="da-DK"/>
        </a:p>
      </dgm:t>
    </dgm:pt>
    <dgm:pt modelId="{8D339734-A388-427D-9FAE-84B897BB85E7}" type="sibTrans" cxnId="{58A6422E-CC2F-450A-B750-1B391CDDAC21}">
      <dgm:prSet/>
      <dgm:spPr/>
      <dgm:t>
        <a:bodyPr/>
        <a:lstStyle/>
        <a:p>
          <a:endParaRPr lang="da-DK"/>
        </a:p>
      </dgm:t>
    </dgm:pt>
    <dgm:pt modelId="{63781D4E-C084-4EBA-B796-71A8F4455DA1}">
      <dgm:prSet/>
      <dgm:spPr/>
      <dgm:t>
        <a:bodyPr/>
        <a:lstStyle/>
        <a:p>
          <a:pPr rtl="0"/>
          <a:r>
            <a:rPr lang="da-DK" dirty="0"/>
            <a:t>Korrekt, men letforståeligt sprog</a:t>
          </a:r>
        </a:p>
      </dgm:t>
    </dgm:pt>
    <dgm:pt modelId="{04DAEEB3-C85D-4B7B-8C62-85884C346649}" type="parTrans" cxnId="{47948AFD-B49E-4658-BD7C-67659F440A77}">
      <dgm:prSet/>
      <dgm:spPr/>
      <dgm:t>
        <a:bodyPr/>
        <a:lstStyle/>
        <a:p>
          <a:endParaRPr lang="da-DK"/>
        </a:p>
      </dgm:t>
    </dgm:pt>
    <dgm:pt modelId="{5EB41999-54F9-41FC-AEB1-5A2FECA18580}" type="sibTrans" cxnId="{47948AFD-B49E-4658-BD7C-67659F440A77}">
      <dgm:prSet/>
      <dgm:spPr/>
      <dgm:t>
        <a:bodyPr/>
        <a:lstStyle/>
        <a:p>
          <a:endParaRPr lang="da-DK"/>
        </a:p>
      </dgm:t>
    </dgm:pt>
    <dgm:pt modelId="{DF351314-15AC-4D1A-B8D9-1135704AF3AB}">
      <dgm:prSet/>
      <dgm:spPr/>
      <dgm:t>
        <a:bodyPr/>
        <a:lstStyle/>
        <a:p>
          <a:pPr rtl="0"/>
          <a:r>
            <a:rPr lang="da-DK" dirty="0"/>
            <a:t>Aktivt og konkret – ”du” frem </a:t>
          </a:r>
          <a:br>
            <a:rPr lang="da-DK" dirty="0"/>
          </a:br>
          <a:r>
            <a:rPr lang="da-DK" dirty="0"/>
            <a:t>for ”man”</a:t>
          </a:r>
        </a:p>
      </dgm:t>
    </dgm:pt>
    <dgm:pt modelId="{065FBAD8-EA15-4682-8E12-8D79BFAD5A66}" type="parTrans" cxnId="{BCF09C9C-7404-4329-9507-10EB07B863B2}">
      <dgm:prSet/>
      <dgm:spPr/>
      <dgm:t>
        <a:bodyPr/>
        <a:lstStyle/>
        <a:p>
          <a:endParaRPr lang="da-DK"/>
        </a:p>
      </dgm:t>
    </dgm:pt>
    <dgm:pt modelId="{023D9086-93B2-49FA-A8CE-C799DDD9128A}" type="sibTrans" cxnId="{BCF09C9C-7404-4329-9507-10EB07B863B2}">
      <dgm:prSet/>
      <dgm:spPr/>
      <dgm:t>
        <a:bodyPr/>
        <a:lstStyle/>
        <a:p>
          <a:endParaRPr lang="da-DK"/>
        </a:p>
      </dgm:t>
    </dgm:pt>
    <dgm:pt modelId="{5E7649BB-06B4-4D09-ACB9-15D4924B8946}">
      <dgm:prSet/>
      <dgm:spPr/>
      <dgm:t>
        <a:bodyPr/>
        <a:lstStyle/>
        <a:p>
          <a:pPr rtl="0"/>
          <a:r>
            <a:rPr lang="da-DK" dirty="0"/>
            <a:t>Vi hjælper brugeren til at handle og leder til selvbetjening</a:t>
          </a:r>
        </a:p>
      </dgm:t>
    </dgm:pt>
    <dgm:pt modelId="{94FE1030-A504-4661-B118-14C690A206EC}" type="parTrans" cxnId="{A6F30462-ABEE-40E9-AE27-997CDE67495B}">
      <dgm:prSet/>
      <dgm:spPr/>
      <dgm:t>
        <a:bodyPr/>
        <a:lstStyle/>
        <a:p>
          <a:endParaRPr lang="da-DK"/>
        </a:p>
      </dgm:t>
    </dgm:pt>
    <dgm:pt modelId="{91BD96D3-3EDB-481A-A85E-89D9E6B7E2AF}" type="sibTrans" cxnId="{A6F30462-ABEE-40E9-AE27-997CDE67495B}">
      <dgm:prSet/>
      <dgm:spPr/>
      <dgm:t>
        <a:bodyPr/>
        <a:lstStyle/>
        <a:p>
          <a:endParaRPr lang="da-DK"/>
        </a:p>
      </dgm:t>
    </dgm:pt>
    <dgm:pt modelId="{C59ECA33-D36C-4E0E-BEAE-C432E989DBCF}">
      <dgm:prSet/>
      <dgm:spPr/>
      <dgm:t>
        <a:bodyPr/>
        <a:lstStyle/>
        <a:p>
          <a:pPr rtl="0"/>
          <a:r>
            <a:rPr lang="da-DK" dirty="0"/>
            <a:t>Retskrivning – fx startkomma, forkortelser og tal</a:t>
          </a:r>
        </a:p>
      </dgm:t>
    </dgm:pt>
    <dgm:pt modelId="{0A05D8F4-C6DF-4CB6-92C7-C050C5482CEC}" type="parTrans" cxnId="{CFDB0724-82C7-40C1-92BD-7C721956B17C}">
      <dgm:prSet/>
      <dgm:spPr/>
      <dgm:t>
        <a:bodyPr/>
        <a:lstStyle/>
        <a:p>
          <a:endParaRPr lang="da-DK"/>
        </a:p>
      </dgm:t>
    </dgm:pt>
    <dgm:pt modelId="{77BE613D-838E-4A4E-9414-01A48862380A}" type="sibTrans" cxnId="{CFDB0724-82C7-40C1-92BD-7C721956B17C}">
      <dgm:prSet/>
      <dgm:spPr/>
      <dgm:t>
        <a:bodyPr/>
        <a:lstStyle/>
        <a:p>
          <a:endParaRPr lang="da-DK"/>
        </a:p>
      </dgm:t>
    </dgm:pt>
    <dgm:pt modelId="{A1D37E34-2142-4009-8F80-DCAB78D31912}" type="pres">
      <dgm:prSet presAssocID="{08B71B30-0A93-4C08-BD53-CF3E04B41521}" presName="linearFlow" presStyleCnt="0">
        <dgm:presLayoutVars>
          <dgm:dir/>
          <dgm:resizeHandles val="exact"/>
        </dgm:presLayoutVars>
      </dgm:prSet>
      <dgm:spPr/>
      <dgm:t>
        <a:bodyPr/>
        <a:lstStyle/>
        <a:p>
          <a:endParaRPr lang="da-DK"/>
        </a:p>
      </dgm:t>
    </dgm:pt>
    <dgm:pt modelId="{EB9D2A26-0FA2-43AB-82E7-6B45F8CE7E9E}" type="pres">
      <dgm:prSet presAssocID="{CA6F8135-A4D9-4B71-A405-38815C242115}" presName="composite" presStyleCnt="0"/>
      <dgm:spPr/>
    </dgm:pt>
    <dgm:pt modelId="{E0E199B4-3CC4-4E33-8CE6-076BDA216C1E}" type="pres">
      <dgm:prSet presAssocID="{CA6F8135-A4D9-4B71-A405-38815C242115}" presName="imgShp" presStyleLbl="fgImgPlace1" presStyleIdx="0" presStyleCnt="5"/>
      <dgm:spPr/>
    </dgm:pt>
    <dgm:pt modelId="{ED7B490A-7973-4F7E-B9EB-75165E692803}" type="pres">
      <dgm:prSet presAssocID="{CA6F8135-A4D9-4B71-A405-38815C242115}" presName="txShp" presStyleLbl="node1" presStyleIdx="0" presStyleCnt="5" custLinFactNeighborY="-420">
        <dgm:presLayoutVars>
          <dgm:bulletEnabled val="1"/>
        </dgm:presLayoutVars>
      </dgm:prSet>
      <dgm:spPr/>
      <dgm:t>
        <a:bodyPr/>
        <a:lstStyle/>
        <a:p>
          <a:endParaRPr lang="da-DK"/>
        </a:p>
      </dgm:t>
    </dgm:pt>
    <dgm:pt modelId="{FD84F146-3A8E-469A-A029-AFFBB13C7C88}" type="pres">
      <dgm:prSet presAssocID="{8D339734-A388-427D-9FAE-84B897BB85E7}" presName="spacing" presStyleCnt="0"/>
      <dgm:spPr/>
    </dgm:pt>
    <dgm:pt modelId="{55160D41-94E2-4A5C-8ABF-A165AE5B035B}" type="pres">
      <dgm:prSet presAssocID="{63781D4E-C084-4EBA-B796-71A8F4455DA1}" presName="composite" presStyleCnt="0"/>
      <dgm:spPr/>
    </dgm:pt>
    <dgm:pt modelId="{9599DE3C-1EC6-461D-B74B-745A2B2011F7}" type="pres">
      <dgm:prSet presAssocID="{63781D4E-C084-4EBA-B796-71A8F4455DA1}" presName="imgShp" presStyleLbl="fgImgPlace1" presStyleIdx="1" presStyleCnt="5"/>
      <dgm:spPr/>
    </dgm:pt>
    <dgm:pt modelId="{250EE09C-600C-42C7-9484-1A8605C45F57}" type="pres">
      <dgm:prSet presAssocID="{63781D4E-C084-4EBA-B796-71A8F4455DA1}" presName="txShp" presStyleLbl="node1" presStyleIdx="1" presStyleCnt="5">
        <dgm:presLayoutVars>
          <dgm:bulletEnabled val="1"/>
        </dgm:presLayoutVars>
      </dgm:prSet>
      <dgm:spPr/>
      <dgm:t>
        <a:bodyPr/>
        <a:lstStyle/>
        <a:p>
          <a:endParaRPr lang="da-DK"/>
        </a:p>
      </dgm:t>
    </dgm:pt>
    <dgm:pt modelId="{8B6C115C-E402-450A-91C0-18B34EE5CAF4}" type="pres">
      <dgm:prSet presAssocID="{5EB41999-54F9-41FC-AEB1-5A2FECA18580}" presName="spacing" presStyleCnt="0"/>
      <dgm:spPr/>
    </dgm:pt>
    <dgm:pt modelId="{35B7E3DE-3DB1-405F-A8FB-F7FA70F451F1}" type="pres">
      <dgm:prSet presAssocID="{DF351314-15AC-4D1A-B8D9-1135704AF3AB}" presName="composite" presStyleCnt="0"/>
      <dgm:spPr/>
    </dgm:pt>
    <dgm:pt modelId="{B9950491-8F1E-44F8-A093-E156E40621B0}" type="pres">
      <dgm:prSet presAssocID="{DF351314-15AC-4D1A-B8D9-1135704AF3AB}" presName="imgShp" presStyleLbl="fgImgPlace1" presStyleIdx="2" presStyleCnt="5"/>
      <dgm:spPr/>
    </dgm:pt>
    <dgm:pt modelId="{4AB54FC2-9A4C-4917-89C9-CB9B12AC9F16}" type="pres">
      <dgm:prSet presAssocID="{DF351314-15AC-4D1A-B8D9-1135704AF3AB}" presName="txShp" presStyleLbl="node1" presStyleIdx="2" presStyleCnt="5">
        <dgm:presLayoutVars>
          <dgm:bulletEnabled val="1"/>
        </dgm:presLayoutVars>
      </dgm:prSet>
      <dgm:spPr/>
      <dgm:t>
        <a:bodyPr/>
        <a:lstStyle/>
        <a:p>
          <a:endParaRPr lang="da-DK"/>
        </a:p>
      </dgm:t>
    </dgm:pt>
    <dgm:pt modelId="{DC86F715-0302-4401-BF0A-A7FB3332E41F}" type="pres">
      <dgm:prSet presAssocID="{023D9086-93B2-49FA-A8CE-C799DDD9128A}" presName="spacing" presStyleCnt="0"/>
      <dgm:spPr/>
    </dgm:pt>
    <dgm:pt modelId="{BC271967-C414-4E71-AE8C-4DBB0137F2BE}" type="pres">
      <dgm:prSet presAssocID="{5E7649BB-06B4-4D09-ACB9-15D4924B8946}" presName="composite" presStyleCnt="0"/>
      <dgm:spPr/>
    </dgm:pt>
    <dgm:pt modelId="{00FC891E-4E87-4DEA-9FF9-87F6BAE0D2D7}" type="pres">
      <dgm:prSet presAssocID="{5E7649BB-06B4-4D09-ACB9-15D4924B8946}" presName="imgShp" presStyleLbl="fgImgPlace1" presStyleIdx="3" presStyleCnt="5"/>
      <dgm:spPr/>
    </dgm:pt>
    <dgm:pt modelId="{AE58C487-5718-4571-A664-1D7A835574EB}" type="pres">
      <dgm:prSet presAssocID="{5E7649BB-06B4-4D09-ACB9-15D4924B8946}" presName="txShp" presStyleLbl="node1" presStyleIdx="3" presStyleCnt="5">
        <dgm:presLayoutVars>
          <dgm:bulletEnabled val="1"/>
        </dgm:presLayoutVars>
      </dgm:prSet>
      <dgm:spPr/>
      <dgm:t>
        <a:bodyPr/>
        <a:lstStyle/>
        <a:p>
          <a:endParaRPr lang="da-DK"/>
        </a:p>
      </dgm:t>
    </dgm:pt>
    <dgm:pt modelId="{1112F9D1-2D08-462D-B85A-2F284DA48ACB}" type="pres">
      <dgm:prSet presAssocID="{91BD96D3-3EDB-481A-A85E-89D9E6B7E2AF}" presName="spacing" presStyleCnt="0"/>
      <dgm:spPr/>
    </dgm:pt>
    <dgm:pt modelId="{15172276-E37C-46D7-863A-3AD0DB33A5BF}" type="pres">
      <dgm:prSet presAssocID="{C59ECA33-D36C-4E0E-BEAE-C432E989DBCF}" presName="composite" presStyleCnt="0"/>
      <dgm:spPr/>
    </dgm:pt>
    <dgm:pt modelId="{BF4A1004-5434-4A73-9900-1468899113DD}" type="pres">
      <dgm:prSet presAssocID="{C59ECA33-D36C-4E0E-BEAE-C432E989DBCF}" presName="imgShp" presStyleLbl="fgImgPlace1" presStyleIdx="4" presStyleCnt="5"/>
      <dgm:spPr/>
    </dgm:pt>
    <dgm:pt modelId="{75D01EDD-721E-4052-94C9-5FCD757950C2}" type="pres">
      <dgm:prSet presAssocID="{C59ECA33-D36C-4E0E-BEAE-C432E989DBCF}" presName="txShp" presStyleLbl="node1" presStyleIdx="4" presStyleCnt="5">
        <dgm:presLayoutVars>
          <dgm:bulletEnabled val="1"/>
        </dgm:presLayoutVars>
      </dgm:prSet>
      <dgm:spPr/>
      <dgm:t>
        <a:bodyPr/>
        <a:lstStyle/>
        <a:p>
          <a:endParaRPr lang="da-DK"/>
        </a:p>
      </dgm:t>
    </dgm:pt>
  </dgm:ptLst>
  <dgm:cxnLst>
    <dgm:cxn modelId="{1538EC73-78D1-43AF-A339-8EFC3AF7A1B0}" type="presOf" srcId="{08B71B30-0A93-4C08-BD53-CF3E04B41521}" destId="{A1D37E34-2142-4009-8F80-DCAB78D31912}" srcOrd="0" destOrd="0" presId="urn:microsoft.com/office/officeart/2005/8/layout/vList3"/>
    <dgm:cxn modelId="{47948AFD-B49E-4658-BD7C-67659F440A77}" srcId="{08B71B30-0A93-4C08-BD53-CF3E04B41521}" destId="{63781D4E-C084-4EBA-B796-71A8F4455DA1}" srcOrd="1" destOrd="0" parTransId="{04DAEEB3-C85D-4B7B-8C62-85884C346649}" sibTransId="{5EB41999-54F9-41FC-AEB1-5A2FECA18580}"/>
    <dgm:cxn modelId="{58A6422E-CC2F-450A-B750-1B391CDDAC21}" srcId="{08B71B30-0A93-4C08-BD53-CF3E04B41521}" destId="{CA6F8135-A4D9-4B71-A405-38815C242115}" srcOrd="0" destOrd="0" parTransId="{791D2F34-8AE8-4034-AE68-EAA87901756E}" sibTransId="{8D339734-A388-427D-9FAE-84B897BB85E7}"/>
    <dgm:cxn modelId="{A87063F6-86F7-4472-AF3F-1551AA766723}" type="presOf" srcId="{5E7649BB-06B4-4D09-ACB9-15D4924B8946}" destId="{AE58C487-5718-4571-A664-1D7A835574EB}" srcOrd="0" destOrd="0" presId="urn:microsoft.com/office/officeart/2005/8/layout/vList3"/>
    <dgm:cxn modelId="{CFDB0724-82C7-40C1-92BD-7C721956B17C}" srcId="{08B71B30-0A93-4C08-BD53-CF3E04B41521}" destId="{C59ECA33-D36C-4E0E-BEAE-C432E989DBCF}" srcOrd="4" destOrd="0" parTransId="{0A05D8F4-C6DF-4CB6-92C7-C050C5482CEC}" sibTransId="{77BE613D-838E-4A4E-9414-01A48862380A}"/>
    <dgm:cxn modelId="{BF4F1C7D-A75F-471D-93F5-3FA33D997925}" type="presOf" srcId="{DF351314-15AC-4D1A-B8D9-1135704AF3AB}" destId="{4AB54FC2-9A4C-4917-89C9-CB9B12AC9F16}" srcOrd="0" destOrd="0" presId="urn:microsoft.com/office/officeart/2005/8/layout/vList3"/>
    <dgm:cxn modelId="{E871C539-2D53-429A-AC51-E8300F8EE2E4}" type="presOf" srcId="{C59ECA33-D36C-4E0E-BEAE-C432E989DBCF}" destId="{75D01EDD-721E-4052-94C9-5FCD757950C2}" srcOrd="0" destOrd="0" presId="urn:microsoft.com/office/officeart/2005/8/layout/vList3"/>
    <dgm:cxn modelId="{9819D4EB-0005-41E2-A94A-4609632D955F}" type="presOf" srcId="{63781D4E-C084-4EBA-B796-71A8F4455DA1}" destId="{250EE09C-600C-42C7-9484-1A8605C45F57}" srcOrd="0" destOrd="0" presId="urn:microsoft.com/office/officeart/2005/8/layout/vList3"/>
    <dgm:cxn modelId="{BCF09C9C-7404-4329-9507-10EB07B863B2}" srcId="{08B71B30-0A93-4C08-BD53-CF3E04B41521}" destId="{DF351314-15AC-4D1A-B8D9-1135704AF3AB}" srcOrd="2" destOrd="0" parTransId="{065FBAD8-EA15-4682-8E12-8D79BFAD5A66}" sibTransId="{023D9086-93B2-49FA-A8CE-C799DDD9128A}"/>
    <dgm:cxn modelId="{A6F30462-ABEE-40E9-AE27-997CDE67495B}" srcId="{08B71B30-0A93-4C08-BD53-CF3E04B41521}" destId="{5E7649BB-06B4-4D09-ACB9-15D4924B8946}" srcOrd="3" destOrd="0" parTransId="{94FE1030-A504-4661-B118-14C690A206EC}" sibTransId="{91BD96D3-3EDB-481A-A85E-89D9E6B7E2AF}"/>
    <dgm:cxn modelId="{8B23D7EB-B2A7-4EF2-9C70-74748BC6C867}" type="presOf" srcId="{CA6F8135-A4D9-4B71-A405-38815C242115}" destId="{ED7B490A-7973-4F7E-B9EB-75165E692803}" srcOrd="0" destOrd="0" presId="urn:microsoft.com/office/officeart/2005/8/layout/vList3"/>
    <dgm:cxn modelId="{9A114E48-B212-410B-91F2-A720F1BDB620}" type="presParOf" srcId="{A1D37E34-2142-4009-8F80-DCAB78D31912}" destId="{EB9D2A26-0FA2-43AB-82E7-6B45F8CE7E9E}" srcOrd="0" destOrd="0" presId="urn:microsoft.com/office/officeart/2005/8/layout/vList3"/>
    <dgm:cxn modelId="{32ADCFD4-98F2-4280-ACC8-40B049C2B819}" type="presParOf" srcId="{EB9D2A26-0FA2-43AB-82E7-6B45F8CE7E9E}" destId="{E0E199B4-3CC4-4E33-8CE6-076BDA216C1E}" srcOrd="0" destOrd="0" presId="urn:microsoft.com/office/officeart/2005/8/layout/vList3"/>
    <dgm:cxn modelId="{8E56DE34-3ED9-44E1-910E-E25F1663302A}" type="presParOf" srcId="{EB9D2A26-0FA2-43AB-82E7-6B45F8CE7E9E}" destId="{ED7B490A-7973-4F7E-B9EB-75165E692803}" srcOrd="1" destOrd="0" presId="urn:microsoft.com/office/officeart/2005/8/layout/vList3"/>
    <dgm:cxn modelId="{ACF1AAC1-B114-4D55-8E0B-74AEC6682E3B}" type="presParOf" srcId="{A1D37E34-2142-4009-8F80-DCAB78D31912}" destId="{FD84F146-3A8E-469A-A029-AFFBB13C7C88}" srcOrd="1" destOrd="0" presId="urn:microsoft.com/office/officeart/2005/8/layout/vList3"/>
    <dgm:cxn modelId="{C71A14A4-38E9-4781-911B-6049EE4AB59D}" type="presParOf" srcId="{A1D37E34-2142-4009-8F80-DCAB78D31912}" destId="{55160D41-94E2-4A5C-8ABF-A165AE5B035B}" srcOrd="2" destOrd="0" presId="urn:microsoft.com/office/officeart/2005/8/layout/vList3"/>
    <dgm:cxn modelId="{2FB88249-8A91-45F5-80B1-ADD87B8AF234}" type="presParOf" srcId="{55160D41-94E2-4A5C-8ABF-A165AE5B035B}" destId="{9599DE3C-1EC6-461D-B74B-745A2B2011F7}" srcOrd="0" destOrd="0" presId="urn:microsoft.com/office/officeart/2005/8/layout/vList3"/>
    <dgm:cxn modelId="{1E0B369A-F269-4E72-8C16-EC68AD92F682}" type="presParOf" srcId="{55160D41-94E2-4A5C-8ABF-A165AE5B035B}" destId="{250EE09C-600C-42C7-9484-1A8605C45F57}" srcOrd="1" destOrd="0" presId="urn:microsoft.com/office/officeart/2005/8/layout/vList3"/>
    <dgm:cxn modelId="{D36967CD-024F-4080-9DEF-31DB0C8EB1E6}" type="presParOf" srcId="{A1D37E34-2142-4009-8F80-DCAB78D31912}" destId="{8B6C115C-E402-450A-91C0-18B34EE5CAF4}" srcOrd="3" destOrd="0" presId="urn:microsoft.com/office/officeart/2005/8/layout/vList3"/>
    <dgm:cxn modelId="{36C4A360-8BCF-4F44-894D-3E72942F53BA}" type="presParOf" srcId="{A1D37E34-2142-4009-8F80-DCAB78D31912}" destId="{35B7E3DE-3DB1-405F-A8FB-F7FA70F451F1}" srcOrd="4" destOrd="0" presId="urn:microsoft.com/office/officeart/2005/8/layout/vList3"/>
    <dgm:cxn modelId="{0C9AF7F7-C6AD-4B51-8E42-A3E8FA21EDF4}" type="presParOf" srcId="{35B7E3DE-3DB1-405F-A8FB-F7FA70F451F1}" destId="{B9950491-8F1E-44F8-A093-E156E40621B0}" srcOrd="0" destOrd="0" presId="urn:microsoft.com/office/officeart/2005/8/layout/vList3"/>
    <dgm:cxn modelId="{11C20526-F095-4ECF-B65C-98C00BA7AB8F}" type="presParOf" srcId="{35B7E3DE-3DB1-405F-A8FB-F7FA70F451F1}" destId="{4AB54FC2-9A4C-4917-89C9-CB9B12AC9F16}" srcOrd="1" destOrd="0" presId="urn:microsoft.com/office/officeart/2005/8/layout/vList3"/>
    <dgm:cxn modelId="{A46470F2-A54E-42AD-899E-1C4F4B2507EF}" type="presParOf" srcId="{A1D37E34-2142-4009-8F80-DCAB78D31912}" destId="{DC86F715-0302-4401-BF0A-A7FB3332E41F}" srcOrd="5" destOrd="0" presId="urn:microsoft.com/office/officeart/2005/8/layout/vList3"/>
    <dgm:cxn modelId="{A826DB9E-AEBC-4D6D-9ED4-91CCB5638AA1}" type="presParOf" srcId="{A1D37E34-2142-4009-8F80-DCAB78D31912}" destId="{BC271967-C414-4E71-AE8C-4DBB0137F2BE}" srcOrd="6" destOrd="0" presId="urn:microsoft.com/office/officeart/2005/8/layout/vList3"/>
    <dgm:cxn modelId="{C1BA5D3C-2C69-4D34-BEC5-343EB0150BE8}" type="presParOf" srcId="{BC271967-C414-4E71-AE8C-4DBB0137F2BE}" destId="{00FC891E-4E87-4DEA-9FF9-87F6BAE0D2D7}" srcOrd="0" destOrd="0" presId="urn:microsoft.com/office/officeart/2005/8/layout/vList3"/>
    <dgm:cxn modelId="{CF56C385-8816-4147-9200-C10B31A5C033}" type="presParOf" srcId="{BC271967-C414-4E71-AE8C-4DBB0137F2BE}" destId="{AE58C487-5718-4571-A664-1D7A835574EB}" srcOrd="1" destOrd="0" presId="urn:microsoft.com/office/officeart/2005/8/layout/vList3"/>
    <dgm:cxn modelId="{9346A084-DF7F-45B4-AF2D-DEDA73F09F29}" type="presParOf" srcId="{A1D37E34-2142-4009-8F80-DCAB78D31912}" destId="{1112F9D1-2D08-462D-B85A-2F284DA48ACB}" srcOrd="7" destOrd="0" presId="urn:microsoft.com/office/officeart/2005/8/layout/vList3"/>
    <dgm:cxn modelId="{70AC48C7-60F7-479C-AA83-28E7CCDCCCA3}" type="presParOf" srcId="{A1D37E34-2142-4009-8F80-DCAB78D31912}" destId="{15172276-E37C-46D7-863A-3AD0DB33A5BF}" srcOrd="8" destOrd="0" presId="urn:microsoft.com/office/officeart/2005/8/layout/vList3"/>
    <dgm:cxn modelId="{3E3BD180-27DD-4A6A-9071-CAB77907BCD3}" type="presParOf" srcId="{15172276-E37C-46D7-863A-3AD0DB33A5BF}" destId="{BF4A1004-5434-4A73-9900-1468899113DD}" srcOrd="0" destOrd="0" presId="urn:microsoft.com/office/officeart/2005/8/layout/vList3"/>
    <dgm:cxn modelId="{57174F26-3CAD-4AEF-A063-09B78374D4D3}" type="presParOf" srcId="{15172276-E37C-46D7-863A-3AD0DB33A5BF}" destId="{75D01EDD-721E-4052-94C9-5FCD757950C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B490A-7973-4F7E-B9EB-75165E692803}">
      <dsp:nvSpPr>
        <dsp:cNvPr id="0" name=""/>
        <dsp:cNvSpPr/>
      </dsp:nvSpPr>
      <dsp:spPr>
        <a:xfrm rot="10800000">
          <a:off x="1414600" y="0"/>
          <a:ext cx="4786487" cy="835927"/>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621" tIns="87630" rIns="163576" bIns="87630" numCol="1" spcCol="1270" anchor="ctr" anchorCtr="0">
          <a:noAutofit/>
        </a:bodyPr>
        <a:lstStyle/>
        <a:p>
          <a:pPr lvl="0" algn="ctr" defTabSz="1022350" rtl="0">
            <a:lnSpc>
              <a:spcPct val="90000"/>
            </a:lnSpc>
            <a:spcBef>
              <a:spcPct val="0"/>
            </a:spcBef>
            <a:spcAft>
              <a:spcPct val="35000"/>
            </a:spcAft>
          </a:pPr>
          <a:r>
            <a:rPr lang="da-DK" sz="2300" kern="1200" dirty="0"/>
            <a:t>Borgeren er i centrum – vi er i øjenhøjde med vores læsere</a:t>
          </a:r>
        </a:p>
      </dsp:txBody>
      <dsp:txXfrm rot="10800000">
        <a:off x="1623582" y="0"/>
        <a:ext cx="4577505" cy="835927"/>
      </dsp:txXfrm>
    </dsp:sp>
    <dsp:sp modelId="{E0E199B4-3CC4-4E33-8CE6-076BDA216C1E}">
      <dsp:nvSpPr>
        <dsp:cNvPr id="0" name=""/>
        <dsp:cNvSpPr/>
      </dsp:nvSpPr>
      <dsp:spPr>
        <a:xfrm>
          <a:off x="996637" y="3508"/>
          <a:ext cx="835927" cy="835927"/>
        </a:xfrm>
        <a:prstGeom prst="ellipse">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0EE09C-600C-42C7-9484-1A8605C45F57}">
      <dsp:nvSpPr>
        <dsp:cNvPr id="0" name=""/>
        <dsp:cNvSpPr/>
      </dsp:nvSpPr>
      <dsp:spPr>
        <a:xfrm rot="10800000">
          <a:off x="1414600" y="1088966"/>
          <a:ext cx="4786487" cy="835927"/>
        </a:xfrm>
        <a:prstGeom prst="homePlate">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621" tIns="87630" rIns="163576" bIns="87630" numCol="1" spcCol="1270" anchor="ctr" anchorCtr="0">
          <a:noAutofit/>
        </a:bodyPr>
        <a:lstStyle/>
        <a:p>
          <a:pPr lvl="0" algn="ctr" defTabSz="1022350" rtl="0">
            <a:lnSpc>
              <a:spcPct val="90000"/>
            </a:lnSpc>
            <a:spcBef>
              <a:spcPct val="0"/>
            </a:spcBef>
            <a:spcAft>
              <a:spcPct val="35000"/>
            </a:spcAft>
          </a:pPr>
          <a:r>
            <a:rPr lang="da-DK" sz="2300" kern="1200" dirty="0"/>
            <a:t>Korrekt, men letforståeligt sprog</a:t>
          </a:r>
        </a:p>
      </dsp:txBody>
      <dsp:txXfrm rot="10800000">
        <a:off x="1623582" y="1088966"/>
        <a:ext cx="4577505" cy="835927"/>
      </dsp:txXfrm>
    </dsp:sp>
    <dsp:sp modelId="{9599DE3C-1EC6-461D-B74B-745A2B2011F7}">
      <dsp:nvSpPr>
        <dsp:cNvPr id="0" name=""/>
        <dsp:cNvSpPr/>
      </dsp:nvSpPr>
      <dsp:spPr>
        <a:xfrm>
          <a:off x="996637" y="1088966"/>
          <a:ext cx="835927" cy="835927"/>
        </a:xfrm>
        <a:prstGeom prst="ellipse">
          <a:avLst/>
        </a:prstGeom>
        <a:solidFill>
          <a:schemeClr val="accent5">
            <a:tint val="50000"/>
            <a:hueOff val="-1682410"/>
            <a:satOff val="-5737"/>
            <a:lumOff val="-9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B54FC2-9A4C-4917-89C9-CB9B12AC9F16}">
      <dsp:nvSpPr>
        <dsp:cNvPr id="0" name=""/>
        <dsp:cNvSpPr/>
      </dsp:nvSpPr>
      <dsp:spPr>
        <a:xfrm rot="10800000">
          <a:off x="1414600" y="2174423"/>
          <a:ext cx="4786487" cy="835927"/>
        </a:xfrm>
        <a:prstGeom prst="homePlat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621" tIns="87630" rIns="163576" bIns="87630" numCol="1" spcCol="1270" anchor="ctr" anchorCtr="0">
          <a:noAutofit/>
        </a:bodyPr>
        <a:lstStyle/>
        <a:p>
          <a:pPr lvl="0" algn="ctr" defTabSz="1022350" rtl="0">
            <a:lnSpc>
              <a:spcPct val="90000"/>
            </a:lnSpc>
            <a:spcBef>
              <a:spcPct val="0"/>
            </a:spcBef>
            <a:spcAft>
              <a:spcPct val="35000"/>
            </a:spcAft>
          </a:pPr>
          <a:r>
            <a:rPr lang="da-DK" sz="2300" kern="1200" dirty="0"/>
            <a:t>Aktivt og konkret – ”du” frem </a:t>
          </a:r>
          <a:br>
            <a:rPr lang="da-DK" sz="2300" kern="1200" dirty="0"/>
          </a:br>
          <a:r>
            <a:rPr lang="da-DK" sz="2300" kern="1200" dirty="0"/>
            <a:t>for ”man”</a:t>
          </a:r>
        </a:p>
      </dsp:txBody>
      <dsp:txXfrm rot="10800000">
        <a:off x="1623582" y="2174423"/>
        <a:ext cx="4577505" cy="835927"/>
      </dsp:txXfrm>
    </dsp:sp>
    <dsp:sp modelId="{B9950491-8F1E-44F8-A093-E156E40621B0}">
      <dsp:nvSpPr>
        <dsp:cNvPr id="0" name=""/>
        <dsp:cNvSpPr/>
      </dsp:nvSpPr>
      <dsp:spPr>
        <a:xfrm>
          <a:off x="996637" y="2174423"/>
          <a:ext cx="835927" cy="835927"/>
        </a:xfrm>
        <a:prstGeom prst="ellipse">
          <a:avLst/>
        </a:prstGeom>
        <a:solidFill>
          <a:schemeClr val="accent5">
            <a:tint val="50000"/>
            <a:hueOff val="-3364820"/>
            <a:satOff val="-11474"/>
            <a:lumOff val="-19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58C487-5718-4571-A664-1D7A835574EB}">
      <dsp:nvSpPr>
        <dsp:cNvPr id="0" name=""/>
        <dsp:cNvSpPr/>
      </dsp:nvSpPr>
      <dsp:spPr>
        <a:xfrm rot="10800000">
          <a:off x="1414600" y="3259881"/>
          <a:ext cx="4786487" cy="835927"/>
        </a:xfrm>
        <a:prstGeom prst="homePlate">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621" tIns="87630" rIns="163576" bIns="87630" numCol="1" spcCol="1270" anchor="ctr" anchorCtr="0">
          <a:noAutofit/>
        </a:bodyPr>
        <a:lstStyle/>
        <a:p>
          <a:pPr lvl="0" algn="ctr" defTabSz="1022350" rtl="0">
            <a:lnSpc>
              <a:spcPct val="90000"/>
            </a:lnSpc>
            <a:spcBef>
              <a:spcPct val="0"/>
            </a:spcBef>
            <a:spcAft>
              <a:spcPct val="35000"/>
            </a:spcAft>
          </a:pPr>
          <a:r>
            <a:rPr lang="da-DK" sz="2300" kern="1200" dirty="0"/>
            <a:t>Vi hjælper brugeren til at handle og leder til selvbetjening</a:t>
          </a:r>
        </a:p>
      </dsp:txBody>
      <dsp:txXfrm rot="10800000">
        <a:off x="1623582" y="3259881"/>
        <a:ext cx="4577505" cy="835927"/>
      </dsp:txXfrm>
    </dsp:sp>
    <dsp:sp modelId="{00FC891E-4E87-4DEA-9FF9-87F6BAE0D2D7}">
      <dsp:nvSpPr>
        <dsp:cNvPr id="0" name=""/>
        <dsp:cNvSpPr/>
      </dsp:nvSpPr>
      <dsp:spPr>
        <a:xfrm>
          <a:off x="996637" y="3259881"/>
          <a:ext cx="835927" cy="835927"/>
        </a:xfrm>
        <a:prstGeom prst="ellipse">
          <a:avLst/>
        </a:prstGeom>
        <a:solidFill>
          <a:schemeClr val="accent5">
            <a:tint val="50000"/>
            <a:hueOff val="-5047230"/>
            <a:satOff val="-17210"/>
            <a:lumOff val="-28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D01EDD-721E-4052-94C9-5FCD757950C2}">
      <dsp:nvSpPr>
        <dsp:cNvPr id="0" name=""/>
        <dsp:cNvSpPr/>
      </dsp:nvSpPr>
      <dsp:spPr>
        <a:xfrm rot="10800000">
          <a:off x="1414600" y="4345339"/>
          <a:ext cx="4786487" cy="835927"/>
        </a:xfrm>
        <a:prstGeom prst="homePlat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621" tIns="87630" rIns="163576" bIns="87630" numCol="1" spcCol="1270" anchor="ctr" anchorCtr="0">
          <a:noAutofit/>
        </a:bodyPr>
        <a:lstStyle/>
        <a:p>
          <a:pPr lvl="0" algn="ctr" defTabSz="1022350" rtl="0">
            <a:lnSpc>
              <a:spcPct val="90000"/>
            </a:lnSpc>
            <a:spcBef>
              <a:spcPct val="0"/>
            </a:spcBef>
            <a:spcAft>
              <a:spcPct val="35000"/>
            </a:spcAft>
          </a:pPr>
          <a:r>
            <a:rPr lang="da-DK" sz="2300" kern="1200" dirty="0"/>
            <a:t>Retskrivning – fx startkomma, forkortelser og tal</a:t>
          </a:r>
        </a:p>
      </dsp:txBody>
      <dsp:txXfrm rot="10800000">
        <a:off x="1623582" y="4345339"/>
        <a:ext cx="4577505" cy="835927"/>
      </dsp:txXfrm>
    </dsp:sp>
    <dsp:sp modelId="{BF4A1004-5434-4A73-9900-1468899113DD}">
      <dsp:nvSpPr>
        <dsp:cNvPr id="0" name=""/>
        <dsp:cNvSpPr/>
      </dsp:nvSpPr>
      <dsp:spPr>
        <a:xfrm>
          <a:off x="996637" y="4345339"/>
          <a:ext cx="835927" cy="835927"/>
        </a:xfrm>
        <a:prstGeom prst="ellipse">
          <a:avLst/>
        </a:prstGeom>
        <a:solidFill>
          <a:schemeClr val="accent5">
            <a:tint val="50000"/>
            <a:hueOff val="-6729641"/>
            <a:satOff val="-22947"/>
            <a:lumOff val="-38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3" y="0"/>
            <a:ext cx="2949099" cy="497205"/>
          </a:xfrm>
          <a:prstGeom prst="rect">
            <a:avLst/>
          </a:prstGeom>
        </p:spPr>
        <p:txBody>
          <a:bodyPr vert="horz" lIns="91557" tIns="45781" rIns="91557" bIns="45781" rtlCol="0"/>
          <a:lstStyle>
            <a:lvl1pPr algn="l">
              <a:defRPr sz="1200"/>
            </a:lvl1pPr>
          </a:lstStyle>
          <a:p>
            <a:endParaRPr lang="da-DK"/>
          </a:p>
        </p:txBody>
      </p:sp>
      <p:sp>
        <p:nvSpPr>
          <p:cNvPr id="3" name="Pladsholder til dato 2"/>
          <p:cNvSpPr>
            <a:spLocks noGrp="1"/>
          </p:cNvSpPr>
          <p:nvPr>
            <p:ph type="dt" idx="1"/>
          </p:nvPr>
        </p:nvSpPr>
        <p:spPr>
          <a:xfrm>
            <a:off x="3854943" y="0"/>
            <a:ext cx="2949099" cy="497205"/>
          </a:xfrm>
          <a:prstGeom prst="rect">
            <a:avLst/>
          </a:prstGeom>
        </p:spPr>
        <p:txBody>
          <a:bodyPr vert="horz" lIns="91557" tIns="45781" rIns="91557" bIns="45781" rtlCol="0"/>
          <a:lstStyle>
            <a:lvl1pPr algn="r">
              <a:defRPr sz="1200"/>
            </a:lvl1pPr>
          </a:lstStyle>
          <a:p>
            <a:fld id="{C7DBBFD3-6343-324F-8648-82EA0B3F1D65}" type="datetimeFigureOut">
              <a:t>30-01-2024</a:t>
            </a:fld>
            <a:endParaRPr lang="da-DK"/>
          </a:p>
        </p:txBody>
      </p:sp>
      <p:sp>
        <p:nvSpPr>
          <p:cNvPr id="4" name="Pladsholder til diasbillede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557" tIns="45781" rIns="91557" bIns="45781" rtlCol="0" anchor="ctr"/>
          <a:lstStyle/>
          <a:p>
            <a:endParaRPr lang="da-DK"/>
          </a:p>
        </p:txBody>
      </p:sp>
      <p:sp>
        <p:nvSpPr>
          <p:cNvPr id="5" name="Pladsholder til noter 4"/>
          <p:cNvSpPr>
            <a:spLocks noGrp="1"/>
          </p:cNvSpPr>
          <p:nvPr>
            <p:ph type="body" sz="quarter" idx="3"/>
          </p:nvPr>
        </p:nvSpPr>
        <p:spPr>
          <a:xfrm>
            <a:off x="680562" y="4723451"/>
            <a:ext cx="5444490" cy="4474845"/>
          </a:xfrm>
          <a:prstGeom prst="rect">
            <a:avLst/>
          </a:prstGeom>
        </p:spPr>
        <p:txBody>
          <a:bodyPr vert="horz" lIns="91557" tIns="45781" rIns="91557" bIns="45781"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3" y="9445172"/>
            <a:ext cx="2949099" cy="497205"/>
          </a:xfrm>
          <a:prstGeom prst="rect">
            <a:avLst/>
          </a:prstGeom>
        </p:spPr>
        <p:txBody>
          <a:bodyPr vert="horz" lIns="91557" tIns="45781" rIns="91557" bIns="45781" rtlCol="0" anchor="b"/>
          <a:lstStyle>
            <a:lvl1pPr algn="l">
              <a:defRPr sz="1200"/>
            </a:lvl1pPr>
          </a:lstStyle>
          <a:p>
            <a:endParaRPr lang="da-DK"/>
          </a:p>
        </p:txBody>
      </p:sp>
      <p:sp>
        <p:nvSpPr>
          <p:cNvPr id="7" name="Pladsholder til diasnummer 6"/>
          <p:cNvSpPr>
            <a:spLocks noGrp="1"/>
          </p:cNvSpPr>
          <p:nvPr>
            <p:ph type="sldNum" sz="quarter" idx="5"/>
          </p:nvPr>
        </p:nvSpPr>
        <p:spPr>
          <a:xfrm>
            <a:off x="3854943" y="9445172"/>
            <a:ext cx="2949099" cy="497205"/>
          </a:xfrm>
          <a:prstGeom prst="rect">
            <a:avLst/>
          </a:prstGeom>
        </p:spPr>
        <p:txBody>
          <a:bodyPr vert="horz" lIns="91557" tIns="45781" rIns="91557" bIns="45781" rtlCol="0" anchor="b"/>
          <a:lstStyle>
            <a:lvl1pPr algn="r">
              <a:defRPr sz="1200"/>
            </a:lvl1pPr>
          </a:lstStyle>
          <a:p>
            <a:fld id="{EFAC016E-5E5F-3248-8F94-DBEB972C2B51}" type="slidenum">
              <a:t>‹nr.›</a:t>
            </a:fld>
            <a:endParaRPr lang="da-DK"/>
          </a:p>
        </p:txBody>
      </p:sp>
    </p:spTree>
    <p:extLst>
      <p:ext uri="{BB962C8B-B14F-4D97-AF65-F5344CB8AC3E}">
        <p14:creationId xmlns:p14="http://schemas.microsoft.com/office/powerpoint/2010/main" val="22532917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88900" y="746125"/>
            <a:ext cx="6627813" cy="3729038"/>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27848E65-9E75-41AE-BC80-13A10C6B0591}" type="slidenum">
              <a:rPr lang="da-DK" smtClean="0"/>
              <a:pPr/>
              <a:t>1</a:t>
            </a:fld>
            <a:endParaRPr lang="da-DK" dirty="0"/>
          </a:p>
        </p:txBody>
      </p:sp>
    </p:spTree>
    <p:extLst>
      <p:ext uri="{BB962C8B-B14F-4D97-AF65-F5344CB8AC3E}">
        <p14:creationId xmlns:p14="http://schemas.microsoft.com/office/powerpoint/2010/main" val="3510647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nogle måder ligner</a:t>
            </a:r>
            <a:r>
              <a:rPr lang="da-DK" baseline="0" dirty="0"/>
              <a:t> borger.dk sig selv. Den er stadig grøn, men har ændret nuance. </a:t>
            </a:r>
          </a:p>
          <a:p>
            <a:pPr marL="0" indent="0">
              <a:buFontTx/>
              <a:buNone/>
            </a:pPr>
            <a:r>
              <a:rPr lang="da-DK" dirty="0"/>
              <a:t>- Nutidens borger.dk kan betragtes som den </a:t>
            </a:r>
            <a:r>
              <a:rPr lang="da-DK" b="1" dirty="0"/>
              <a:t>digitale hovedbanegård</a:t>
            </a:r>
            <a:r>
              <a:rPr lang="da-DK" dirty="0"/>
              <a:t>, der vejleder og hjælper borgerne til at få løst deres ærinder med det offentlige digitalt – </a:t>
            </a:r>
            <a:r>
              <a:rPr lang="da-DK" b="1" dirty="0"/>
              <a:t>særligt når man som borger ikke ved, hvor man skal starte </a:t>
            </a:r>
            <a:r>
              <a:rPr lang="da-DK" dirty="0"/>
              <a:t>og ens brugerrejse går på tværs af myndigheder</a:t>
            </a:r>
            <a:r>
              <a:rPr lang="da-DK" baseline="0" dirty="0"/>
              <a:t> og digitale selvbetjeningsløsninger</a:t>
            </a:r>
            <a:r>
              <a:rPr lang="da-DK" dirty="0"/>
              <a:t>.</a:t>
            </a:r>
          </a:p>
          <a:p>
            <a:r>
              <a:rPr lang="da-DK" sz="1200" dirty="0"/>
              <a:t>- Borger.dk skal bidrage til at skabe en </a:t>
            </a:r>
            <a:r>
              <a:rPr lang="da-DK" sz="1200" b="1" dirty="0"/>
              <a:t>tryg, brugervenlig og overskuelig offentlig sektor. </a:t>
            </a:r>
            <a:endParaRPr lang="da-DK" b="1" dirty="0"/>
          </a:p>
          <a:p>
            <a:endParaRPr lang="da-DK" b="1" dirty="0"/>
          </a:p>
        </p:txBody>
      </p:sp>
      <p:sp>
        <p:nvSpPr>
          <p:cNvPr id="4" name="Pladsholder til diasnummer 3"/>
          <p:cNvSpPr>
            <a:spLocks noGrp="1"/>
          </p:cNvSpPr>
          <p:nvPr>
            <p:ph type="sldNum" sz="quarter" idx="10"/>
          </p:nvPr>
        </p:nvSpPr>
        <p:spPr/>
        <p:txBody>
          <a:bodyPr/>
          <a:lstStyle/>
          <a:p>
            <a:fld id="{27848E65-9E75-41AE-BC80-13A10C6B0591}" type="slidenum">
              <a:rPr lang="da-DK" smtClean="0"/>
              <a:pPr/>
              <a:t>10</a:t>
            </a:fld>
            <a:endParaRPr lang="da-DK" dirty="0"/>
          </a:p>
        </p:txBody>
      </p:sp>
    </p:spTree>
    <p:extLst>
      <p:ext uri="{BB962C8B-B14F-4D97-AF65-F5344CB8AC3E}">
        <p14:creationId xmlns:p14="http://schemas.microsoft.com/office/powerpoint/2010/main" val="33656451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u="none" kern="1200" dirty="0">
                <a:solidFill>
                  <a:schemeClr val="tx1"/>
                </a:solidFill>
                <a:effectLst/>
                <a:latin typeface="+mn-lt"/>
                <a:ea typeface="+mn-ea"/>
                <a:cs typeface="+mn-cs"/>
              </a:rPr>
              <a:t>Så kommer boksen der frem, og linkbeskrivelsen, URL’en og alt teksten kan redigeres. </a:t>
            </a:r>
          </a:p>
          <a:p>
            <a:r>
              <a:rPr lang="da-DK" sz="1200" u="none" kern="1200" dirty="0">
                <a:solidFill>
                  <a:schemeClr val="tx1"/>
                </a:solidFill>
                <a:effectLst/>
                <a:latin typeface="+mn-lt"/>
                <a:ea typeface="+mn-ea"/>
                <a:cs typeface="+mn-cs"/>
              </a:rPr>
              <a:t>Man vil altså typisk bruge den her form for redigering af links, i de tilfælde hvor URL’en enten er forældet eller på anden måde ændret. </a:t>
            </a:r>
          </a:p>
          <a:p>
            <a:endParaRPr lang="da-DK" sz="1200" u="none" kern="1200" dirty="0">
              <a:solidFill>
                <a:schemeClr val="tx1"/>
              </a:solidFill>
              <a:effectLst/>
              <a:latin typeface="+mn-lt"/>
              <a:ea typeface="+mn-ea"/>
              <a:cs typeface="+mn-cs"/>
            </a:endParaRPr>
          </a:p>
          <a:p>
            <a:r>
              <a:rPr lang="da-DK" sz="1200" u="none" kern="1200" dirty="0">
                <a:solidFill>
                  <a:schemeClr val="tx1"/>
                </a:solidFill>
                <a:effectLst/>
                <a:latin typeface="+mn-lt"/>
                <a:ea typeface="+mn-ea"/>
                <a:cs typeface="+mn-cs"/>
              </a:rPr>
              <a:t>Såfremt linket ikke skal redigeres på et overordnet niveau, men hellere skal ændres lokalt, på det enkelte sted hvor linket optræder, kan I vælge at overstyre linket. </a:t>
            </a:r>
            <a:endParaRPr lang="da-DK" u="none" dirty="0"/>
          </a:p>
          <a:p>
            <a:endParaRPr lang="da-DK" u="sng" dirty="0"/>
          </a:p>
          <a:p>
            <a:endParaRPr lang="da-DK" u="sng" dirty="0"/>
          </a:p>
          <a:p>
            <a:endParaRPr lang="da-DK" u="sng" dirty="0"/>
          </a:p>
          <a:p>
            <a:endParaRPr lang="da-DK" dirty="0"/>
          </a:p>
        </p:txBody>
      </p:sp>
      <p:sp>
        <p:nvSpPr>
          <p:cNvPr id="4" name="Pladsholder til slidenummer 3"/>
          <p:cNvSpPr>
            <a:spLocks noGrp="1"/>
          </p:cNvSpPr>
          <p:nvPr>
            <p:ph type="sldNum" sz="quarter" idx="10"/>
          </p:nvPr>
        </p:nvSpPr>
        <p:spPr/>
        <p:txBody>
          <a:bodyPr/>
          <a:lstStyle/>
          <a:p>
            <a:fld id="{EFAC016E-5E5F-3248-8F94-DBEB972C2B51}" type="slidenum">
              <a:rPr lang="da-DK" smtClean="0"/>
              <a:t>100</a:t>
            </a:fld>
            <a:endParaRPr lang="da-DK"/>
          </a:p>
        </p:txBody>
      </p:sp>
    </p:spTree>
    <p:extLst>
      <p:ext uri="{BB962C8B-B14F-4D97-AF65-F5344CB8AC3E}">
        <p14:creationId xmlns:p14="http://schemas.microsoft.com/office/powerpoint/2010/main" val="5745245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For hvis man vælger at overstyre et link, med andre ord overskrive, så optræder ændringerne </a:t>
            </a:r>
            <a:r>
              <a:rPr lang="da-DK" sz="1200" u="sng" kern="1200" dirty="0">
                <a:solidFill>
                  <a:schemeClr val="tx1"/>
                </a:solidFill>
                <a:effectLst/>
                <a:latin typeface="+mn-lt"/>
                <a:ea typeface="+mn-ea"/>
                <a:cs typeface="+mn-cs"/>
              </a:rPr>
              <a:t>kun </a:t>
            </a:r>
            <a:r>
              <a:rPr lang="da-DK" sz="1200" u="none" kern="1200" dirty="0">
                <a:solidFill>
                  <a:schemeClr val="tx1"/>
                </a:solidFill>
                <a:effectLst/>
                <a:latin typeface="+mn-lt"/>
                <a:ea typeface="+mn-ea"/>
                <a:cs typeface="+mn-cs"/>
              </a:rPr>
              <a:t>på</a:t>
            </a:r>
            <a:r>
              <a:rPr lang="da-DK" sz="1200" u="none" kern="1200" baseline="0" dirty="0">
                <a:solidFill>
                  <a:schemeClr val="tx1"/>
                </a:solidFill>
                <a:effectLst/>
                <a:latin typeface="+mn-lt"/>
                <a:ea typeface="+mn-ea"/>
                <a:cs typeface="+mn-cs"/>
              </a:rPr>
              <a:t> det specifikke sted,</a:t>
            </a:r>
            <a:r>
              <a:rPr lang="da-DK" sz="1200" kern="1200" dirty="0">
                <a:solidFill>
                  <a:schemeClr val="tx1"/>
                </a:solidFill>
                <a:effectLst/>
                <a:latin typeface="+mn-lt"/>
                <a:ea typeface="+mn-ea"/>
                <a:cs typeface="+mn-cs"/>
              </a:rPr>
              <a:t> man arbejder på. Det kunne være i de tilfælde, hvor man gerne vil have en anden link-tekst til linket.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Måden du overstyrer et link på, er</a:t>
            </a:r>
            <a:r>
              <a:rPr lang="da-DK" sz="1200" kern="1200" baseline="0" dirty="0">
                <a:solidFill>
                  <a:schemeClr val="tx1"/>
                </a:solidFill>
                <a:effectLst/>
                <a:latin typeface="+mn-lt"/>
                <a:ea typeface="+mn-ea"/>
                <a:cs typeface="+mn-cs"/>
              </a:rPr>
              <a:t> </a:t>
            </a:r>
            <a:r>
              <a:rPr lang="da-DK" sz="1200" kern="1200" dirty="0">
                <a:solidFill>
                  <a:schemeClr val="tx1"/>
                </a:solidFill>
                <a:effectLst/>
                <a:latin typeface="+mn-lt"/>
                <a:ea typeface="+mn-ea"/>
                <a:cs typeface="+mn-cs"/>
              </a:rPr>
              <a:t>ved at klikke i det pågældende link, som du vil redigere og klikke på ikonet ”2” ‘overstyr genbrugeligt link’ .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101</a:t>
            </a:fld>
            <a:endParaRPr lang="da-DK"/>
          </a:p>
        </p:txBody>
      </p:sp>
    </p:spTree>
    <p:extLst>
      <p:ext uri="{BB962C8B-B14F-4D97-AF65-F5344CB8AC3E}">
        <p14:creationId xmlns:p14="http://schemas.microsoft.com/office/powerpoint/2010/main" val="40016842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Herefter kan du så overstyre linkteksten og alt teksten.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102</a:t>
            </a:fld>
            <a:endParaRPr lang="da-DK"/>
          </a:p>
        </p:txBody>
      </p:sp>
    </p:spTree>
    <p:extLst>
      <p:ext uri="{BB962C8B-B14F-4D97-AF65-F5344CB8AC3E}">
        <p14:creationId xmlns:p14="http://schemas.microsoft.com/office/powerpoint/2010/main" val="347700258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Jeg demonstrerer for jer, hvad vi lige har gennemgået, og herefter er det jeres tur. </a:t>
            </a:r>
          </a:p>
        </p:txBody>
      </p:sp>
      <p:sp>
        <p:nvSpPr>
          <p:cNvPr id="4" name="Pladsholder til slidenummer 3"/>
          <p:cNvSpPr>
            <a:spLocks noGrp="1"/>
          </p:cNvSpPr>
          <p:nvPr>
            <p:ph type="sldNum" sz="quarter" idx="5"/>
          </p:nvPr>
        </p:nvSpPr>
        <p:spPr/>
        <p:txBody>
          <a:bodyPr/>
          <a:lstStyle/>
          <a:p>
            <a:fld id="{EFAC016E-5E5F-3248-8F94-DBEB972C2B51}" type="slidenum">
              <a:rPr lang="da-DK" smtClean="0"/>
              <a:t>103</a:t>
            </a:fld>
            <a:endParaRPr lang="da-DK"/>
          </a:p>
        </p:txBody>
      </p:sp>
    </p:spTree>
    <p:extLst>
      <p:ext uri="{BB962C8B-B14F-4D97-AF65-F5344CB8AC3E}">
        <p14:creationId xmlns:p14="http://schemas.microsoft.com/office/powerpoint/2010/main" val="244055298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er det jeres tur til at arbejde med genbrugelige links og I får </a:t>
            </a:r>
            <a:r>
              <a:rPr lang="da-DK" dirty="0" err="1"/>
              <a:t>ca</a:t>
            </a:r>
            <a:r>
              <a:rPr lang="da-DK" dirty="0"/>
              <a:t> 10 min til øvelsen. (</a:t>
            </a:r>
            <a:r>
              <a:rPr lang="da-DK" dirty="0" err="1"/>
              <a:t>kl</a:t>
            </a:r>
            <a:r>
              <a:rPr lang="da-DK" dirty="0"/>
              <a:t> 13.00)</a:t>
            </a:r>
          </a:p>
          <a:p>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Er der nogle spørgsmål, før vi går i gang?</a:t>
            </a:r>
          </a:p>
          <a:p>
            <a:endParaRPr lang="da-DK" dirty="0"/>
          </a:p>
        </p:txBody>
      </p:sp>
      <p:sp>
        <p:nvSpPr>
          <p:cNvPr id="4" name="Pladsholder til slidenummer 3"/>
          <p:cNvSpPr>
            <a:spLocks noGrp="1"/>
          </p:cNvSpPr>
          <p:nvPr>
            <p:ph type="sldNum" sz="quarter" idx="10"/>
          </p:nvPr>
        </p:nvSpPr>
        <p:spPr/>
        <p:txBody>
          <a:bodyPr/>
          <a:lstStyle/>
          <a:p>
            <a:fld id="{EFAC016E-5E5F-3248-8F94-DBEB972C2B51}" type="slidenum">
              <a:rPr lang="da-DK" smtClean="0"/>
              <a:t>104</a:t>
            </a:fld>
            <a:endParaRPr lang="da-DK"/>
          </a:p>
        </p:txBody>
      </p:sp>
    </p:spTree>
    <p:extLst>
      <p:ext uri="{BB962C8B-B14F-4D97-AF65-F5344CB8AC3E}">
        <p14:creationId xmlns:p14="http://schemas.microsoft.com/office/powerpoint/2010/main" val="2231760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t>
            </a:r>
            <a:r>
              <a:rPr lang="da-DK" b="1" dirty="0"/>
              <a:t>13.10-14.10) </a:t>
            </a:r>
          </a:p>
          <a:p>
            <a:endParaRPr lang="da-DK" dirty="0"/>
          </a:p>
          <a:p>
            <a:r>
              <a:rPr lang="da-DK" dirty="0"/>
              <a:t>Nu skal vi til det rigtigt sjove – vi skal nemlig i gang med at se på, hvordan man oprette en ny indholdsside. Vi gennemgår det teoretiske først, så demonstrerer jeg det, og så er det jeres tur til at oprette jeres helt egne indholdssider. </a:t>
            </a:r>
          </a:p>
        </p:txBody>
      </p:sp>
      <p:sp>
        <p:nvSpPr>
          <p:cNvPr id="4" name="Pladsholder til slidenummer 3"/>
          <p:cNvSpPr>
            <a:spLocks noGrp="1"/>
          </p:cNvSpPr>
          <p:nvPr>
            <p:ph type="sldNum" sz="quarter" idx="5"/>
          </p:nvPr>
        </p:nvSpPr>
        <p:spPr/>
        <p:txBody>
          <a:bodyPr/>
          <a:lstStyle/>
          <a:p>
            <a:fld id="{EFAC016E-5E5F-3248-8F94-DBEB972C2B51}" type="slidenum">
              <a:rPr lang="da-DK" smtClean="0"/>
              <a:t>105</a:t>
            </a:fld>
            <a:endParaRPr lang="da-DK"/>
          </a:p>
        </p:txBody>
      </p:sp>
    </p:spTree>
    <p:extLst>
      <p:ext uri="{BB962C8B-B14F-4D97-AF65-F5344CB8AC3E}">
        <p14:creationId xmlns:p14="http://schemas.microsoft.com/office/powerpoint/2010/main" val="345273832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106</a:t>
            </a:fld>
            <a:endParaRPr lang="da-DK"/>
          </a:p>
        </p:txBody>
      </p:sp>
    </p:spTree>
    <p:extLst>
      <p:ext uri="{BB962C8B-B14F-4D97-AF65-F5344CB8AC3E}">
        <p14:creationId xmlns:p14="http://schemas.microsoft.com/office/powerpoint/2010/main" val="101286902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Før I opretter en ny side, skal I altid huske at varsle borger.dk redaktionen om, at der er en ny side på vej i god tid og kom gerne med forslag til titel, eventuel placering, søgeord med videre.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Det er en god ide også at tænke over relevante søgeord, og om der skal tilføjes nye. (fx sundhedskort)</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Desuden kan I med hensyn til placering tænke over, om det vil give mening at placere siden flere steder, ex som fuldmagter</a:t>
            </a:r>
          </a:p>
        </p:txBody>
      </p:sp>
      <p:sp>
        <p:nvSpPr>
          <p:cNvPr id="4" name="Pladsholder til slidenummer 3"/>
          <p:cNvSpPr>
            <a:spLocks noGrp="1"/>
          </p:cNvSpPr>
          <p:nvPr>
            <p:ph type="sldNum" sz="quarter" idx="5"/>
          </p:nvPr>
        </p:nvSpPr>
        <p:spPr/>
        <p:txBody>
          <a:bodyPr/>
          <a:lstStyle/>
          <a:p>
            <a:fld id="{EFAC016E-5E5F-3248-8F94-DBEB972C2B51}" type="slidenum">
              <a:rPr lang="da-DK" smtClean="0"/>
              <a:t>107</a:t>
            </a:fld>
            <a:endParaRPr lang="da-DK"/>
          </a:p>
        </p:txBody>
      </p:sp>
    </p:spTree>
    <p:extLst>
      <p:ext uri="{BB962C8B-B14F-4D97-AF65-F5344CB8AC3E}">
        <p14:creationId xmlns:p14="http://schemas.microsoft.com/office/powerpoint/2010/main" val="18559128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latin typeface="Arial" panose="020B0604020202020204" pitchFamily="34" charset="0"/>
                <a:cs typeface="Arial" panose="020B0604020202020204" pitchFamily="34" charset="0"/>
              </a:rPr>
              <a:t>Nye indholdssider oprettes via indholdsredigering - I skal ikke tænke på overordnet opbygning af sider. Alle sider ligger som skabeloner, der sættes ind automatisk ved oprettelse.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latin typeface="Arial" panose="020B0604020202020204" pitchFamily="34" charset="0"/>
                <a:cs typeface="Arial" panose="020B0604020202020204" pitchFamily="34" charset="0"/>
              </a:rPr>
              <a:t>Højreklik der, hvor du vil indsætte den nye side, vælg ‘Indsæt’ og derefter den </a:t>
            </a:r>
            <a:r>
              <a:rPr lang="da-DK" sz="1200" dirty="0" err="1">
                <a:latin typeface="Arial" panose="020B0604020202020204" pitchFamily="34" charset="0"/>
                <a:cs typeface="Arial" panose="020B0604020202020204" pitchFamily="34" charset="0"/>
              </a:rPr>
              <a:t>sidetype</a:t>
            </a:r>
            <a:r>
              <a:rPr lang="da-DK" sz="1200" dirty="0">
                <a:latin typeface="Arial" panose="020B0604020202020204" pitchFamily="34" charset="0"/>
                <a:cs typeface="Arial" panose="020B0604020202020204" pitchFamily="34" charset="0"/>
              </a:rPr>
              <a:t>, du vil oprette.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dirty="0">
              <a:latin typeface="Arial" panose="020B0604020202020204" pitchFamily="34" charset="0"/>
              <a:cs typeface="Arial" panose="020B0604020202020204" pitchFamily="34" charset="0"/>
            </a:endParaRP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108</a:t>
            </a:fld>
            <a:endParaRPr lang="da-DK"/>
          </a:p>
        </p:txBody>
      </p:sp>
    </p:spTree>
    <p:extLst>
      <p:ext uri="{BB962C8B-B14F-4D97-AF65-F5344CB8AC3E}">
        <p14:creationId xmlns:p14="http://schemas.microsoft.com/office/powerpoint/2010/main" val="9593411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ea typeface="Times New Roman" panose="02020603050405020304" pitchFamily="18" charset="0"/>
              </a:rPr>
              <a:t>Herefter skal titlen på siden angives – URL’en udfyldes automatisk, så den behøver I ikke være opmærksomme på. Normalt vil I herefter skulle tilføje metadata, men det skal I ikke bruge tid på i dag. Klik på ok for at oprette siden. </a:t>
            </a:r>
          </a:p>
          <a:p>
            <a:endParaRPr lang="da-DK" sz="1800" dirty="0">
              <a:effectLst/>
              <a:latin typeface="Calibri" panose="020F0502020204030204" pitchFamily="34" charset="0"/>
              <a:ea typeface="Times New Roman" panose="02020603050405020304" pitchFamily="18" charset="0"/>
            </a:endParaRPr>
          </a:p>
          <a:p>
            <a:r>
              <a:rPr lang="da-DK" sz="1800" b="1" dirty="0">
                <a:effectLst/>
                <a:latin typeface="Calibri" panose="020F0502020204030204" pitchFamily="34" charset="0"/>
                <a:ea typeface="Times New Roman" panose="02020603050405020304" pitchFamily="18" charset="0"/>
              </a:rPr>
              <a:t>(OBS Navigationstitel skal ikke udfyldes)</a:t>
            </a:r>
          </a:p>
          <a:p>
            <a:endParaRPr lang="da-DK" sz="1800" dirty="0">
              <a:effectLst/>
              <a:latin typeface="Calibri" panose="020F0502020204030204" pitchFamily="34" charset="0"/>
              <a:ea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EFAC016E-5E5F-3248-8F94-DBEB972C2B51}" type="slidenum">
              <a:rPr lang="da-DK" smtClean="0"/>
              <a:t>109</a:t>
            </a:fld>
            <a:endParaRPr lang="da-DK"/>
          </a:p>
        </p:txBody>
      </p:sp>
    </p:spTree>
    <p:extLst>
      <p:ext uri="{BB962C8B-B14F-4D97-AF65-F5344CB8AC3E}">
        <p14:creationId xmlns:p14="http://schemas.microsoft.com/office/powerpoint/2010/main" val="2180753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I dag ser borger.dk sådan ud, når I kommer ind på forsiden. </a:t>
            </a:r>
          </a:p>
          <a:p>
            <a:r>
              <a:rPr lang="da-DK" baseline="0" dirty="0"/>
              <a:t>Fra forsiden kan brugeren klikke eller søge sig frem til indholdet indenfor de </a:t>
            </a:r>
            <a:r>
              <a:rPr lang="da-DK" b="1" baseline="0" dirty="0"/>
              <a:t>17 emner</a:t>
            </a:r>
            <a:r>
              <a:rPr lang="da-DK" baseline="0" dirty="0"/>
              <a:t>. Det er muligt, men ikke nødvendigt at </a:t>
            </a:r>
            <a:r>
              <a:rPr lang="da-DK" b="1" baseline="0" dirty="0"/>
              <a:t>logge sig på</a:t>
            </a:r>
            <a:r>
              <a:rPr lang="da-DK" baseline="0" dirty="0"/>
              <a:t> for at komme videre til indholdet på borger.dk. Kun når brugeren vil se sin Digitale Post, sine personlige data på Mit Overblik eller benytte en digital selvbetjening, skal borgeren logge på.</a:t>
            </a:r>
          </a:p>
          <a:p>
            <a:endParaRPr lang="da-DK" baseline="0" dirty="0"/>
          </a:p>
          <a:p>
            <a:r>
              <a:rPr lang="da-DK" baseline="0" dirty="0"/>
              <a:t>I </a:t>
            </a:r>
            <a:r>
              <a:rPr lang="da-DK" b="1" baseline="0" dirty="0" err="1"/>
              <a:t>footeren</a:t>
            </a:r>
            <a:r>
              <a:rPr lang="da-DK" b="1" baseline="0" dirty="0"/>
              <a:t> eller bundteksten</a:t>
            </a:r>
            <a:r>
              <a:rPr lang="da-DK" baseline="0" dirty="0"/>
              <a:t>, som ligger på alle sider, er der links til forskellige typer </a:t>
            </a:r>
            <a:r>
              <a:rPr lang="da-DK" b="1" baseline="0" dirty="0"/>
              <a:t>hjælp</a:t>
            </a:r>
            <a:r>
              <a:rPr lang="da-DK" baseline="0" dirty="0"/>
              <a:t>. Både teknisk som fx </a:t>
            </a:r>
            <a:r>
              <a:rPr lang="da-DK" b="1" baseline="0" dirty="0"/>
              <a:t>tegnsprog og oplæsning</a:t>
            </a:r>
            <a:r>
              <a:rPr lang="da-DK" baseline="0" dirty="0"/>
              <a:t>. Og hjælp til brugere, der er gået i stå på borger.dk og har brug for at ringe til </a:t>
            </a:r>
            <a:r>
              <a:rPr lang="da-DK" b="1" baseline="0" dirty="0"/>
              <a:t>kontaktcentret.</a:t>
            </a:r>
            <a:r>
              <a:rPr lang="da-DK" baseline="0" dirty="0"/>
              <a:t> </a:t>
            </a:r>
          </a:p>
          <a:p>
            <a:endParaRPr lang="da-DK" baseline="0" dirty="0"/>
          </a:p>
          <a:p>
            <a:r>
              <a:rPr lang="da-DK" baseline="0" dirty="0"/>
              <a:t>Hernede finder I også linket til vores </a:t>
            </a:r>
            <a:r>
              <a:rPr lang="da-DK" b="1" baseline="0" dirty="0"/>
              <a:t>engelske lillesøster lifeindenmark.dk</a:t>
            </a:r>
            <a:r>
              <a:rPr lang="da-DK" baseline="0" dirty="0"/>
              <a:t>, som er en delmængde af borger.dk. Da det ikke er en direkte spejling af borger.dk, er det ikke alle myndigheder, der har indhold på lifeindenmark.dk </a:t>
            </a:r>
          </a:p>
        </p:txBody>
      </p:sp>
      <p:sp>
        <p:nvSpPr>
          <p:cNvPr id="4" name="Pladsholder til diasnummer 3"/>
          <p:cNvSpPr>
            <a:spLocks noGrp="1"/>
          </p:cNvSpPr>
          <p:nvPr>
            <p:ph type="sldNum" sz="quarter" idx="10"/>
          </p:nvPr>
        </p:nvSpPr>
        <p:spPr/>
        <p:txBody>
          <a:bodyPr/>
          <a:lstStyle/>
          <a:p>
            <a:fld id="{4DBEF65B-F8D7-4C09-9910-09E111B2B3D3}" type="slidenum">
              <a:rPr lang="da-DK" smtClean="0"/>
              <a:t>11</a:t>
            </a:fld>
            <a:endParaRPr lang="da-DK"/>
          </a:p>
        </p:txBody>
      </p:sp>
    </p:spTree>
    <p:extLst>
      <p:ext uri="{BB962C8B-B14F-4D97-AF65-F5344CB8AC3E}">
        <p14:creationId xmlns:p14="http://schemas.microsoft.com/office/powerpoint/2010/main" val="187154994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er siden oprettet og kan åbnes i sideredigering. Måden I gør det på, er ved at klikke på fanen ‘udgiv’ og vælge ‘sideredigering’ </a:t>
            </a:r>
          </a:p>
        </p:txBody>
      </p:sp>
      <p:sp>
        <p:nvSpPr>
          <p:cNvPr id="4" name="Pladsholder til slidenummer 3"/>
          <p:cNvSpPr>
            <a:spLocks noGrp="1"/>
          </p:cNvSpPr>
          <p:nvPr>
            <p:ph type="sldNum" sz="quarter" idx="5"/>
          </p:nvPr>
        </p:nvSpPr>
        <p:spPr/>
        <p:txBody>
          <a:bodyPr/>
          <a:lstStyle/>
          <a:p>
            <a:fld id="{EFAC016E-5E5F-3248-8F94-DBEB972C2B51}" type="slidenum">
              <a:rPr lang="da-DK" smtClean="0"/>
              <a:t>110</a:t>
            </a:fld>
            <a:endParaRPr lang="da-DK"/>
          </a:p>
        </p:txBody>
      </p:sp>
    </p:spTree>
    <p:extLst>
      <p:ext uri="{BB962C8B-B14F-4D97-AF65-F5344CB8AC3E}">
        <p14:creationId xmlns:p14="http://schemas.microsoft.com/office/powerpoint/2010/main" val="130890887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Så vil I komme til sideredigering for den nye side, der indeholder en tom skabelon, klar til at tilføje indhold.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111</a:t>
            </a:fld>
            <a:endParaRPr lang="da-DK"/>
          </a:p>
        </p:txBody>
      </p:sp>
    </p:spTree>
    <p:extLst>
      <p:ext uri="{BB962C8B-B14F-4D97-AF65-F5344CB8AC3E}">
        <p14:creationId xmlns:p14="http://schemas.microsoft.com/office/powerpoint/2010/main" val="388678233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Navigationen ude i venstre side opdateres automatisk med den nye titel, og selve siden vil optræde som en tom skabelon, hvor felterne er låst til en bestemt type indhold, og du vil derfor kun kunne indsætte mikroartikler i mikroartikelrammen – for at fremhæve rammen, kan I klikke på fanen ‘vis’ og på ‘kontroller’.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På den nye indholdsside kan I altså tilføje og redigere tekst og komponenter, præcis vi har gennemgået tidligere, men vi kommer også til at gennemgå det på det næste slide.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112</a:t>
            </a:fld>
            <a:endParaRPr lang="da-DK"/>
          </a:p>
        </p:txBody>
      </p:sp>
    </p:spTree>
    <p:extLst>
      <p:ext uri="{BB962C8B-B14F-4D97-AF65-F5344CB8AC3E}">
        <p14:creationId xmlns:p14="http://schemas.microsoft.com/office/powerpoint/2010/main" val="203356474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Mikroartikler tilføjes på nøjagtig samme måde som for en eksisterende side – som vi har gennemgået tidligere. Vær  opmærksom på, at mikroartikler tilføjes indenfor mikroartikelrammen – det korrekte ‘tilføj her’ er markeret med 3- tallet. </a:t>
            </a:r>
          </a:p>
          <a:p>
            <a:endParaRPr lang="da-DK" dirty="0"/>
          </a:p>
          <a:p>
            <a:r>
              <a:rPr lang="da-DK" dirty="0"/>
              <a:t>Men man starter altså med at tilgå fanen hjem (1), klikke på komponent (2), og så dukker der en masse ”tilføj her” knapper op, og I skal her vælge den, som er markeret på billedet her. Den øverste kan nemlig godt snyde lidt, fordi den ligger lige på grænsen af selve rammen. Så hav som huskeregel altid at vælge den midterste, eller som minimum, den 2. øverste. </a:t>
            </a:r>
          </a:p>
          <a:p>
            <a:r>
              <a:rPr lang="da-DK" dirty="0"/>
              <a:t> </a:t>
            </a:r>
          </a:p>
        </p:txBody>
      </p:sp>
      <p:sp>
        <p:nvSpPr>
          <p:cNvPr id="4" name="Pladsholder til slidenummer 3"/>
          <p:cNvSpPr>
            <a:spLocks noGrp="1"/>
          </p:cNvSpPr>
          <p:nvPr>
            <p:ph type="sldNum" sz="quarter" idx="5"/>
          </p:nvPr>
        </p:nvSpPr>
        <p:spPr/>
        <p:txBody>
          <a:bodyPr/>
          <a:lstStyle/>
          <a:p>
            <a:fld id="{EFAC016E-5E5F-3248-8F94-DBEB972C2B51}" type="slidenum">
              <a:rPr lang="da-DK" smtClean="0"/>
              <a:t>113</a:t>
            </a:fld>
            <a:endParaRPr lang="da-DK"/>
          </a:p>
        </p:txBody>
      </p:sp>
    </p:spTree>
    <p:extLst>
      <p:ext uri="{BB962C8B-B14F-4D97-AF65-F5344CB8AC3E}">
        <p14:creationId xmlns:p14="http://schemas.microsoft.com/office/powerpoint/2010/main" val="125230515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Som vi var inde på tidligere, så er der de her tre obligatoriske mikroartikler, der skal fremgå af alle indholdssider. Det er jeres ansvar at sikre, at de fremgår på siderne, eller sørge for at oprette dem, hvis de ikke gør. </a:t>
            </a:r>
          </a:p>
          <a:p>
            <a:endParaRPr lang="da-DK" dirty="0"/>
          </a:p>
          <a:p>
            <a:r>
              <a:rPr lang="da-DK" dirty="0"/>
              <a:t>For to ud af de tre, så gælder det, at de SKAL have angivet type – det er en bagvedliggende indstilling, som kun kan angives via indholdsredigering. Og den letteste måde at gøre det på, det er ved først at oprette mikroartiklen. Når mikroartiklen er oprettet, så klikker du på overskriften for at frembringe menuen – her klikkes der på det gule ikon og vælger ”rediger det relaterede element” </a:t>
            </a:r>
          </a:p>
          <a:p>
            <a:endParaRPr lang="da-DK" dirty="0"/>
          </a:p>
          <a:p>
            <a:r>
              <a:rPr lang="da-DK" dirty="0"/>
              <a:t/>
            </a:r>
            <a:br>
              <a:rPr lang="da-DK" dirty="0"/>
            </a:br>
            <a:r>
              <a:rPr lang="da-DK" dirty="0"/>
              <a:t/>
            </a:r>
            <a:br>
              <a:rPr lang="da-DK" dirty="0"/>
            </a:b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114</a:t>
            </a:fld>
            <a:endParaRPr lang="da-DK"/>
          </a:p>
        </p:txBody>
      </p:sp>
    </p:spTree>
    <p:extLst>
      <p:ext uri="{BB962C8B-B14F-4D97-AF65-F5344CB8AC3E}">
        <p14:creationId xmlns:p14="http://schemas.microsoft.com/office/powerpoint/2010/main" val="236183758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Og så vil skærmen splitte sig i to – som I kender det fra tidligere – og her kan I angive typen, når der scrolles lidt ned i indstillingerne i højre side. Klik på gem/luk for at afslutte indstillingen og gå tilbage til sideredigering.</a:t>
            </a:r>
          </a:p>
        </p:txBody>
      </p:sp>
      <p:sp>
        <p:nvSpPr>
          <p:cNvPr id="4" name="Pladsholder til slidenummer 3"/>
          <p:cNvSpPr>
            <a:spLocks noGrp="1"/>
          </p:cNvSpPr>
          <p:nvPr>
            <p:ph type="sldNum" sz="quarter" idx="5"/>
          </p:nvPr>
        </p:nvSpPr>
        <p:spPr/>
        <p:txBody>
          <a:bodyPr/>
          <a:lstStyle/>
          <a:p>
            <a:fld id="{EFAC016E-5E5F-3248-8F94-DBEB972C2B51}" type="slidenum">
              <a:rPr lang="da-DK" smtClean="0"/>
              <a:t>115</a:t>
            </a:fld>
            <a:endParaRPr lang="da-DK"/>
          </a:p>
        </p:txBody>
      </p:sp>
    </p:spTree>
    <p:extLst>
      <p:ext uri="{BB962C8B-B14F-4D97-AF65-F5344CB8AC3E}">
        <p14:creationId xmlns:p14="http://schemas.microsoft.com/office/powerpoint/2010/main" val="38629412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latin typeface="Arial" panose="020B0604020202020204" pitchFamily="34" charset="0"/>
                <a:cs typeface="Arial" panose="020B0604020202020204" pitchFamily="34" charset="0"/>
              </a:rPr>
              <a:t>Når nye sider skal oprettes på </a:t>
            </a:r>
            <a:r>
              <a:rPr lang="da-DK" sz="1200" dirty="0" err="1">
                <a:latin typeface="Arial" panose="020B0604020202020204" pitchFamily="34" charset="0"/>
                <a:cs typeface="Arial" panose="020B0604020202020204" pitchFamily="34" charset="0"/>
              </a:rPr>
              <a:t>lifeindenmark</a:t>
            </a:r>
            <a:r>
              <a:rPr lang="da-DK" sz="1200" dirty="0">
                <a:latin typeface="Arial" panose="020B0604020202020204" pitchFamily="34" charset="0"/>
                <a:cs typeface="Arial" panose="020B0604020202020204" pitchFamily="34" charset="0"/>
              </a:rPr>
              <a:t>, så er det samme proces som på borger.dk, </a:t>
            </a:r>
            <a:r>
              <a:rPr lang="da-DK" sz="1200" dirty="0" err="1">
                <a:latin typeface="Arial" panose="020B0604020202020204" pitchFamily="34" charset="0"/>
                <a:cs typeface="Arial" panose="020B0604020202020204" pitchFamily="34" charset="0"/>
              </a:rPr>
              <a:t>dvs</a:t>
            </a:r>
            <a:r>
              <a:rPr lang="da-DK" sz="1200" dirty="0">
                <a:latin typeface="Arial" panose="020B0604020202020204" pitchFamily="34" charset="0"/>
                <a:cs typeface="Arial" panose="020B0604020202020204" pitchFamily="34" charset="0"/>
              </a:rPr>
              <a:t> udfold….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latin typeface="Arial" panose="020B0604020202020204" pitchFamily="34" charset="0"/>
                <a:cs typeface="Arial" panose="020B0604020202020204" pitchFamily="34" charset="0"/>
              </a:rPr>
              <a:t>Når siden er oprettet, så skal der angives SDG -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116</a:t>
            </a:fld>
            <a:endParaRPr lang="da-DK"/>
          </a:p>
        </p:txBody>
      </p:sp>
    </p:spTree>
    <p:extLst>
      <p:ext uri="{BB962C8B-B14F-4D97-AF65-F5344CB8AC3E}">
        <p14:creationId xmlns:p14="http://schemas.microsoft.com/office/powerpoint/2010/main" val="241999289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SDG tags skal angives, når siden oprettes – de tilføjes ved at dobbeltklikke på </a:t>
            </a:r>
            <a:r>
              <a:rPr lang="da-DK" dirty="0" err="1"/>
              <a:t>tagsene</a:t>
            </a:r>
            <a:r>
              <a:rPr lang="da-DK" dirty="0"/>
              <a:t> – og så bliver de tilføjet her i højre side. </a:t>
            </a:r>
          </a:p>
        </p:txBody>
      </p:sp>
      <p:sp>
        <p:nvSpPr>
          <p:cNvPr id="4" name="Pladsholder til slidenummer 3"/>
          <p:cNvSpPr>
            <a:spLocks noGrp="1"/>
          </p:cNvSpPr>
          <p:nvPr>
            <p:ph type="sldNum" sz="quarter" idx="5"/>
          </p:nvPr>
        </p:nvSpPr>
        <p:spPr/>
        <p:txBody>
          <a:bodyPr/>
          <a:lstStyle/>
          <a:p>
            <a:fld id="{EFAC016E-5E5F-3248-8F94-DBEB972C2B51}" type="slidenum">
              <a:rPr lang="da-DK" smtClean="0"/>
              <a:t>117</a:t>
            </a:fld>
            <a:endParaRPr lang="da-DK"/>
          </a:p>
        </p:txBody>
      </p:sp>
    </p:spTree>
    <p:extLst>
      <p:ext uri="{BB962C8B-B14F-4D97-AF65-F5344CB8AC3E}">
        <p14:creationId xmlns:p14="http://schemas.microsoft.com/office/powerpoint/2010/main" val="174773071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Jeg demonstrerer, hvordan man opretter en ny indholdsside og tilføjer de forskellige komponenter. Og bagefter er det jeres tur. </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118</a:t>
            </a:fld>
            <a:endParaRPr lang="da-DK"/>
          </a:p>
        </p:txBody>
      </p:sp>
    </p:spTree>
    <p:extLst>
      <p:ext uri="{BB962C8B-B14F-4D97-AF65-F5344CB8AC3E}">
        <p14:creationId xmlns:p14="http://schemas.microsoft.com/office/powerpoint/2010/main" val="2821858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tager en kort pause</a:t>
            </a:r>
          </a:p>
        </p:txBody>
      </p:sp>
      <p:sp>
        <p:nvSpPr>
          <p:cNvPr id="4" name="Pladsholder til slidenummer 3"/>
          <p:cNvSpPr>
            <a:spLocks noGrp="1"/>
          </p:cNvSpPr>
          <p:nvPr>
            <p:ph type="sldNum" sz="quarter" idx="5"/>
          </p:nvPr>
        </p:nvSpPr>
        <p:spPr/>
        <p:txBody>
          <a:bodyPr/>
          <a:lstStyle/>
          <a:p>
            <a:fld id="{EFAC016E-5E5F-3248-8F94-DBEB972C2B51}" type="slidenum">
              <a:rPr lang="da-DK" smtClean="0"/>
              <a:t>119</a:t>
            </a:fld>
            <a:endParaRPr lang="da-DK"/>
          </a:p>
        </p:txBody>
      </p:sp>
    </p:spTree>
    <p:extLst>
      <p:ext uri="{BB962C8B-B14F-4D97-AF65-F5344CB8AC3E}">
        <p14:creationId xmlns:p14="http://schemas.microsoft.com/office/powerpoint/2010/main" val="1064960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7313" y="746125"/>
            <a:ext cx="6630987" cy="3729038"/>
          </a:xfrm>
        </p:spPr>
      </p:sp>
      <p:sp>
        <p:nvSpPr>
          <p:cNvPr id="3" name="Pladsholder til noter 2"/>
          <p:cNvSpPr>
            <a:spLocks noGrp="1"/>
          </p:cNvSpPr>
          <p:nvPr>
            <p:ph type="body" idx="1"/>
          </p:nvPr>
        </p:nvSpPr>
        <p:spPr/>
        <p:txBody>
          <a:bodyPr/>
          <a:lstStyle/>
          <a:p>
            <a:pPr marL="0" indent="0">
              <a:buFontTx/>
              <a:buNone/>
            </a:pPr>
            <a:r>
              <a:rPr lang="da-DK" dirty="0" smtClean="0"/>
              <a:t>I dag består borger.dk samlet set af: </a:t>
            </a:r>
          </a:p>
          <a:p>
            <a:pPr marL="0" indent="0">
              <a:buFontTx/>
              <a:buNone/>
            </a:pPr>
            <a:endParaRPr lang="da-DK" dirty="0" smtClean="0"/>
          </a:p>
          <a:p>
            <a:pPr marL="171450" indent="-171450">
              <a:buFontTx/>
              <a:buChar char="-"/>
            </a:pPr>
            <a:r>
              <a:rPr lang="da-DK" dirty="0" smtClean="0"/>
              <a:t>Ca. 1500 indholdssider og 12 guider</a:t>
            </a:r>
            <a:r>
              <a:rPr lang="da-DK" baseline="0" dirty="0" smtClean="0"/>
              <a:t> på det åbne borger.dk, </a:t>
            </a:r>
          </a:p>
          <a:p>
            <a:pPr marL="171450" indent="-171450">
              <a:buFontTx/>
              <a:buChar char="-"/>
            </a:pPr>
            <a:r>
              <a:rPr lang="da-DK" baseline="0" dirty="0" smtClean="0"/>
              <a:t>myndighedernes selvbetjeninger, som vi linker til fra ca. 15.000 handlingssider</a:t>
            </a:r>
          </a:p>
          <a:p>
            <a:pPr marL="171450" indent="-171450">
              <a:buFontTx/>
              <a:buChar char="-"/>
            </a:pPr>
            <a:r>
              <a:rPr lang="da-DK" baseline="0" dirty="0" smtClean="0"/>
              <a:t>Mit Overblik på borger.dk med personlige data fx om aktuelle sager</a:t>
            </a:r>
          </a:p>
          <a:p>
            <a:pPr marL="171450" indent="-171450">
              <a:buFontTx/>
              <a:buChar char="-"/>
            </a:pPr>
            <a:r>
              <a:rPr lang="da-DK" baseline="0" dirty="0" smtClean="0"/>
              <a:t>det engelsksprogede Life in Denmark</a:t>
            </a:r>
          </a:p>
          <a:p>
            <a:pPr marL="171450" indent="-171450">
              <a:buFontTx/>
              <a:buChar char="-"/>
            </a:pPr>
            <a:r>
              <a:rPr lang="da-DK" baseline="0" dirty="0" smtClean="0"/>
              <a:t>og så har jeg sat en stiplet ramme om de 2 Digital Post-visningsklienter på web og i </a:t>
            </a:r>
            <a:r>
              <a:rPr lang="da-DK" baseline="0" dirty="0" err="1" smtClean="0"/>
              <a:t>app</a:t>
            </a:r>
            <a:r>
              <a:rPr lang="da-DK" baseline="0" dirty="0" smtClean="0"/>
              <a:t>. De overgik i slutningen af ’23 til Kontor for Digital Post, men indgangen til Digital Post-webklienten ligger fortsat i topteksten på borger.dk, og vi har fortsat en række snitflader til Digital Post. </a:t>
            </a:r>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12</a:t>
            </a:fld>
            <a:endParaRPr kumimoji="0" lang="en-GB"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414238578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120</a:t>
            </a:fld>
            <a:endParaRPr lang="da-DK"/>
          </a:p>
        </p:txBody>
      </p:sp>
    </p:spTree>
    <p:extLst>
      <p:ext uri="{BB962C8B-B14F-4D97-AF65-F5344CB8AC3E}">
        <p14:creationId xmlns:p14="http://schemas.microsoft.com/office/powerpoint/2010/main" val="319138284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a:t>
            </a:r>
            <a:r>
              <a:rPr lang="da-DK" b="1" dirty="0"/>
              <a:t>13.20-14.20)</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Øvelsen her består af to øvelser, hvor I først og fremmest skal oprette en ny indholdsside. Så I skal altså starte med øvelse 6a og Efterfølgende skal I gå videre til øvelse 6b, hvor I skal tilføje indhold.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10"/>
          </p:nvPr>
        </p:nvSpPr>
        <p:spPr/>
        <p:txBody>
          <a:bodyPr/>
          <a:lstStyle/>
          <a:p>
            <a:fld id="{EFAC016E-5E5F-3248-8F94-DBEB972C2B51}" type="slidenum">
              <a:rPr lang="da-DK" smtClean="0"/>
              <a:t>121</a:t>
            </a:fld>
            <a:endParaRPr lang="da-DK"/>
          </a:p>
        </p:txBody>
      </p:sp>
    </p:spTree>
    <p:extLst>
      <p:ext uri="{BB962C8B-B14F-4D97-AF65-F5344CB8AC3E}">
        <p14:creationId xmlns:p14="http://schemas.microsoft.com/office/powerpoint/2010/main" val="276789353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Lene gennemgår</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1" kern="1200" dirty="0">
              <a:solidFill>
                <a:schemeClr val="tx1"/>
              </a:solidFill>
              <a:effectLst/>
              <a:latin typeface="+mn-lt"/>
              <a:ea typeface="+mn-ea"/>
              <a:cs typeface="+mn-cs"/>
            </a:endParaRPr>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122</a:t>
            </a:fld>
            <a:endParaRPr lang="da-DK"/>
          </a:p>
        </p:txBody>
      </p:sp>
    </p:spTree>
    <p:extLst>
      <p:ext uri="{BB962C8B-B14F-4D97-AF65-F5344CB8AC3E}">
        <p14:creationId xmlns:p14="http://schemas.microsoft.com/office/powerpoint/2010/main" val="383338641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456468">
              <a:defRPr/>
            </a:pPr>
            <a:r>
              <a:rPr lang="da-DK" dirty="0"/>
              <a:t>Karim guider til spørgeskemaet</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123</a:t>
            </a:fld>
            <a:endParaRPr lang="da-DK"/>
          </a:p>
        </p:txBody>
      </p:sp>
    </p:spTree>
    <p:extLst>
      <p:ext uri="{BB962C8B-B14F-4D97-AF65-F5344CB8AC3E}">
        <p14:creationId xmlns:p14="http://schemas.microsoft.com/office/powerpoint/2010/main" val="180516413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FAC016E-5E5F-3248-8F94-DBEB972C2B51}" type="slidenum">
              <a:rPr lang="da-DK" smtClean="0"/>
              <a:t>125</a:t>
            </a:fld>
            <a:endParaRPr lang="da-DK"/>
          </a:p>
        </p:txBody>
      </p:sp>
    </p:spTree>
    <p:extLst>
      <p:ext uri="{BB962C8B-B14F-4D97-AF65-F5344CB8AC3E}">
        <p14:creationId xmlns:p14="http://schemas.microsoft.com/office/powerpoint/2010/main" val="250363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8900" y="746125"/>
            <a:ext cx="6627813" cy="3729038"/>
          </a:xfrm>
        </p:spPr>
      </p:sp>
      <p:sp>
        <p:nvSpPr>
          <p:cNvPr id="3" name="Pladsholder til noter 2"/>
          <p:cNvSpPr>
            <a:spLocks noGrp="1"/>
          </p:cNvSpPr>
          <p:nvPr>
            <p:ph type="body" idx="1"/>
          </p:nvPr>
        </p:nvSpPr>
        <p:spPr/>
        <p:txBody>
          <a:bodyPr/>
          <a:lstStyle/>
          <a:p>
            <a:r>
              <a:rPr lang="da-DK" dirty="0" smtClean="0"/>
              <a:t>Nu har vi kort berørt forsiden, og derudover,</a:t>
            </a:r>
            <a:r>
              <a:rPr lang="da-DK" baseline="0" dirty="0" smtClean="0"/>
              <a:t> er det d</a:t>
            </a:r>
            <a:r>
              <a:rPr lang="da-DK" dirty="0" smtClean="0"/>
              <a:t>isse tre sidetyper, der udgør rygraden på borger.dk. Det er:</a:t>
            </a:r>
            <a:r>
              <a:rPr lang="da-DK" baseline="0" dirty="0" smtClean="0"/>
              <a:t> </a:t>
            </a:r>
            <a:r>
              <a:rPr lang="da-DK" dirty="0" smtClean="0"/>
              <a:t>Indholdssider,</a:t>
            </a:r>
            <a:r>
              <a:rPr lang="da-DK" baseline="0" dirty="0" smtClean="0"/>
              <a:t> handlingssider og guider.</a:t>
            </a:r>
          </a:p>
          <a:p>
            <a:r>
              <a:rPr lang="da-DK" baseline="0" dirty="0" smtClean="0"/>
              <a:t>Derudover findes: oversigtssider, emneforsider, underindholdssider, kontaktsider og temasider/kampagnesider. </a:t>
            </a:r>
          </a:p>
          <a:p>
            <a:r>
              <a:rPr lang="da-DK" baseline="0" dirty="0" smtClean="0"/>
              <a:t>[klik frem] Kommunevælger – vil du kunne opleve, at antallet af startknapper reduceres, så du kun får vist dem, der er gældende for din kommune.</a:t>
            </a:r>
          </a:p>
          <a:p>
            <a:pPr defTabSz="883493">
              <a:defRPr/>
            </a:pPr>
            <a:r>
              <a:rPr lang="da-DK" baseline="0" dirty="0" smtClean="0"/>
              <a:t>Desuden - når man lander på handlingssiden (klik frem), får man kontaktinformationer for den lokale borgerservice. </a:t>
            </a:r>
          </a:p>
          <a:p>
            <a:pPr defTabSz="883493">
              <a:defRPr/>
            </a:pPr>
            <a:endParaRPr lang="da-DK" baseline="0" dirty="0" smtClean="0"/>
          </a:p>
          <a:p>
            <a:pPr defTabSz="883493">
              <a:defRPr/>
            </a:pPr>
            <a:r>
              <a:rPr lang="da-DK" baseline="0" dirty="0" smtClean="0">
                <a:solidFill>
                  <a:srgbClr val="FF0000"/>
                </a:solidFill>
              </a:rPr>
              <a:t>Og så har vi til sidst guide-siderne, som er udviklet af vores søsterkontor KIDS – Kontor for inklusion og digital service. Der er i alt lavet 12 brugerrejser, som hver har en guide på borger.dk, der hjælper borgerne igennem forskellige livssituationer. Det er dem, der nu er link til direkte fra forsiden. </a:t>
            </a:r>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13</a:t>
            </a:fld>
            <a:endParaRPr kumimoji="0" lang="en-GB"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4246626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Kommunerne</a:t>
            </a:r>
            <a:r>
              <a:rPr lang="da-DK" baseline="0" dirty="0"/>
              <a:t> kan importere artiklerne til egne hjemmesider og kan tilføje lokale informationer direkte i </a:t>
            </a:r>
            <a:r>
              <a:rPr lang="da-DK" baseline="0" dirty="0" err="1"/>
              <a:t>mikroartikler</a:t>
            </a:r>
            <a:r>
              <a:rPr lang="da-DK" baseline="0" dirty="0"/>
              <a:t>, som både ligger på borger.dk og kommer med i artikelimporten. </a:t>
            </a:r>
          </a:p>
          <a:p>
            <a:endParaRPr lang="da-DK" baseline="0" dirty="0"/>
          </a:p>
          <a:p>
            <a:r>
              <a:rPr lang="da-DK" baseline="0" dirty="0"/>
              <a:t>Som fx åbningstider i den lokale borgerservice </a:t>
            </a:r>
          </a:p>
          <a:p>
            <a:endParaRPr lang="da-DK" baseline="0" dirty="0"/>
          </a:p>
          <a:p>
            <a:r>
              <a:rPr lang="da-DK" sz="1200" dirty="0">
                <a:solidFill>
                  <a:srgbClr val="FFFFFF"/>
                </a:solidFill>
                <a:latin typeface="Arial" panose="020B0604020202020204" pitchFamily="34" charset="0"/>
                <a:ea typeface="+mn-ea"/>
                <a:cs typeface="Arial" panose="020B0604020202020204" pitchFamily="34" charset="0"/>
              </a:rPr>
              <a:t/>
            </a:r>
            <a:br>
              <a:rPr lang="da-DK" sz="1200" dirty="0">
                <a:solidFill>
                  <a:srgbClr val="FFFFFF"/>
                </a:solidFill>
                <a:latin typeface="Arial" panose="020B0604020202020204" pitchFamily="34" charset="0"/>
                <a:ea typeface="+mn-ea"/>
                <a:cs typeface="Arial" panose="020B0604020202020204" pitchFamily="34" charset="0"/>
              </a:rPr>
            </a:br>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14</a:t>
            </a:fld>
            <a:endParaRPr lang="en-GB" sz="800" dirty="0"/>
          </a:p>
        </p:txBody>
      </p:sp>
    </p:spTree>
    <p:extLst>
      <p:ext uri="{BB962C8B-B14F-4D97-AF65-F5344CB8AC3E}">
        <p14:creationId xmlns:p14="http://schemas.microsoft.com/office/powerpoint/2010/main" val="658108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64146" indent="-164146">
              <a:buFontTx/>
              <a:buChar char="-"/>
            </a:pPr>
            <a:r>
              <a:rPr lang="da-DK" dirty="0"/>
              <a:t>Formaliseret samarbejde i</a:t>
            </a:r>
            <a:r>
              <a:rPr lang="da-DK" baseline="0" dirty="0"/>
              <a:t> form af underskrevet samarbejdsaftale</a:t>
            </a:r>
          </a:p>
          <a:p>
            <a:pPr marL="164146" indent="-164146">
              <a:buFontTx/>
              <a:buChar char="-"/>
            </a:pPr>
            <a:r>
              <a:rPr lang="da-DK" dirty="0"/>
              <a:t>Hver myndighed</a:t>
            </a:r>
            <a:r>
              <a:rPr lang="da-DK" baseline="0" dirty="0"/>
              <a:t> har en borger.dk-kontaktperson, som deltager på ca. 3 årlige redaktørnetværksmøder</a:t>
            </a:r>
          </a:p>
          <a:p>
            <a:pPr marL="164146" indent="-164146">
              <a:buFontTx/>
              <a:buChar char="-"/>
            </a:pPr>
            <a:r>
              <a:rPr lang="da-DK" baseline="0" dirty="0"/>
              <a:t>Myndigheden har ansvaret for indholdet på specifikke sider og evt. data på Mit </a:t>
            </a:r>
            <a:r>
              <a:rPr lang="da-DK" baseline="0" dirty="0" smtClean="0"/>
              <a:t>Overblik</a:t>
            </a:r>
            <a:endParaRPr lang="da-DK" baseline="0" dirty="0"/>
          </a:p>
          <a:p>
            <a:pPr marL="164146" indent="-164146">
              <a:buFontTx/>
              <a:buChar char="-"/>
            </a:pPr>
            <a:r>
              <a:rPr lang="da-DK" baseline="0" dirty="0"/>
              <a:t>Hver myndighed skal have en redaktør til at redigere myndighedens eget indhold.</a:t>
            </a:r>
            <a:endParaRPr lang="da-DK" dirty="0"/>
          </a:p>
          <a:p>
            <a:pPr marL="164146" indent="-164146">
              <a:buFontTx/>
              <a:buChar char="-"/>
            </a:pPr>
            <a:endParaRPr lang="da-DK" dirty="0"/>
          </a:p>
        </p:txBody>
      </p:sp>
      <p:sp>
        <p:nvSpPr>
          <p:cNvPr id="4" name="Pladsholder til slidenummer 3"/>
          <p:cNvSpPr>
            <a:spLocks noGrp="1"/>
          </p:cNvSpPr>
          <p:nvPr>
            <p:ph type="sldNum" sz="quarter" idx="10"/>
          </p:nvPr>
        </p:nvSpPr>
        <p:spPr/>
        <p:txBody>
          <a:bodyPr/>
          <a:lstStyle/>
          <a:p>
            <a:fld id="{27848E65-9E75-41AE-BC80-13A10C6B0591}" type="slidenum">
              <a:rPr lang="da-DK" smtClean="0"/>
              <a:pPr/>
              <a:t>15</a:t>
            </a:fld>
            <a:endParaRPr lang="da-DK" dirty="0"/>
          </a:p>
        </p:txBody>
      </p:sp>
    </p:spTree>
    <p:extLst>
      <p:ext uri="{BB962C8B-B14F-4D97-AF65-F5344CB8AC3E}">
        <p14:creationId xmlns:p14="http://schemas.microsoft.com/office/powerpoint/2010/main" val="1492365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58631" indent="-158631">
              <a:buFontTx/>
              <a:buChar char="-"/>
            </a:pPr>
            <a:r>
              <a:rPr lang="da-DK" dirty="0"/>
              <a:t>Stram styring</a:t>
            </a:r>
          </a:p>
          <a:p>
            <a:pPr marL="158631" indent="-158631">
              <a:buFontTx/>
              <a:buChar char="-"/>
            </a:pPr>
            <a:r>
              <a:rPr lang="da-DK" dirty="0"/>
              <a:t>Det skal være nemt, der skal </a:t>
            </a:r>
            <a:r>
              <a:rPr lang="da-DK" dirty="0" smtClean="0"/>
              <a:t>være sammenhæng</a:t>
            </a:r>
            <a:r>
              <a:rPr lang="da-DK" baseline="0" dirty="0" smtClean="0"/>
              <a:t> </a:t>
            </a:r>
            <a:r>
              <a:rPr lang="da-DK" baseline="0" dirty="0"/>
              <a:t>på tværs, det skal være </a:t>
            </a:r>
            <a:r>
              <a:rPr lang="da-DK" baseline="0" dirty="0" smtClean="0"/>
              <a:t>webtilgængeligt</a:t>
            </a:r>
            <a:r>
              <a:rPr lang="da-DK" baseline="0" dirty="0"/>
              <a:t>, det skal være borgerrettet etc.</a:t>
            </a:r>
          </a:p>
          <a:p>
            <a:pPr marL="158631" indent="-158631">
              <a:buFontTx/>
              <a:buChar char="-"/>
            </a:pPr>
            <a:r>
              <a:rPr lang="da-DK" baseline="0" dirty="0" smtClean="0"/>
              <a:t>Detaljeorienteret </a:t>
            </a:r>
            <a:r>
              <a:rPr lang="da-DK" baseline="0" dirty="0"/>
              <a:t>Trin for trin-vejledninger efter </a:t>
            </a:r>
            <a:r>
              <a:rPr lang="da-DK" baseline="0" dirty="0" err="1" smtClean="0"/>
              <a:t>Herskin</a:t>
            </a:r>
            <a:r>
              <a:rPr lang="da-DK" baseline="0" dirty="0" smtClean="0"/>
              <a:t>-metoden</a:t>
            </a:r>
            <a:endParaRPr lang="da-DK" baseline="0" dirty="0"/>
          </a:p>
        </p:txBody>
      </p:sp>
      <p:sp>
        <p:nvSpPr>
          <p:cNvPr id="4" name="Pladsholder til slidenummer 3"/>
          <p:cNvSpPr>
            <a:spLocks noGrp="1"/>
          </p:cNvSpPr>
          <p:nvPr>
            <p:ph type="sldNum" sz="quarter" idx="10"/>
          </p:nvPr>
        </p:nvSpPr>
        <p:spPr/>
        <p:txBody>
          <a:bodyPr/>
          <a:lstStyle/>
          <a:p>
            <a:fld id="{27848E65-9E75-41AE-BC80-13A10C6B0591}" type="slidenum">
              <a:rPr lang="da-DK" smtClean="0"/>
              <a:pPr/>
              <a:t>16</a:t>
            </a:fld>
            <a:endParaRPr lang="da-DK" dirty="0"/>
          </a:p>
        </p:txBody>
      </p:sp>
    </p:spTree>
    <p:extLst>
      <p:ext uri="{BB962C8B-B14F-4D97-AF65-F5344CB8AC3E}">
        <p14:creationId xmlns:p14="http://schemas.microsoft.com/office/powerpoint/2010/main" val="1918018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baseline="0" dirty="0"/>
              <a:t>Mange af jer skriver allerede til borgerne, og I vil kunne nikke genkendende til dette.</a:t>
            </a:r>
          </a:p>
          <a:p>
            <a:endParaRPr lang="da-DK" b="1" baseline="0" dirty="0"/>
          </a:p>
          <a:p>
            <a:r>
              <a:rPr lang="da-DK" b="1" baseline="0" dirty="0"/>
              <a:t>Punkt 1</a:t>
            </a:r>
          </a:p>
          <a:p>
            <a:r>
              <a:rPr lang="da-DK" baseline="0" dirty="0"/>
              <a:t>Vi fokuserer på </a:t>
            </a:r>
            <a:r>
              <a:rPr lang="da-DK" b="1" baseline="0" dirty="0"/>
              <a:t>brugernes reelle informationsbehov </a:t>
            </a:r>
            <a:r>
              <a:rPr lang="da-DK" baseline="0" dirty="0"/>
              <a:t>- ikke på det vi tror, de gerne vil vide. Vi er i øjenhøjde med vores læsere – vi skriver i høj grad til nogen frem for blot om noget. </a:t>
            </a:r>
          </a:p>
          <a:p>
            <a:endParaRPr lang="da-DK" baseline="0" dirty="0"/>
          </a:p>
          <a:p>
            <a:r>
              <a:rPr lang="da-DK" b="1" baseline="0" dirty="0"/>
              <a:t>Punkt 2</a:t>
            </a:r>
          </a:p>
          <a:p>
            <a:pPr marL="0" marR="0" lvl="0" indent="0" algn="l" defTabSz="457200" rtl="0" eaLnBrk="1" fontAlgn="auto" latinLnBrk="0" hangingPunct="1">
              <a:lnSpc>
                <a:spcPct val="100000"/>
              </a:lnSpc>
              <a:spcBef>
                <a:spcPts val="0"/>
              </a:spcBef>
              <a:spcAft>
                <a:spcPts val="0"/>
              </a:spcAft>
              <a:buClrTx/>
              <a:buSzTx/>
              <a:buFontTx/>
              <a:buNone/>
              <a:tabLst/>
              <a:defRPr/>
            </a:pPr>
            <a:r>
              <a:rPr lang="da-DK" baseline="0" dirty="0"/>
              <a:t>Alt, hvad der står på borger.dk, skal være </a:t>
            </a:r>
            <a:r>
              <a:rPr lang="da-DK" b="1" baseline="0" dirty="0"/>
              <a:t>korrekt, </a:t>
            </a:r>
            <a:r>
              <a:rPr lang="da-DK" baseline="0" dirty="0"/>
              <a:t>men ikke nødvendigvis udtømmende detaljeret. Vi prioriterer </a:t>
            </a:r>
            <a:r>
              <a:rPr lang="da-DK" b="1" baseline="0" dirty="0"/>
              <a:t>forståelse frem for detaljer</a:t>
            </a:r>
            <a:r>
              <a:rPr lang="da-DK" baseline="0" dirty="0"/>
              <a:t>. Vi henviser til lovgivningen på retsinformation i en gennemgående mikroartikel med titlen </a:t>
            </a:r>
            <a:r>
              <a:rPr lang="da-DK" b="1" baseline="0" dirty="0"/>
              <a:t>Lovgivning</a:t>
            </a:r>
            <a:endParaRPr lang="da-DK" b="1" u="none" baseline="0" dirty="0"/>
          </a:p>
          <a:p>
            <a:pPr defTabSz="915584">
              <a:defRPr/>
            </a:pPr>
            <a:endParaRPr lang="da-DK" baseline="0" dirty="0"/>
          </a:p>
          <a:p>
            <a:pPr marL="0" marR="0" lvl="0" indent="0" algn="l" defTabSz="915584" rtl="0" eaLnBrk="1" fontAlgn="auto" latinLnBrk="0" hangingPunct="1">
              <a:lnSpc>
                <a:spcPct val="100000"/>
              </a:lnSpc>
              <a:spcBef>
                <a:spcPts val="0"/>
              </a:spcBef>
              <a:spcAft>
                <a:spcPts val="0"/>
              </a:spcAft>
              <a:buClrTx/>
              <a:buSzTx/>
              <a:buFontTx/>
              <a:buNone/>
              <a:tabLst/>
              <a:defRPr/>
            </a:pPr>
            <a:r>
              <a:rPr lang="da-DK" b="1" baseline="0" dirty="0"/>
              <a:t>Punkt 3</a:t>
            </a:r>
          </a:p>
          <a:p>
            <a:pPr marL="0" marR="0" lvl="0" indent="0" algn="l" defTabSz="915584" rtl="0" eaLnBrk="1" fontAlgn="auto" latinLnBrk="0" hangingPunct="1">
              <a:lnSpc>
                <a:spcPct val="100000"/>
              </a:lnSpc>
              <a:spcBef>
                <a:spcPts val="0"/>
              </a:spcBef>
              <a:spcAft>
                <a:spcPts val="0"/>
              </a:spcAft>
              <a:buClrTx/>
              <a:buSzTx/>
              <a:buFontTx/>
              <a:buNone/>
              <a:tabLst/>
              <a:defRPr/>
            </a:pPr>
            <a:r>
              <a:rPr lang="da-DK" b="1" u="none" baseline="0" dirty="0"/>
              <a:t>Undgå myndighedssprog</a:t>
            </a:r>
            <a:r>
              <a:rPr lang="da-DK" baseline="0" dirty="0"/>
              <a:t>: </a:t>
            </a:r>
            <a:r>
              <a:rPr lang="da-DK" baseline="0" dirty="0" smtClean="0"/>
              <a:t>det er vigtigt</a:t>
            </a:r>
            <a:r>
              <a:rPr lang="da-DK" baseline="0" dirty="0"/>
              <a:t>, at du renser dem for myndighedssprog/kancellisprog og i stedet skriver et </a:t>
            </a:r>
            <a:r>
              <a:rPr lang="da-DK" b="1" baseline="0" dirty="0"/>
              <a:t>letforståeligt dansk</a:t>
            </a:r>
            <a:r>
              <a:rPr lang="da-DK" baseline="0" dirty="0"/>
              <a:t>, hvor alle kan være med. Teksterne må hverken i ordvalg eller indhold forudsætte, at borgeren har mere end en generel og almen viden om området. </a:t>
            </a:r>
            <a:r>
              <a:rPr lang="da-DK" baseline="0" dirty="0" smtClean="0"/>
              <a:t>Henvend </a:t>
            </a:r>
            <a:r>
              <a:rPr lang="da-DK" baseline="0" dirty="0"/>
              <a:t>dig direkte og brug ”du”</a:t>
            </a:r>
          </a:p>
          <a:p>
            <a:pPr defTabSz="915584">
              <a:defRPr/>
            </a:pPr>
            <a:endParaRPr lang="da-DK" baseline="0" dirty="0"/>
          </a:p>
          <a:p>
            <a:pPr defTabSz="915584">
              <a:defRPr/>
            </a:pPr>
            <a:r>
              <a:rPr lang="da-DK" b="1" baseline="0" dirty="0"/>
              <a:t>Punkt 4</a:t>
            </a:r>
          </a:p>
          <a:p>
            <a:pPr defTabSz="915584">
              <a:defRPr/>
            </a:pPr>
            <a:r>
              <a:rPr lang="da-DK" baseline="0" dirty="0"/>
              <a:t>Hvor det er muligt, giver vi borgerne mulighed for at </a:t>
            </a:r>
            <a:r>
              <a:rPr lang="da-DK" b="1" baseline="0" dirty="0"/>
              <a:t>bruge selvbetjening til at handle </a:t>
            </a:r>
            <a:r>
              <a:rPr lang="da-DK" baseline="0" dirty="0"/>
              <a:t>ud fra den viden, de har fået. </a:t>
            </a:r>
          </a:p>
          <a:p>
            <a:pPr defTabSz="915584">
              <a:defRPr/>
            </a:pPr>
            <a:endParaRPr lang="da-DK" baseline="0" dirty="0"/>
          </a:p>
          <a:p>
            <a:r>
              <a:rPr lang="da-DK" b="1" baseline="0" dirty="0"/>
              <a:t>Punkt 5</a:t>
            </a:r>
          </a:p>
          <a:p>
            <a:r>
              <a:rPr lang="da-DK" baseline="0" dirty="0"/>
              <a:t>Vi bruger det </a:t>
            </a:r>
            <a:r>
              <a:rPr lang="da-DK" b="1" baseline="0" dirty="0"/>
              <a:t>traditionelle, grammatiske komma – også kaldet startkomma</a:t>
            </a:r>
            <a:r>
              <a:rPr lang="da-DK" baseline="0" dirty="0"/>
              <a:t>. Det vil blandt andet sige, at vi sætter komma foran ledsætninger. </a:t>
            </a:r>
            <a:r>
              <a:rPr lang="da-DK" baseline="0" dirty="0" smtClean="0"/>
              <a:t>Senest </a:t>
            </a:r>
            <a:r>
              <a:rPr lang="da-DK" baseline="0" dirty="0"/>
              <a:t>har vi besluttet at</a:t>
            </a:r>
            <a:r>
              <a:rPr lang="da-DK" b="1" baseline="0" dirty="0"/>
              <a:t> begrænse brugen af forkortelser, og vi skriver tal med tal</a:t>
            </a:r>
            <a:r>
              <a:rPr lang="da-DK" baseline="0" dirty="0"/>
              <a:t>, fx 8 dage</a:t>
            </a:r>
            <a:r>
              <a:rPr lang="da-DK" baseline="0" dirty="0" smtClean="0"/>
              <a:t>. I forbindelse med udviklingen af den nye skrivevejledning har vi haft omkring 100 på kursus.</a:t>
            </a:r>
            <a:endParaRPr lang="da-DK" baseline="0" dirty="0"/>
          </a:p>
          <a:p>
            <a:endParaRPr lang="da-DK" baseline="0" dirty="0"/>
          </a:p>
          <a:p>
            <a:r>
              <a:rPr lang="da-DK" baseline="0" dirty="0" smtClean="0"/>
              <a:t>Vi </a:t>
            </a:r>
            <a:r>
              <a:rPr lang="da-DK" baseline="0" dirty="0"/>
              <a:t>har i øvrigt en repræsentant i Dansk Sprognævns repræsentantskab.</a:t>
            </a:r>
          </a:p>
          <a:p>
            <a:pPr marL="228897" indent="-228897">
              <a:buAutoNum type="arabicPeriod"/>
            </a:pPr>
            <a:endParaRPr lang="da-DK" baseline="0" dirty="0"/>
          </a:p>
        </p:txBody>
      </p:sp>
      <p:sp>
        <p:nvSpPr>
          <p:cNvPr id="4" name="Pladsholder til diasnummer 3"/>
          <p:cNvSpPr>
            <a:spLocks noGrp="1"/>
          </p:cNvSpPr>
          <p:nvPr>
            <p:ph type="sldNum" sz="quarter" idx="10"/>
          </p:nvPr>
        </p:nvSpPr>
        <p:spPr/>
        <p:txBody>
          <a:bodyPr/>
          <a:lstStyle/>
          <a:p>
            <a:fld id="{4DBEF65B-F8D7-4C09-9910-09E111B2B3D3}" type="slidenum">
              <a:rPr lang="da-DK" smtClean="0"/>
              <a:t>17</a:t>
            </a:fld>
            <a:endParaRPr lang="da-DK"/>
          </a:p>
        </p:txBody>
      </p:sp>
    </p:spTree>
    <p:extLst>
      <p:ext uri="{BB962C8B-B14F-4D97-AF65-F5344CB8AC3E}">
        <p14:creationId xmlns:p14="http://schemas.microsoft.com/office/powerpoint/2010/main" val="2946833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Punkt 1</a:t>
            </a:r>
          </a:p>
          <a:p>
            <a:r>
              <a:rPr lang="da-DK" b="1" dirty="0"/>
              <a:t>Borger.dk</a:t>
            </a:r>
            <a:r>
              <a:rPr lang="da-DK" b="1" baseline="0" dirty="0"/>
              <a:t> er motorvejen </a:t>
            </a:r>
            <a:r>
              <a:rPr lang="da-DK" b="0" baseline="0" dirty="0"/>
              <a:t>for de fleste, og derfor skriver vi også for de fleste – altså de 80%. </a:t>
            </a:r>
          </a:p>
          <a:p>
            <a:endParaRPr lang="da-DK" dirty="0"/>
          </a:p>
          <a:p>
            <a:r>
              <a:rPr lang="da-DK" b="1" dirty="0"/>
              <a:t>Punkt 2</a:t>
            </a:r>
          </a:p>
          <a:p>
            <a:r>
              <a:rPr lang="da-DK" dirty="0"/>
              <a:t>Hjælp læseren videre – </a:t>
            </a:r>
            <a:r>
              <a:rPr lang="da-DK" b="1" dirty="0"/>
              <a:t>skriv handlingsrettet</a:t>
            </a:r>
            <a:r>
              <a:rPr lang="da-DK" dirty="0"/>
              <a:t>. Brugere af borger.dk kommer sjældent kun for at få at svar på ”hvad” – det meste af tiden vil de også gerne have svar på ”hvordan”? Derfor er det vigtigt at supplere teksterne med anvisninger på, hvad du kan gøre i en given situation.</a:t>
            </a:r>
          </a:p>
          <a:p>
            <a:r>
              <a:rPr lang="da-DK" dirty="0"/>
              <a:t>Stil hele tiden dig selv spørgsmålet: ”hvad så nu?”, når du har skrevet en række informationer på borger.dk. Kan borgeren gøre noget herfra? Findes der selvbetjeningsmuligheder, det ville være oplagt at henvise borgeren til?</a:t>
            </a:r>
          </a:p>
          <a:p>
            <a:endParaRPr lang="da-DK" dirty="0"/>
          </a:p>
          <a:p>
            <a:pPr marL="171671" indent="-171671">
              <a:buFont typeface="Wingdings" panose="05000000000000000000" pitchFamily="2" charset="2"/>
              <a:buChar char="ü"/>
            </a:pPr>
            <a:r>
              <a:rPr lang="da-DK" u="none" dirty="0"/>
              <a:t> </a:t>
            </a:r>
            <a:r>
              <a:rPr lang="da-DK" dirty="0"/>
              <a:t>Vi bruger en </a:t>
            </a:r>
            <a:r>
              <a:rPr lang="da-DK" b="1" dirty="0"/>
              <a:t>fast skabelon </a:t>
            </a:r>
            <a:r>
              <a:rPr lang="da-DK" dirty="0"/>
              <a:t>til at indlede teksterne på borger.dk. I det omfang det er muligt, indleder vi teksterne med at besvare spørgsmålene</a:t>
            </a:r>
            <a:r>
              <a:rPr lang="da-DK" baseline="0" dirty="0"/>
              <a:t>: </a:t>
            </a:r>
            <a:r>
              <a:rPr lang="da-DK" b="1" baseline="0" dirty="0"/>
              <a:t>hvem, hvor meget, hvordan, hvornår</a:t>
            </a:r>
          </a:p>
          <a:p>
            <a:endParaRPr lang="da-DK" baseline="0" dirty="0"/>
          </a:p>
        </p:txBody>
      </p:sp>
      <p:sp>
        <p:nvSpPr>
          <p:cNvPr id="4" name="Pladsholder til diasnummer 3"/>
          <p:cNvSpPr>
            <a:spLocks noGrp="1"/>
          </p:cNvSpPr>
          <p:nvPr>
            <p:ph type="sldNum" sz="quarter" idx="10"/>
          </p:nvPr>
        </p:nvSpPr>
        <p:spPr/>
        <p:txBody>
          <a:bodyPr/>
          <a:lstStyle/>
          <a:p>
            <a:fld id="{4DBEF65B-F8D7-4C09-9910-09E111B2B3D3}" type="slidenum">
              <a:rPr lang="da-DK" smtClean="0"/>
              <a:t>18</a:t>
            </a:fld>
            <a:endParaRPr lang="da-DK"/>
          </a:p>
        </p:txBody>
      </p:sp>
    </p:spTree>
    <p:extLst>
      <p:ext uri="{BB962C8B-B14F-4D97-AF65-F5344CB8AC3E}">
        <p14:creationId xmlns:p14="http://schemas.microsoft.com/office/powerpoint/2010/main" val="2672272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Punkt 4 - Mellemoverskrifter højner læsevenligheden </a:t>
            </a:r>
            <a:r>
              <a:rPr lang="da-DK" dirty="0"/>
              <a:t>i de lidt længere mikroartikler. </a:t>
            </a:r>
          </a:p>
          <a:p>
            <a:r>
              <a:rPr lang="da-DK" b="1" dirty="0"/>
              <a:t>Punkt 5 - </a:t>
            </a:r>
            <a:r>
              <a:rPr lang="da-DK" dirty="0"/>
              <a:t>Det</a:t>
            </a:r>
            <a:r>
              <a:rPr lang="da-DK" baseline="0" dirty="0"/>
              <a:t> er vigtigt at skrive </a:t>
            </a:r>
            <a:r>
              <a:rPr lang="da-DK" b="1" baseline="0" dirty="0"/>
              <a:t>årstal.</a:t>
            </a:r>
            <a:r>
              <a:rPr lang="da-DK" baseline="0" dirty="0"/>
              <a:t> Det skaber </a:t>
            </a:r>
            <a:r>
              <a:rPr lang="da-DK" b="1" baseline="0" dirty="0"/>
              <a:t>troværdighed. Særligt ved satser </a:t>
            </a:r>
            <a:r>
              <a:rPr lang="da-DK" b="0" baseline="0" dirty="0"/>
              <a:t>eller andet, der regelmæssigt ændrer sig. Husk parentesen, så kan vi rent teknisk hurtigt lokalisere dem.</a:t>
            </a:r>
          </a:p>
          <a:p>
            <a:r>
              <a:rPr lang="da-DK" b="1" baseline="0" dirty="0"/>
              <a:t>Punkt 6 - </a:t>
            </a:r>
            <a:r>
              <a:rPr lang="da-DK" b="1" dirty="0"/>
              <a:t>Mange kommuner importerer </a:t>
            </a:r>
            <a:r>
              <a:rPr lang="da-DK" dirty="0"/>
              <a:t>teksterne </a:t>
            </a:r>
            <a:r>
              <a:rPr lang="da-DK" dirty="0" smtClean="0"/>
              <a:t>fra borger.dk.</a:t>
            </a:r>
            <a:r>
              <a:rPr lang="da-DK" baseline="0" dirty="0" smtClean="0"/>
              <a:t> D</a:t>
            </a:r>
            <a:r>
              <a:rPr lang="da-DK" dirty="0" smtClean="0"/>
              <a:t>erfor </a:t>
            </a:r>
            <a:r>
              <a:rPr lang="da-DK" dirty="0"/>
              <a:t>er det vigtigt, at </a:t>
            </a:r>
            <a:r>
              <a:rPr lang="da-DK" dirty="0" smtClean="0"/>
              <a:t>I </a:t>
            </a:r>
            <a:r>
              <a:rPr lang="da-DK" b="1" dirty="0"/>
              <a:t>ikke skriver </a:t>
            </a:r>
            <a:r>
              <a:rPr lang="da-DK" b="1" baseline="0" dirty="0"/>
              <a:t>din kommune. </a:t>
            </a:r>
            <a:r>
              <a:rPr lang="da-DK" b="0" baseline="0" dirty="0"/>
              <a:t>I stedet skal I skrive </a:t>
            </a:r>
            <a:r>
              <a:rPr lang="da-DK" b="1" baseline="0" dirty="0"/>
              <a:t>kommunen</a:t>
            </a:r>
            <a:r>
              <a:rPr lang="da-DK" b="0" baseline="0" dirty="0"/>
              <a:t>, så det også virker naturligt på en </a:t>
            </a:r>
            <a:r>
              <a:rPr lang="da-DK" baseline="0" dirty="0"/>
              <a:t>kommunes hjemmeside. </a:t>
            </a:r>
          </a:p>
          <a:p>
            <a:r>
              <a:rPr lang="da-DK" b="1" baseline="0" dirty="0"/>
              <a:t>Punkt 7 Selvbetjening</a:t>
            </a:r>
            <a:r>
              <a:rPr lang="da-DK" baseline="0" dirty="0"/>
              <a:t> er der, hvor vi leder til handling ift. at borgerne kan udføre noget. </a:t>
            </a:r>
            <a:r>
              <a:rPr lang="da-DK" b="1" baseline="0" dirty="0"/>
              <a:t>Nogle gange er der en tekst </a:t>
            </a:r>
            <a:r>
              <a:rPr lang="da-DK" baseline="0" dirty="0"/>
              <a:t>i </a:t>
            </a:r>
            <a:r>
              <a:rPr lang="da-DK" baseline="0" dirty="0" err="1"/>
              <a:t>mikroartiklen</a:t>
            </a:r>
            <a:r>
              <a:rPr lang="da-DK" baseline="0" dirty="0"/>
              <a:t>, som giver nogle baggrundsinformationer. Det kan du se på </a:t>
            </a:r>
            <a:r>
              <a:rPr lang="da-DK" b="1" baseline="0" dirty="0"/>
              <a:t>”plusset”. </a:t>
            </a:r>
            <a:r>
              <a:rPr lang="da-DK" baseline="0" dirty="0"/>
              <a:t>Og andre gange er der </a:t>
            </a:r>
            <a:r>
              <a:rPr lang="da-DK" b="1" baseline="0" dirty="0"/>
              <a:t>ikke nogen tekst (en ”streg”), </a:t>
            </a:r>
            <a:r>
              <a:rPr lang="da-DK" baseline="0" dirty="0"/>
              <a:t>fordi selvbetjeningsløsningen er lige til at gå til.  </a:t>
            </a:r>
          </a:p>
          <a:p>
            <a:endParaRPr lang="da-DK" baseline="0" dirty="0"/>
          </a:p>
        </p:txBody>
      </p:sp>
      <p:sp>
        <p:nvSpPr>
          <p:cNvPr id="4" name="Pladsholder til diasnummer 3"/>
          <p:cNvSpPr>
            <a:spLocks noGrp="1"/>
          </p:cNvSpPr>
          <p:nvPr>
            <p:ph type="sldNum" sz="quarter" idx="10"/>
          </p:nvPr>
        </p:nvSpPr>
        <p:spPr/>
        <p:txBody>
          <a:bodyPr/>
          <a:lstStyle/>
          <a:p>
            <a:fld id="{4DBEF65B-F8D7-4C09-9910-09E111B2B3D3}" type="slidenum">
              <a:rPr lang="da-DK" smtClean="0"/>
              <a:t>19</a:t>
            </a:fld>
            <a:endParaRPr lang="da-DK"/>
          </a:p>
        </p:txBody>
      </p:sp>
    </p:spTree>
    <p:extLst>
      <p:ext uri="{BB962C8B-B14F-4D97-AF65-F5344CB8AC3E}">
        <p14:creationId xmlns:p14="http://schemas.microsoft.com/office/powerpoint/2010/main" val="222585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da-DK" sz="1200" b="1" kern="1200" dirty="0">
                <a:solidFill>
                  <a:schemeClr val="tx1"/>
                </a:solidFill>
                <a:effectLst/>
                <a:latin typeface="+mn-lt"/>
                <a:ea typeface="+mn-ea"/>
                <a:cs typeface="+mn-cs"/>
              </a:rPr>
              <a:t>Velkommen</a:t>
            </a:r>
            <a:r>
              <a:rPr lang="da-DK" sz="1200" kern="1200" dirty="0">
                <a:solidFill>
                  <a:schemeClr val="tx1"/>
                </a:solidFill>
                <a:effectLst/>
                <a:latin typeface="+mn-lt"/>
                <a:ea typeface="+mn-ea"/>
                <a:cs typeface="+mn-cs"/>
              </a:rPr>
              <a:t> til undervisning i borger.dk og Sitecore.</a:t>
            </a:r>
          </a:p>
          <a:p>
            <a:pPr lvl="0"/>
            <a:r>
              <a:rPr lang="da-DK" sz="1200" kern="1200" dirty="0">
                <a:solidFill>
                  <a:schemeClr val="tx1"/>
                </a:solidFill>
                <a:effectLst/>
                <a:latin typeface="+mn-lt"/>
                <a:ea typeface="+mn-ea"/>
                <a:cs typeface="+mn-cs"/>
              </a:rPr>
              <a:t>Det er i dag mig </a:t>
            </a:r>
            <a:r>
              <a:rPr lang="da-DK" sz="1200" b="1" kern="1200" dirty="0">
                <a:solidFill>
                  <a:schemeClr val="tx1"/>
                </a:solidFill>
                <a:effectLst/>
                <a:latin typeface="+mn-lt"/>
                <a:ea typeface="+mn-ea"/>
                <a:cs typeface="+mn-cs"/>
              </a:rPr>
              <a:t>Lene</a:t>
            </a:r>
            <a:r>
              <a:rPr lang="da-DK" sz="1200" kern="1200" dirty="0">
                <a:solidFill>
                  <a:schemeClr val="tx1"/>
                </a:solidFill>
                <a:effectLst/>
                <a:latin typeface="+mn-lt"/>
                <a:ea typeface="+mn-ea"/>
                <a:cs typeface="+mn-cs"/>
              </a:rPr>
              <a:t> </a:t>
            </a:r>
            <a:r>
              <a:rPr lang="da-DK" sz="1200" b="1" kern="1200" dirty="0">
                <a:solidFill>
                  <a:schemeClr val="tx1"/>
                </a:solidFill>
                <a:effectLst/>
                <a:latin typeface="+mn-lt"/>
                <a:ea typeface="+mn-ea"/>
                <a:cs typeface="+mn-cs"/>
              </a:rPr>
              <a:t>Hansen</a:t>
            </a:r>
            <a:r>
              <a:rPr lang="da-DK" sz="1200" kern="1200" dirty="0">
                <a:solidFill>
                  <a:schemeClr val="tx1"/>
                </a:solidFill>
                <a:effectLst/>
                <a:latin typeface="+mn-lt"/>
                <a:ea typeface="+mn-ea"/>
                <a:cs typeface="+mn-cs"/>
              </a:rPr>
              <a:t> fra Digitaliseringsstyrelsen og </a:t>
            </a:r>
            <a:r>
              <a:rPr lang="da-DK" sz="1200" b="1" kern="1200" dirty="0">
                <a:solidFill>
                  <a:schemeClr val="tx1"/>
                </a:solidFill>
                <a:effectLst/>
                <a:latin typeface="+mn-lt"/>
                <a:ea typeface="+mn-ea"/>
                <a:cs typeface="+mn-cs"/>
              </a:rPr>
              <a:t>Karim Ben </a:t>
            </a:r>
            <a:r>
              <a:rPr lang="da-DK" sz="1200" b="1" kern="1200" dirty="0" err="1">
                <a:solidFill>
                  <a:schemeClr val="tx1"/>
                </a:solidFill>
                <a:effectLst/>
                <a:latin typeface="+mn-lt"/>
                <a:ea typeface="+mn-ea"/>
                <a:cs typeface="+mn-cs"/>
              </a:rPr>
              <a:t>Haddou</a:t>
            </a:r>
            <a:r>
              <a:rPr lang="da-DK" sz="1200" b="1" kern="1200" dirty="0">
                <a:solidFill>
                  <a:schemeClr val="tx1"/>
                </a:solidFill>
                <a:effectLst/>
                <a:latin typeface="+mn-lt"/>
                <a:ea typeface="+mn-ea"/>
                <a:cs typeface="+mn-cs"/>
              </a:rPr>
              <a:t> </a:t>
            </a:r>
            <a:r>
              <a:rPr lang="da-DK" sz="1200" kern="1200" dirty="0">
                <a:solidFill>
                  <a:schemeClr val="tx1"/>
                </a:solidFill>
                <a:effectLst/>
                <a:latin typeface="+mn-lt"/>
                <a:ea typeface="+mn-ea"/>
                <a:cs typeface="+mn-cs"/>
              </a:rPr>
              <a:t>fra Netcompany, som står for dagens undervisning. På sidelinjen er vi bakket op af </a:t>
            </a:r>
            <a:r>
              <a:rPr lang="da-DK" sz="1200" kern="1200" dirty="0" smtClean="0">
                <a:solidFill>
                  <a:schemeClr val="tx1"/>
                </a:solidFill>
                <a:effectLst/>
                <a:latin typeface="+mn-lt"/>
                <a:ea typeface="+mn-ea"/>
                <a:cs typeface="+mn-cs"/>
              </a:rPr>
              <a:t>mine </a:t>
            </a:r>
            <a:r>
              <a:rPr lang="da-DK" sz="1200" b="1" kern="1200" dirty="0">
                <a:solidFill>
                  <a:schemeClr val="tx1"/>
                </a:solidFill>
                <a:effectLst/>
                <a:latin typeface="+mn-lt"/>
                <a:ea typeface="+mn-ea"/>
                <a:cs typeface="+mn-cs"/>
              </a:rPr>
              <a:t>redaktørkollegaer Anne Britt Nørrelund</a:t>
            </a:r>
            <a:r>
              <a:rPr lang="da-DK" sz="1200" b="1" kern="1200" baseline="0" dirty="0">
                <a:solidFill>
                  <a:schemeClr val="tx1"/>
                </a:solidFill>
                <a:effectLst/>
                <a:latin typeface="+mn-lt"/>
                <a:ea typeface="+mn-ea"/>
                <a:cs typeface="+mn-cs"/>
              </a:rPr>
              <a:t> Larsen </a:t>
            </a:r>
            <a:r>
              <a:rPr lang="da-DK" sz="1200" b="0" kern="1200" baseline="0" dirty="0">
                <a:solidFill>
                  <a:schemeClr val="tx1"/>
                </a:solidFill>
                <a:effectLst/>
                <a:latin typeface="+mn-lt"/>
                <a:ea typeface="+mn-ea"/>
                <a:cs typeface="+mn-cs"/>
              </a:rPr>
              <a:t>og </a:t>
            </a:r>
            <a:r>
              <a:rPr lang="da-DK" sz="1200" b="1" kern="1200" baseline="0" dirty="0">
                <a:solidFill>
                  <a:schemeClr val="tx1"/>
                </a:solidFill>
                <a:effectLst/>
                <a:latin typeface="+mn-lt"/>
                <a:ea typeface="+mn-ea"/>
                <a:cs typeface="+mn-cs"/>
              </a:rPr>
              <a:t>Cathrine Stenrøs</a:t>
            </a:r>
            <a:r>
              <a:rPr lang="da-DK" sz="1200" b="0" kern="1200" baseline="0" dirty="0">
                <a:solidFill>
                  <a:schemeClr val="tx1"/>
                </a:solidFill>
                <a:effectLst/>
                <a:latin typeface="+mn-lt"/>
                <a:ea typeface="+mn-ea"/>
                <a:cs typeface="+mn-cs"/>
              </a:rPr>
              <a:t>, som er kyndig indenfor </a:t>
            </a:r>
            <a:r>
              <a:rPr lang="da-DK" sz="1200" b="1" kern="1200" baseline="0" dirty="0">
                <a:solidFill>
                  <a:schemeClr val="tx1"/>
                </a:solidFill>
                <a:effectLst/>
                <a:latin typeface="+mn-lt"/>
                <a:ea typeface="+mn-ea"/>
                <a:cs typeface="+mn-cs"/>
              </a:rPr>
              <a:t>lifeindenmark.dk</a:t>
            </a:r>
            <a:endParaRPr lang="da-DK" sz="1200" b="1" kern="1200" dirty="0">
              <a:solidFill>
                <a:schemeClr val="tx1"/>
              </a:solidFill>
              <a:effectLst/>
              <a:latin typeface="+mn-lt"/>
              <a:ea typeface="+mn-ea"/>
              <a:cs typeface="+mn-cs"/>
            </a:endParaRPr>
          </a:p>
          <a:p>
            <a:pPr lvl="0"/>
            <a:r>
              <a:rPr lang="da-DK" sz="1200" kern="1200" dirty="0" smtClean="0">
                <a:solidFill>
                  <a:schemeClr val="tx1"/>
                </a:solidFill>
                <a:effectLst/>
                <a:latin typeface="+mn-lt"/>
                <a:ea typeface="+mn-ea"/>
                <a:cs typeface="+mn-cs"/>
              </a:rPr>
              <a:t>Til </a:t>
            </a:r>
            <a:r>
              <a:rPr lang="da-DK" sz="1200" kern="1200" dirty="0">
                <a:solidFill>
                  <a:schemeClr val="tx1"/>
                </a:solidFill>
                <a:effectLst/>
                <a:latin typeface="+mn-lt"/>
                <a:ea typeface="+mn-ea"/>
                <a:cs typeface="+mn-cs"/>
              </a:rPr>
              <a:t>en start vil vi lave en kort </a:t>
            </a:r>
            <a:r>
              <a:rPr lang="da-DK" sz="1200" b="1" kern="1200" dirty="0">
                <a:solidFill>
                  <a:schemeClr val="tx1"/>
                </a:solidFill>
                <a:effectLst/>
                <a:latin typeface="+mn-lt"/>
                <a:ea typeface="+mn-ea"/>
                <a:cs typeface="+mn-cs"/>
              </a:rPr>
              <a:t>præsentationsrunde</a:t>
            </a:r>
            <a:r>
              <a:rPr lang="da-DK" sz="1200" kern="1200" dirty="0">
                <a:solidFill>
                  <a:schemeClr val="tx1"/>
                </a:solidFill>
                <a:effectLst/>
                <a:latin typeface="+mn-lt"/>
                <a:ea typeface="+mn-ea"/>
                <a:cs typeface="+mn-cs"/>
              </a:rPr>
              <a:t>. Vi lægger ud med mig og Karim.</a:t>
            </a:r>
            <a:r>
              <a:rPr lang="da-DK" sz="1200" kern="1200" baseline="0" dirty="0">
                <a:solidFill>
                  <a:schemeClr val="tx1"/>
                </a:solidFill>
                <a:effectLst/>
                <a:latin typeface="+mn-lt"/>
                <a:ea typeface="+mn-ea"/>
                <a:cs typeface="+mn-cs"/>
              </a:rPr>
              <a:t> </a:t>
            </a:r>
            <a:r>
              <a:rPr lang="da-DK" sz="1200" b="1" kern="1200" dirty="0">
                <a:solidFill>
                  <a:schemeClr val="tx1"/>
                </a:solidFill>
                <a:effectLst/>
                <a:latin typeface="+mn-lt"/>
                <a:ea typeface="+mn-ea"/>
                <a:cs typeface="+mn-cs"/>
              </a:rPr>
              <a:t>Navn, stilling og myndighed</a:t>
            </a:r>
            <a:r>
              <a:rPr lang="da-DK" sz="1200" b="1" kern="1200" dirty="0" smtClean="0">
                <a:solidFill>
                  <a:schemeClr val="tx1"/>
                </a:solidFill>
                <a:effectLst/>
                <a:latin typeface="+mn-lt"/>
                <a:ea typeface="+mn-ea"/>
                <a:cs typeface="+mn-cs"/>
              </a:rPr>
              <a:t>. </a:t>
            </a:r>
            <a:r>
              <a:rPr lang="da-DK" sz="1200" b="0" kern="1200" dirty="0" smtClean="0">
                <a:solidFill>
                  <a:schemeClr val="tx1"/>
                </a:solidFill>
                <a:effectLst/>
                <a:latin typeface="+mn-lt"/>
                <a:ea typeface="+mn-ea"/>
                <a:cs typeface="+mn-cs"/>
              </a:rPr>
              <a:t>Erfaringer</a:t>
            </a:r>
            <a:r>
              <a:rPr lang="da-DK" sz="1200" b="0" kern="1200" baseline="0" dirty="0" smtClean="0">
                <a:solidFill>
                  <a:schemeClr val="tx1"/>
                </a:solidFill>
                <a:effectLst/>
                <a:latin typeface="+mn-lt"/>
                <a:ea typeface="+mn-ea"/>
                <a:cs typeface="+mn-cs"/>
              </a:rPr>
              <a:t> med borger.dk og </a:t>
            </a:r>
            <a:r>
              <a:rPr lang="da-DK" sz="1200" b="0" kern="1200" baseline="0" dirty="0" err="1" smtClean="0">
                <a:solidFill>
                  <a:schemeClr val="tx1"/>
                </a:solidFill>
                <a:effectLst/>
                <a:latin typeface="+mn-lt"/>
                <a:ea typeface="+mn-ea"/>
                <a:cs typeface="+mn-cs"/>
              </a:rPr>
              <a:t>Sitecore</a:t>
            </a:r>
            <a:r>
              <a:rPr lang="da-DK" sz="1200" b="0" kern="1200" baseline="0" dirty="0" smtClean="0">
                <a:solidFill>
                  <a:schemeClr val="tx1"/>
                </a:solidFill>
                <a:effectLst/>
                <a:latin typeface="+mn-lt"/>
                <a:ea typeface="+mn-ea"/>
                <a:cs typeface="+mn-cs"/>
              </a:rPr>
              <a:t>: Grøn eller rød.</a:t>
            </a:r>
            <a:endParaRPr lang="da-DK" sz="1200" kern="1200" dirty="0">
              <a:solidFill>
                <a:schemeClr val="tx1"/>
              </a:solidFill>
              <a:effectLst/>
              <a:latin typeface="+mn-lt"/>
              <a:ea typeface="+mn-ea"/>
              <a:cs typeface="+mn-cs"/>
            </a:endParaRPr>
          </a:p>
          <a:p>
            <a:pPr lvl="0"/>
            <a:r>
              <a:rPr lang="da-DK" sz="1200" b="1" kern="1200" dirty="0">
                <a:solidFill>
                  <a:schemeClr val="tx1"/>
                </a:solidFill>
                <a:effectLst/>
                <a:latin typeface="+mn-lt"/>
                <a:ea typeface="+mn-ea"/>
                <a:cs typeface="+mn-cs"/>
              </a:rPr>
              <a:t>Deltagerliste</a:t>
            </a:r>
            <a:r>
              <a:rPr lang="da-DK" sz="1200" kern="1200" dirty="0">
                <a:solidFill>
                  <a:schemeClr val="tx1"/>
                </a:solidFill>
                <a:effectLst/>
                <a:latin typeface="+mn-lt"/>
                <a:ea typeface="+mn-ea"/>
                <a:cs typeface="+mn-cs"/>
              </a:rPr>
              <a:t> A-Å </a:t>
            </a:r>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2</a:t>
            </a:fld>
            <a:endParaRPr lang="da-DK"/>
          </a:p>
        </p:txBody>
      </p:sp>
    </p:spTree>
    <p:extLst>
      <p:ext uri="{BB962C8B-B14F-4D97-AF65-F5344CB8AC3E}">
        <p14:creationId xmlns:p14="http://schemas.microsoft.com/office/powerpoint/2010/main" val="2990806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Punkt 1 -</a:t>
            </a:r>
            <a:r>
              <a:rPr lang="da-DK" b="1" baseline="0" dirty="0"/>
              <a:t> Titel</a:t>
            </a:r>
            <a:endParaRPr lang="da-DK" b="1" dirty="0"/>
          </a:p>
          <a:p>
            <a:r>
              <a:rPr lang="da-DK" dirty="0"/>
              <a:t>En kort, beskrivende overskrift på op til 67 tegn, dog maks. to linjer. Titlen er artiklens fond, der koger indholdet ind til en maggiterning. Og</a:t>
            </a:r>
            <a:r>
              <a:rPr lang="da-DK" baseline="0" dirty="0"/>
              <a:t> husk, at siden indgår i en større sammenhæng – som er hele det offentliges </a:t>
            </a:r>
            <a:r>
              <a:rPr lang="da-DK" baseline="0" dirty="0" err="1"/>
              <a:t>hypersupermarked</a:t>
            </a:r>
            <a:r>
              <a:rPr lang="da-DK" baseline="0" dirty="0"/>
              <a:t>. Det duer derfor ikke at skrive ”Renter”, for det kan handle om hvad som helst. Den gode titel er ”Renter på studiegæld”. </a:t>
            </a:r>
          </a:p>
          <a:p>
            <a:r>
              <a:rPr lang="da-DK" b="1" dirty="0"/>
              <a:t>Punkt 2 Manchetten</a:t>
            </a:r>
            <a:r>
              <a:rPr lang="da-DK" dirty="0"/>
              <a:t> </a:t>
            </a:r>
          </a:p>
          <a:p>
            <a:r>
              <a:rPr lang="da-DK" dirty="0"/>
              <a:t>Består</a:t>
            </a:r>
            <a:r>
              <a:rPr lang="da-DK" baseline="0" dirty="0"/>
              <a:t> af </a:t>
            </a:r>
            <a:r>
              <a:rPr lang="da-DK" dirty="0"/>
              <a:t>tekst,</a:t>
            </a:r>
            <a:r>
              <a:rPr lang="da-DK" baseline="0" dirty="0"/>
              <a:t> </a:t>
            </a:r>
            <a:r>
              <a:rPr lang="da-DK" dirty="0"/>
              <a:t>billede og</a:t>
            </a:r>
            <a:r>
              <a:rPr lang="da-DK" baseline="0" dirty="0"/>
              <a:t> kommunevælger</a:t>
            </a:r>
            <a:r>
              <a:rPr lang="da-DK" dirty="0"/>
              <a:t>. Teksten skal fortælle læseren, hvad hovedindholdet er i artiklen. </a:t>
            </a:r>
            <a:r>
              <a:rPr lang="da-DK" dirty="0" smtClean="0"/>
              <a:t>Manchetten </a:t>
            </a:r>
            <a:r>
              <a:rPr lang="da-DK" dirty="0"/>
              <a:t>må højst være på 97 tegn med mellemrum. Vi udvælger billederne</a:t>
            </a:r>
            <a:r>
              <a:rPr lang="da-DK" baseline="0" dirty="0"/>
              <a:t> og kommunevælgeren må kun fjernes fra siden, hvis vi med bestemthed ved, at </a:t>
            </a:r>
            <a:r>
              <a:rPr lang="da-DK" baseline="0" dirty="0" smtClean="0"/>
              <a:t>emnet </a:t>
            </a:r>
            <a:r>
              <a:rPr lang="da-DK" baseline="0" dirty="0"/>
              <a:t>ikke er relevant i kommunal sammenhæng.</a:t>
            </a:r>
            <a:endParaRPr lang="da-DK" dirty="0"/>
          </a:p>
          <a:p>
            <a:r>
              <a:rPr lang="da-DK" b="1" dirty="0"/>
              <a:t>Punkt 3 </a:t>
            </a:r>
            <a:r>
              <a:rPr lang="da-DK" b="1" u="none" dirty="0"/>
              <a:t>Mikroartikler</a:t>
            </a:r>
            <a:endParaRPr lang="da-DK" dirty="0"/>
          </a:p>
          <a:p>
            <a:r>
              <a:rPr lang="da-DK" dirty="0" err="1"/>
              <a:t>Mikroartiklernes</a:t>
            </a:r>
            <a:r>
              <a:rPr lang="da-DK" dirty="0"/>
              <a:t> overskrifter bliver samlet i en liste. Brugeren kan kun folde en enkelt </a:t>
            </a:r>
            <a:r>
              <a:rPr lang="da-DK" dirty="0" err="1"/>
              <a:t>mikroartikel</a:t>
            </a:r>
            <a:r>
              <a:rPr lang="da-DK" dirty="0"/>
              <a:t> ud af gangen. Der er ingen tekniske begrænsninger på antallet af mikroartikler,</a:t>
            </a:r>
            <a:r>
              <a:rPr lang="da-DK" baseline="0" dirty="0"/>
              <a:t> men vi </a:t>
            </a:r>
            <a:r>
              <a:rPr lang="da-DK" b="1" baseline="0" dirty="0"/>
              <a:t>anbefaler 8-10</a:t>
            </a:r>
            <a:r>
              <a:rPr lang="da-DK" baseline="0" dirty="0"/>
              <a:t>.  </a:t>
            </a: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Mikroartiklen skal have en kort overskrift på op til 67 tegn. Brødteksten</a:t>
            </a:r>
            <a:r>
              <a:rPr lang="da-DK" baseline="0" dirty="0"/>
              <a:t> skal være kort og let at overskue. </a:t>
            </a:r>
            <a:r>
              <a:rPr lang="da-DK" b="1" dirty="0"/>
              <a:t>Brug aldrig kursiv, fed eller understregning i teksterne</a:t>
            </a:r>
            <a:r>
              <a:rPr lang="da-DK" dirty="0"/>
              <a:t>. Hvis brødteksten</a:t>
            </a:r>
            <a:r>
              <a:rPr lang="da-DK" baseline="0" dirty="0"/>
              <a:t> bliver lang, kan I sætte</a:t>
            </a:r>
            <a:r>
              <a:rPr lang="da-DK" dirty="0"/>
              <a:t> mellemoverskrifter</a:t>
            </a:r>
            <a:r>
              <a:rPr lang="da-DK" baseline="0" dirty="0"/>
              <a:t> og punktopstillinger ind, så teksten bliver delt op.</a:t>
            </a:r>
            <a:r>
              <a:rPr lang="da-DK"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r>
              <a:rPr lang="da-DK" b="0" u="sng" dirty="0"/>
              <a:t>De sidste tre </a:t>
            </a:r>
            <a:r>
              <a:rPr lang="da-DK" b="0" u="sng" dirty="0" err="1"/>
              <a:t>mikroartikler</a:t>
            </a:r>
            <a:r>
              <a:rPr lang="da-DK" b="0" u="sng" dirty="0"/>
              <a:t> </a:t>
            </a:r>
            <a:r>
              <a:rPr lang="da-DK" dirty="0"/>
              <a:t>er altid: Hvis</a:t>
            </a:r>
            <a:r>
              <a:rPr lang="da-DK" baseline="0" dirty="0"/>
              <a:t> du vil klage, Lovgivning, Læs også. </a:t>
            </a:r>
            <a:endParaRPr lang="da-DK" dirty="0"/>
          </a:p>
          <a:p>
            <a:endParaRPr lang="da-DK" dirty="0"/>
          </a:p>
          <a:p>
            <a:r>
              <a:rPr lang="da-DK" b="1" dirty="0"/>
              <a:t>Punkt 4 Byline</a:t>
            </a:r>
            <a:r>
              <a:rPr lang="da-DK" baseline="0" dirty="0"/>
              <a:t> er e</a:t>
            </a:r>
            <a:r>
              <a:rPr lang="da-DK" dirty="0"/>
              <a:t>n slutlinje placeret i bunden af siden, som oplyser, hvilken </a:t>
            </a:r>
            <a:r>
              <a:rPr lang="da-DK" b="1" dirty="0"/>
              <a:t>myndighed</a:t>
            </a:r>
            <a:r>
              <a:rPr lang="da-DK" dirty="0"/>
              <a:t> der er ansvarlig for teksten. Hvis</a:t>
            </a:r>
            <a:r>
              <a:rPr lang="da-DK" baseline="0" dirty="0"/>
              <a:t> der er flere nævnes den primære først.</a:t>
            </a:r>
            <a:endParaRPr lang="da-DK" dirty="0"/>
          </a:p>
          <a:p>
            <a:endParaRPr lang="da-DK" dirty="0"/>
          </a:p>
        </p:txBody>
      </p:sp>
      <p:sp>
        <p:nvSpPr>
          <p:cNvPr id="4" name="Pladsholder til diasnummer 3"/>
          <p:cNvSpPr>
            <a:spLocks noGrp="1"/>
          </p:cNvSpPr>
          <p:nvPr>
            <p:ph type="sldNum" sz="quarter" idx="10"/>
          </p:nvPr>
        </p:nvSpPr>
        <p:spPr/>
        <p:txBody>
          <a:bodyPr/>
          <a:lstStyle/>
          <a:p>
            <a:fld id="{4DBEF65B-F8D7-4C09-9910-09E111B2B3D3}" type="slidenum">
              <a:rPr lang="da-DK" smtClean="0"/>
              <a:t>20</a:t>
            </a:fld>
            <a:endParaRPr lang="da-DK"/>
          </a:p>
        </p:txBody>
      </p:sp>
    </p:spTree>
    <p:extLst>
      <p:ext uri="{BB962C8B-B14F-4D97-AF65-F5344CB8AC3E}">
        <p14:creationId xmlns:p14="http://schemas.microsoft.com/office/powerpoint/2010/main" val="615925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Jeg opsummerer lige det, vi indtil nu har</a:t>
            </a:r>
            <a:r>
              <a:rPr lang="da-DK" baseline="0" dirty="0"/>
              <a:t> gennemgået – altså </a:t>
            </a:r>
            <a:r>
              <a:rPr lang="da-DK" dirty="0"/>
              <a:t>sådan ser</a:t>
            </a:r>
            <a:r>
              <a:rPr lang="da-DK" baseline="0" dirty="0"/>
              <a:t> en hel </a:t>
            </a:r>
            <a:r>
              <a:rPr lang="da-DK" b="1" baseline="0" dirty="0"/>
              <a:t>indholdsside</a:t>
            </a:r>
            <a:r>
              <a:rPr lang="da-DK" baseline="0" dirty="0"/>
              <a:t> ud på borger.dk, som I laver:</a:t>
            </a:r>
          </a:p>
          <a:p>
            <a:pPr marL="171671" indent="-171671">
              <a:buFont typeface="Arial" panose="020B0604020202020204" pitchFamily="34" charset="0"/>
              <a:buChar char="•"/>
            </a:pPr>
            <a:r>
              <a:rPr lang="da-DK" b="0" baseline="0" dirty="0"/>
              <a:t>Placering i venstremenu</a:t>
            </a:r>
          </a:p>
          <a:p>
            <a:pPr marL="171671" indent="-171671">
              <a:buFont typeface="Arial" panose="020B0604020202020204" pitchFamily="34" charset="0"/>
              <a:buChar char="•"/>
            </a:pPr>
            <a:r>
              <a:rPr lang="da-DK" b="0" baseline="0" dirty="0"/>
              <a:t>Listen over </a:t>
            </a:r>
            <a:r>
              <a:rPr lang="da-DK" b="0" baseline="0" dirty="0" err="1"/>
              <a:t>mikroartikler</a:t>
            </a:r>
            <a:endParaRPr lang="da-DK" b="0" baseline="0" dirty="0"/>
          </a:p>
          <a:p>
            <a:pPr marL="171671" indent="-171671">
              <a:buFont typeface="Arial" panose="020B0604020202020204" pitchFamily="34" charset="0"/>
              <a:buChar char="•"/>
            </a:pPr>
            <a:r>
              <a:rPr lang="da-DK" b="0" baseline="0" dirty="0"/>
              <a:t>Hvis du vil klage, Lovgivning, Læs også er i bunden i denne rækkefølge</a:t>
            </a:r>
          </a:p>
          <a:p>
            <a:pPr marL="171671" indent="-171671">
              <a:buFont typeface="Arial" panose="020B0604020202020204" pitchFamily="34" charset="0"/>
              <a:buChar char="•"/>
            </a:pPr>
            <a:r>
              <a:rPr lang="da-DK" b="0" baseline="0" dirty="0"/>
              <a:t>Når du klikker på plusset, åbner mikroartiklen sig</a:t>
            </a:r>
          </a:p>
          <a:p>
            <a:pPr marL="171671" indent="-171671">
              <a:buFont typeface="Arial" panose="020B0604020202020204" pitchFamily="34" charset="0"/>
              <a:buChar char="•"/>
            </a:pPr>
            <a:endParaRPr lang="da-DK" b="0" baseline="0" dirty="0"/>
          </a:p>
          <a:p>
            <a:pPr marL="171671" indent="-171671">
              <a:buFont typeface="Arial" panose="020B0604020202020204" pitchFamily="34" charset="0"/>
              <a:buChar char="•"/>
            </a:pPr>
            <a:r>
              <a:rPr lang="da-DK" b="0" baseline="0" dirty="0"/>
              <a:t>Når i kommer ind i Sitecore om lidt, vil I opdage, at siderne ser lidt anderledes ud. Bl.a. vil I have mulighed for at folde alle mikroartikler ud på én gang.</a:t>
            </a:r>
          </a:p>
        </p:txBody>
      </p:sp>
      <p:sp>
        <p:nvSpPr>
          <p:cNvPr id="4" name="Pladsholder til diasnummer 3"/>
          <p:cNvSpPr>
            <a:spLocks noGrp="1"/>
          </p:cNvSpPr>
          <p:nvPr>
            <p:ph type="sldNum" sz="quarter" idx="10"/>
          </p:nvPr>
        </p:nvSpPr>
        <p:spPr/>
        <p:txBody>
          <a:bodyPr/>
          <a:lstStyle/>
          <a:p>
            <a:fld id="{4DBEF65B-F8D7-4C09-9910-09E111B2B3D3}" type="slidenum">
              <a:rPr lang="da-DK" smtClean="0"/>
              <a:t>21</a:t>
            </a:fld>
            <a:endParaRPr lang="da-DK"/>
          </a:p>
        </p:txBody>
      </p:sp>
    </p:spTree>
    <p:extLst>
      <p:ext uri="{BB962C8B-B14F-4D97-AF65-F5344CB8AC3E}">
        <p14:creationId xmlns:p14="http://schemas.microsoft.com/office/powerpoint/2010/main" val="1239294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671" indent="-171671">
              <a:buFont typeface="Arial" panose="020B0604020202020204" pitchFamily="34" charset="0"/>
              <a:buChar char="•"/>
            </a:pPr>
            <a:r>
              <a:rPr lang="da-DK" dirty="0"/>
              <a:t>Brønderslev er et eksempel på</a:t>
            </a:r>
            <a:r>
              <a:rPr lang="da-DK" baseline="0" dirty="0"/>
              <a:t> en </a:t>
            </a:r>
            <a:r>
              <a:rPr lang="da-DK" b="1" baseline="0" dirty="0"/>
              <a:t>kommune, der importerer indhold </a:t>
            </a:r>
            <a:r>
              <a:rPr lang="da-DK" baseline="0" dirty="0"/>
              <a:t>fra borger.dk direkte ind på egen hjemmeside. </a:t>
            </a:r>
          </a:p>
          <a:p>
            <a:pPr marL="171671" indent="-171671">
              <a:buFont typeface="Arial" panose="020B0604020202020204" pitchFamily="34" charset="0"/>
              <a:buChar char="•"/>
            </a:pPr>
            <a:endParaRPr lang="da-DK" baseline="0" dirty="0"/>
          </a:p>
          <a:p>
            <a:pPr marL="171671" indent="-171671">
              <a:buFont typeface="Arial" panose="020B0604020202020204" pitchFamily="34" charset="0"/>
              <a:buChar char="•"/>
            </a:pPr>
            <a:r>
              <a:rPr lang="da-DK" baseline="0" dirty="0"/>
              <a:t>Kommunen har </a:t>
            </a:r>
            <a:r>
              <a:rPr lang="da-DK" b="1" baseline="0" dirty="0"/>
              <a:t>lagt lokalt indhold ind på siden – og bare rolig: en kommune kan ikke overskrive noget, I skriver</a:t>
            </a:r>
            <a:r>
              <a:rPr lang="da-DK" baseline="0" dirty="0"/>
              <a:t>. Men de kan supplere det og gøre det ”lokalt”. </a:t>
            </a:r>
          </a:p>
          <a:p>
            <a:pPr marL="171671" indent="-171671">
              <a:buFont typeface="Arial" panose="020B0604020202020204" pitchFamily="34" charset="0"/>
              <a:buChar char="•"/>
            </a:pPr>
            <a:endParaRPr lang="da-DK" baseline="0" dirty="0"/>
          </a:p>
          <a:p>
            <a:pPr marL="171671" indent="-171671">
              <a:buFont typeface="Arial" panose="020B0604020202020204" pitchFamily="34" charset="0"/>
              <a:buChar char="•"/>
            </a:pPr>
            <a:r>
              <a:rPr lang="da-DK" baseline="0" dirty="0"/>
              <a:t>Siderne på </a:t>
            </a:r>
            <a:r>
              <a:rPr lang="da-DK" b="1" baseline="0" dirty="0"/>
              <a:t>borger.dk skal derfor kunne fungere i andre kontekster end borger.dk selv</a:t>
            </a:r>
            <a:r>
              <a:rPr lang="da-DK" baseline="0" dirty="0"/>
              <a:t>. Det er derfor vigtigt, at indholdet afspejler praksis i kommunerne generelt. </a:t>
            </a:r>
          </a:p>
          <a:p>
            <a:endParaRPr lang="da-DK" baseline="0" dirty="0"/>
          </a:p>
        </p:txBody>
      </p:sp>
      <p:sp>
        <p:nvSpPr>
          <p:cNvPr id="4" name="Pladsholder til diasnummer 3"/>
          <p:cNvSpPr>
            <a:spLocks noGrp="1"/>
          </p:cNvSpPr>
          <p:nvPr>
            <p:ph type="sldNum" sz="quarter" idx="10"/>
          </p:nvPr>
        </p:nvSpPr>
        <p:spPr/>
        <p:txBody>
          <a:bodyPr/>
          <a:lstStyle/>
          <a:p>
            <a:fld id="{4DBEF65B-F8D7-4C09-9910-09E111B2B3D3}" type="slidenum">
              <a:rPr lang="da-DK" smtClean="0"/>
              <a:t>22</a:t>
            </a:fld>
            <a:endParaRPr lang="da-DK"/>
          </a:p>
        </p:txBody>
      </p:sp>
    </p:spTree>
    <p:extLst>
      <p:ext uri="{BB962C8B-B14F-4D97-AF65-F5344CB8AC3E}">
        <p14:creationId xmlns:p14="http://schemas.microsoft.com/office/powerpoint/2010/main" val="1763577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Genbrugelige links. </a:t>
            </a:r>
          </a:p>
          <a:p>
            <a:r>
              <a:rPr lang="da-DK" dirty="0"/>
              <a:t>1) Vi opretter alle links som genbrugelige links</a:t>
            </a:r>
          </a:p>
          <a:p>
            <a:r>
              <a:rPr lang="da-DK" dirty="0"/>
              <a:t>Fordelene ved at arbejde med genbrugelige links er helt kort, at man </a:t>
            </a:r>
            <a:r>
              <a:rPr lang="da-DK" b="1" dirty="0"/>
              <a:t>opdaterer et link ET sted </a:t>
            </a:r>
            <a:r>
              <a:rPr lang="da-DK" dirty="0"/>
              <a:t>– i linkbasen. Opdateringer </a:t>
            </a:r>
            <a:r>
              <a:rPr lang="da-DK" b="1" dirty="0"/>
              <a:t>slår igennem på alle </a:t>
            </a:r>
            <a:r>
              <a:rPr lang="da-DK" dirty="0"/>
              <a:t>de sider, linket er brugt på. Det betyder, at fx links til lovtekster på retsinformation bliver meget lettere at vedligeholde . </a:t>
            </a:r>
          </a:p>
          <a:p>
            <a:endParaRPr lang="da-DK" dirty="0"/>
          </a:p>
          <a:p>
            <a:r>
              <a:rPr lang="da-DK" dirty="0"/>
              <a:t>2, 3, 4, 5, 6, 7, 8, </a:t>
            </a:r>
            <a:r>
              <a:rPr lang="da-DK" dirty="0" smtClean="0"/>
              <a:t>9, 10</a:t>
            </a:r>
            <a:endParaRPr lang="da-DK" dirty="0"/>
          </a:p>
          <a:p>
            <a:endParaRPr lang="da-DK" dirty="0"/>
          </a:p>
        </p:txBody>
      </p:sp>
      <p:sp>
        <p:nvSpPr>
          <p:cNvPr id="4" name="Pladsholder til diasnummer 3"/>
          <p:cNvSpPr>
            <a:spLocks noGrp="1"/>
          </p:cNvSpPr>
          <p:nvPr>
            <p:ph type="sldNum" sz="quarter" idx="10"/>
          </p:nvPr>
        </p:nvSpPr>
        <p:spPr/>
        <p:txBody>
          <a:bodyPr/>
          <a:lstStyle/>
          <a:p>
            <a:fld id="{4DBEF65B-F8D7-4C09-9910-09E111B2B3D3}" type="slidenum">
              <a:rPr lang="da-DK" smtClean="0"/>
              <a:t>23</a:t>
            </a:fld>
            <a:endParaRPr lang="da-DK"/>
          </a:p>
        </p:txBody>
      </p:sp>
    </p:spTree>
    <p:extLst>
      <p:ext uri="{BB962C8B-B14F-4D97-AF65-F5344CB8AC3E}">
        <p14:creationId xmlns:p14="http://schemas.microsoft.com/office/powerpoint/2010/main" val="3468313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Sæt jer nu et par stykker sammen og kig på denne liste</a:t>
            </a:r>
            <a:r>
              <a:rPr lang="da-DK" baseline="0" dirty="0" smtClean="0"/>
              <a:t> med forslag til links på siden om fritidsjob. I skal ikke gå ind på siden. Vurdér på baggrund af det jeg har fortalt jer, hvilke af disse links I mener kan sættes ind på siden.</a:t>
            </a:r>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24</a:t>
            </a:fld>
            <a:endParaRPr lang="da-DK"/>
          </a:p>
        </p:txBody>
      </p:sp>
    </p:spTree>
    <p:extLst>
      <p:ext uri="{BB962C8B-B14F-4D97-AF65-F5344CB8AC3E}">
        <p14:creationId xmlns:p14="http://schemas.microsoft.com/office/powerpoint/2010/main" val="2968176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a:t>
            </a:r>
            <a:r>
              <a:rPr lang="da-DK" baseline="0" dirty="0"/>
              <a:t> korrekte links er 1, 3 og 7</a:t>
            </a:r>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25</a:t>
            </a:fld>
            <a:endParaRPr lang="da-DK"/>
          </a:p>
        </p:txBody>
      </p:sp>
    </p:spTree>
    <p:extLst>
      <p:ext uri="{BB962C8B-B14F-4D97-AF65-F5344CB8AC3E}">
        <p14:creationId xmlns:p14="http://schemas.microsoft.com/office/powerpoint/2010/main" val="1806639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Udover at vi løbende tester,</a:t>
            </a:r>
            <a:r>
              <a:rPr lang="da-DK" baseline="0" dirty="0" smtClean="0"/>
              <a:t> når vi udvikler noget nyt, får vi brugerfeedback løbende gennem det feedback-modul, der ligger på alle sider. Hvis der er fejl, vil vi hurtigt kontakte jer. Hvis det er forbedringsønsker, puljer vi dem og sender til jer ca. hvert kvartal. Desuden får vi løbende input fra Kontaktcentret, der tager imod telefonopkald m.m.</a:t>
            </a:r>
            <a:endParaRPr lang="da-DK" dirty="0"/>
          </a:p>
        </p:txBody>
      </p:sp>
      <p:sp>
        <p:nvSpPr>
          <p:cNvPr id="4" name="Pladsholder til slidenummer 3"/>
          <p:cNvSpPr>
            <a:spLocks noGrp="1"/>
          </p:cNvSpPr>
          <p:nvPr>
            <p:ph type="sldNum" sz="quarter" idx="10"/>
          </p:nvPr>
        </p:nvSpPr>
        <p:spPr/>
        <p:txBody>
          <a:bodyPr/>
          <a:lstStyle/>
          <a:p>
            <a:fld id="{EFAC016E-5E5F-3248-8F94-DBEB972C2B51}" type="slidenum">
              <a:rPr lang="da-DK" smtClean="0"/>
              <a:t>26</a:t>
            </a:fld>
            <a:endParaRPr lang="da-DK"/>
          </a:p>
        </p:txBody>
      </p:sp>
    </p:spTree>
    <p:extLst>
      <p:ext uri="{BB962C8B-B14F-4D97-AF65-F5344CB8AC3E}">
        <p14:creationId xmlns:p14="http://schemas.microsoft.com/office/powerpoint/2010/main" val="729828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aseline="0" dirty="0" smtClean="0"/>
              <a:t>-Vi </a:t>
            </a:r>
            <a:r>
              <a:rPr lang="da-DK" baseline="0" dirty="0"/>
              <a:t>holder løbende øje med besøgstallene og en gang årligt får vi </a:t>
            </a:r>
            <a:r>
              <a:rPr lang="da-DK" baseline="0" dirty="0" smtClean="0"/>
              <a:t>foretaget </a:t>
            </a:r>
            <a:r>
              <a:rPr lang="da-DK" b="1" baseline="0" dirty="0" smtClean="0"/>
              <a:t>en </a:t>
            </a:r>
            <a:r>
              <a:rPr lang="da-DK" b="1" baseline="0" dirty="0" err="1"/>
              <a:t>netbaseret</a:t>
            </a:r>
            <a:r>
              <a:rPr lang="da-DK" b="1" baseline="0" dirty="0"/>
              <a:t> </a:t>
            </a:r>
            <a:r>
              <a:rPr lang="da-DK" b="1" baseline="0" dirty="0" smtClean="0"/>
              <a:t>spørgeundersøgelse</a:t>
            </a:r>
            <a:r>
              <a:rPr lang="da-DK" baseline="0" dirty="0" smtClean="0"/>
              <a:t>.</a:t>
            </a:r>
            <a:endParaRPr lang="da-DK"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baseline="0" dirty="0" smtClean="0"/>
              <a:t>-Borger.dk </a:t>
            </a:r>
            <a:r>
              <a:rPr lang="da-DK" baseline="0" dirty="0"/>
              <a:t>oplever et </a:t>
            </a:r>
            <a:r>
              <a:rPr lang="da-DK" b="1" baseline="0" dirty="0"/>
              <a:t>stigende besøgstal</a:t>
            </a:r>
            <a:r>
              <a:rPr lang="da-DK" baseline="0" dirty="0"/>
              <a:t>. I </a:t>
            </a:r>
            <a:r>
              <a:rPr lang="da-DK" b="1" baseline="0" dirty="0" smtClean="0"/>
              <a:t>2022 </a:t>
            </a:r>
            <a:r>
              <a:rPr lang="da-DK" b="1" baseline="0" dirty="0"/>
              <a:t>kom vi op </a:t>
            </a:r>
            <a:r>
              <a:rPr lang="da-DK" b="1" baseline="0" dirty="0" smtClean="0"/>
              <a:t>på næsten </a:t>
            </a:r>
            <a:r>
              <a:rPr lang="da-DK" b="1" baseline="0" dirty="0"/>
              <a:t>71 millioner besøg</a:t>
            </a:r>
            <a:r>
              <a:rPr lang="da-DK" baseline="0"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baseline="0" dirty="0" smtClean="0"/>
              <a:t>-I </a:t>
            </a:r>
            <a:r>
              <a:rPr lang="da-DK" baseline="0" dirty="0"/>
              <a:t>2020 tippede brugernes besøgsadfærd til</a:t>
            </a:r>
            <a:r>
              <a:rPr lang="da-DK" b="1" baseline="0" dirty="0"/>
              <a:t> </a:t>
            </a:r>
            <a:r>
              <a:rPr lang="da-DK" b="0" baseline="0" dirty="0" smtClean="0"/>
              <a:t>mobiltelefoner.</a:t>
            </a:r>
            <a:endParaRPr lang="da-DK"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baseline="0" dirty="0"/>
              <a:t>Brugerne er </a:t>
            </a:r>
            <a:r>
              <a:rPr lang="da-DK" b="1" baseline="0" dirty="0"/>
              <a:t>generelt godt tilfredse med indholdet </a:t>
            </a:r>
            <a:r>
              <a:rPr lang="da-DK" baseline="0" dirty="0"/>
              <a:t>på borger.dk. 9 ud af 10</a:t>
            </a:r>
            <a:r>
              <a:rPr lang="da-DK" b="1" baseline="0" dirty="0"/>
              <a:t> er både tilfredse og trygge </a:t>
            </a:r>
            <a:r>
              <a:rPr lang="da-DK" baseline="0" dirty="0"/>
              <a:t>ved at bruge borger.dk.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baseline="0" dirty="0" smtClean="0"/>
              <a:t>- Nu </a:t>
            </a:r>
            <a:r>
              <a:rPr lang="da-DK" baseline="0" dirty="0"/>
              <a:t>holder vi en lille </a:t>
            </a:r>
            <a:r>
              <a:rPr lang="da-DK" b="1" baseline="0" dirty="0"/>
              <a:t>pause</a:t>
            </a:r>
            <a:r>
              <a:rPr lang="da-DK" baseline="0" dirty="0"/>
              <a:t>, hvorefter vi går i gang med at præsentere jer for vores </a:t>
            </a:r>
            <a:r>
              <a:rPr lang="da-DK" b="1" baseline="0" dirty="0"/>
              <a:t>CMS Sitecore</a:t>
            </a:r>
            <a:r>
              <a:rPr lang="da-DK" baseline="0" dirty="0"/>
              <a:t>.</a:t>
            </a:r>
          </a:p>
          <a:p>
            <a:endParaRPr lang="da-DK" baseline="0" dirty="0"/>
          </a:p>
        </p:txBody>
      </p:sp>
      <p:sp>
        <p:nvSpPr>
          <p:cNvPr id="4" name="Pladsholder til diasnummer 3"/>
          <p:cNvSpPr>
            <a:spLocks noGrp="1"/>
          </p:cNvSpPr>
          <p:nvPr>
            <p:ph type="sldNum" sz="quarter" idx="10"/>
          </p:nvPr>
        </p:nvSpPr>
        <p:spPr/>
        <p:txBody>
          <a:bodyPr/>
          <a:lstStyle/>
          <a:p>
            <a:fld id="{4DBEF65B-F8D7-4C09-9910-09E111B2B3D3}" type="slidenum">
              <a:rPr lang="da-DK" smtClean="0"/>
              <a:t>27</a:t>
            </a:fld>
            <a:endParaRPr lang="da-DK"/>
          </a:p>
        </p:txBody>
      </p:sp>
    </p:spTree>
    <p:extLst>
      <p:ext uri="{BB962C8B-B14F-4D97-AF65-F5344CB8AC3E}">
        <p14:creationId xmlns:p14="http://schemas.microsoft.com/office/powerpoint/2010/main" val="1692200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Endnu en gang velkommen til. Vi skal se nærmere på Sitecore – først og fremmest på den overordnede struktur, og herefter dykker vi nærmere ned i selve redigeringsmulighederne. </a:t>
            </a:r>
            <a:br>
              <a:rPr lang="da-DK" dirty="0"/>
            </a:br>
            <a:r>
              <a:rPr lang="da-DK" dirty="0"/>
              <a:t/>
            </a:r>
            <a:br>
              <a:rPr lang="da-DK" dirty="0"/>
            </a:br>
            <a:r>
              <a:rPr lang="da-DK" dirty="0"/>
              <a:t>Vi kommer til at strukturere lektionerne som et oplæg, herefter en opgave og til sidst samler vi op, hvis der er brug for det. </a:t>
            </a:r>
          </a:p>
          <a:p>
            <a:endParaRPr lang="da-DK" dirty="0"/>
          </a:p>
          <a:p>
            <a:r>
              <a:rPr lang="da-DK" dirty="0"/>
              <a:t>Opgaverne er individuelle øvelser som I skal gennemgå i test-miljøet. Det kommer til at foregå sådan, at jeg først gennemgår og præsenterer jer for øvelsen via en demo, hvorefter I individuelt skal løse opgaverne selv. Hvis enten jeg, Anne, Lene eller Cathrine er ikke er tilgængelige så husk også, at i kan bruge hinanden, så spørg jeres sidemakker hvis i oplever udfordringer undervejs. </a:t>
            </a:r>
          </a:p>
          <a:p>
            <a:endParaRPr lang="da-DK" dirty="0"/>
          </a:p>
          <a:p>
            <a:r>
              <a:rPr lang="da-DK" dirty="0"/>
              <a:t>I har alle sammen fået tildelt hver jeres indholdsside af Lene. Indholdssiden er personligt udvalgt til jer, og det gælder for alle øvelserne i dag, at I vil skulle arbejde på den side, som I har fået tildelt. På den måde sikrer vi, at I arbejder med noget kontekstnært og at I ikke arbejder på samme side.  </a:t>
            </a:r>
          </a:p>
          <a:p>
            <a:endParaRPr lang="da-DK" dirty="0"/>
          </a:p>
          <a:p>
            <a:r>
              <a:rPr lang="da-DK" dirty="0"/>
              <a:t>Nogle spørgsmål før vi starter?</a:t>
            </a:r>
          </a:p>
        </p:txBody>
      </p:sp>
      <p:sp>
        <p:nvSpPr>
          <p:cNvPr id="4" name="Pladsholder til slidenummer 3"/>
          <p:cNvSpPr>
            <a:spLocks noGrp="1"/>
          </p:cNvSpPr>
          <p:nvPr>
            <p:ph type="sldNum" sz="quarter" idx="5"/>
          </p:nvPr>
        </p:nvSpPr>
        <p:spPr/>
        <p:txBody>
          <a:bodyPr/>
          <a:lstStyle/>
          <a:p>
            <a:fld id="{EFAC016E-5E5F-3248-8F94-DBEB972C2B51}" type="slidenum">
              <a:rPr lang="da-DK" smtClean="0"/>
              <a:t>28</a:t>
            </a:fld>
            <a:endParaRPr lang="da-DK"/>
          </a:p>
        </p:txBody>
      </p:sp>
    </p:spTree>
    <p:extLst>
      <p:ext uri="{BB962C8B-B14F-4D97-AF65-F5344CB8AC3E}">
        <p14:creationId xmlns:p14="http://schemas.microsoft.com/office/powerpoint/2010/main" val="2513998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(20min ) Vi starter med lektion 2, hvor vi skal se nærmere på strukturen i Sitecore</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29</a:t>
            </a:fld>
            <a:endParaRPr lang="da-DK"/>
          </a:p>
        </p:txBody>
      </p:sp>
    </p:spTree>
    <p:extLst>
      <p:ext uri="{BB962C8B-B14F-4D97-AF65-F5344CB8AC3E}">
        <p14:creationId xmlns:p14="http://schemas.microsoft.com/office/powerpoint/2010/main" val="1954560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smtClean="0"/>
              <a:t>[Lene]</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smtClean="0"/>
              <a:t>Programmet for dagen ser sådan</a:t>
            </a:r>
            <a:r>
              <a:rPr lang="da-DK" baseline="0" dirty="0" smtClean="0"/>
              <a:t> ud, men vi tilpasser lidt undervejs.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baseline="0" dirty="0" smtClean="0">
                <a:solidFill>
                  <a:schemeClr val="tx1"/>
                </a:solidFill>
                <a:effectLst/>
                <a:latin typeface="+mn-lt"/>
                <a:ea typeface="+mn-ea"/>
                <a:cs typeface="+mn-cs"/>
              </a:rPr>
              <a:t>Dog vil vi bestræbe os på at </a:t>
            </a:r>
            <a:r>
              <a:rPr lang="da-DK" sz="1200" kern="1200" dirty="0" smtClean="0">
                <a:solidFill>
                  <a:schemeClr val="tx1"/>
                </a:solidFill>
                <a:effectLst/>
                <a:latin typeface="+mn-lt"/>
                <a:ea typeface="+mn-ea"/>
                <a:cs typeface="+mn-cs"/>
              </a:rPr>
              <a:t>holde </a:t>
            </a:r>
            <a:r>
              <a:rPr lang="da-DK" sz="1200" b="1" kern="1200" dirty="0" smtClean="0">
                <a:solidFill>
                  <a:schemeClr val="tx1"/>
                </a:solidFill>
                <a:effectLst/>
                <a:latin typeface="+mn-lt"/>
                <a:ea typeface="+mn-ea"/>
                <a:cs typeface="+mn-cs"/>
              </a:rPr>
              <a:t>frokostpause fra tolv</a:t>
            </a:r>
            <a:r>
              <a:rPr lang="da-DK" sz="1200" b="1" kern="1200" baseline="0" dirty="0" smtClean="0">
                <a:solidFill>
                  <a:schemeClr val="tx1"/>
                </a:solidFill>
                <a:effectLst/>
                <a:latin typeface="+mn-lt"/>
                <a:ea typeface="+mn-ea"/>
                <a:cs typeface="+mn-cs"/>
              </a:rPr>
              <a:t> til halv et</a:t>
            </a:r>
            <a:r>
              <a:rPr lang="da-DK" sz="1200" kern="1200" dirty="0" smtClean="0">
                <a:solidFill>
                  <a:schemeClr val="tx1"/>
                </a:solidFill>
                <a:effectLst/>
                <a:latin typeface="+mn-lt"/>
                <a:ea typeface="+mn-ea"/>
                <a:cs typeface="+mn-cs"/>
              </a:rPr>
              <a:t>. Vi slutter ved </a:t>
            </a:r>
            <a:r>
              <a:rPr lang="da-DK" sz="1200" b="1" kern="1200" dirty="0" smtClean="0">
                <a:solidFill>
                  <a:schemeClr val="tx1"/>
                </a:solidFill>
                <a:effectLst/>
                <a:latin typeface="+mn-lt"/>
                <a:ea typeface="+mn-ea"/>
                <a:cs typeface="+mn-cs"/>
              </a:rPr>
              <a:t>14:30</a:t>
            </a:r>
            <a:r>
              <a:rPr lang="da-DK" sz="1200" kern="1200" dirty="0" smtClean="0">
                <a:solidFill>
                  <a:schemeClr val="tx1"/>
                </a:solidFill>
                <a:effectLst/>
                <a:latin typeface="+mn-lt"/>
                <a:ea typeface="+mn-ea"/>
                <a:cs typeface="+mn-cs"/>
              </a:rPr>
              <a:t>-tiden.</a:t>
            </a:r>
          </a:p>
          <a:p>
            <a:pPr lvl="0"/>
            <a:r>
              <a:rPr lang="da-DK" sz="1200" kern="1200" dirty="0" smtClean="0">
                <a:solidFill>
                  <a:schemeClr val="tx1"/>
                </a:solidFill>
                <a:effectLst/>
                <a:latin typeface="+mn-lt"/>
                <a:ea typeface="+mn-ea"/>
                <a:cs typeface="+mn-cs"/>
              </a:rPr>
              <a:t>Nu vil jeg overlade ordet til</a:t>
            </a:r>
            <a:r>
              <a:rPr lang="da-DK" sz="1200" b="1" kern="1200" dirty="0" smtClean="0">
                <a:solidFill>
                  <a:schemeClr val="tx1"/>
                </a:solidFill>
                <a:effectLst/>
                <a:latin typeface="+mn-lt"/>
                <a:ea typeface="+mn-ea"/>
                <a:cs typeface="+mn-cs"/>
              </a:rPr>
              <a:t> Karim</a:t>
            </a:r>
            <a:r>
              <a:rPr lang="da-DK" sz="1200" kern="1200" dirty="0" smtClean="0">
                <a:solidFill>
                  <a:schemeClr val="tx1"/>
                </a:solidFill>
                <a:effectLst/>
                <a:latin typeface="+mn-lt"/>
                <a:ea typeface="+mn-ea"/>
                <a:cs typeface="+mn-cs"/>
              </a:rPr>
              <a:t>, som vil spørge til jeres</a:t>
            </a:r>
            <a:r>
              <a:rPr lang="da-DK" sz="1200" b="1" kern="1200" dirty="0" smtClean="0">
                <a:solidFill>
                  <a:schemeClr val="tx1"/>
                </a:solidFill>
                <a:effectLst/>
                <a:latin typeface="+mn-lt"/>
                <a:ea typeface="+mn-ea"/>
                <a:cs typeface="+mn-cs"/>
              </a:rPr>
              <a:t> erfaringer </a:t>
            </a:r>
            <a:r>
              <a:rPr lang="da-DK" sz="1200" kern="1200" dirty="0" smtClean="0">
                <a:solidFill>
                  <a:schemeClr val="tx1"/>
                </a:solidFill>
                <a:effectLst/>
                <a:latin typeface="+mn-lt"/>
                <a:ea typeface="+mn-ea"/>
                <a:cs typeface="+mn-cs"/>
              </a:rPr>
              <a:t>og</a:t>
            </a:r>
            <a:r>
              <a:rPr lang="da-DK" sz="1200" b="1" kern="1200" dirty="0" smtClean="0">
                <a:solidFill>
                  <a:schemeClr val="tx1"/>
                </a:solidFill>
                <a:effectLst/>
                <a:latin typeface="+mn-lt"/>
                <a:ea typeface="+mn-ea"/>
                <a:cs typeface="+mn-cs"/>
              </a:rPr>
              <a:t> forventninger.</a:t>
            </a:r>
            <a:endParaRPr lang="da-DK" sz="1200" kern="1200" dirty="0" smtClean="0">
              <a:solidFill>
                <a:schemeClr val="tx1"/>
              </a:solidFill>
              <a:effectLst/>
              <a:latin typeface="+mn-lt"/>
              <a:ea typeface="+mn-ea"/>
              <a:cs typeface="+mn-cs"/>
            </a:endParaRPr>
          </a:p>
          <a:p>
            <a:pPr lvl="0"/>
            <a:r>
              <a:rPr lang="da-DK" sz="1200" kern="1200" dirty="0" smtClean="0">
                <a:solidFill>
                  <a:schemeClr val="tx1"/>
                </a:solidFill>
                <a:effectLst/>
                <a:latin typeface="+mn-lt"/>
                <a:ea typeface="+mn-ea"/>
                <a:cs typeface="+mn-cs"/>
              </a:rPr>
              <a:t>[Spørgeundersøgelse før</a:t>
            </a:r>
            <a:r>
              <a:rPr lang="da-DK" sz="1200" kern="1200" baseline="0" dirty="0" smtClean="0">
                <a:solidFill>
                  <a:schemeClr val="tx1"/>
                </a:solidFill>
                <a:effectLst/>
                <a:latin typeface="+mn-lt"/>
                <a:ea typeface="+mn-ea"/>
                <a:cs typeface="+mn-cs"/>
              </a:rPr>
              <a:t> undervisning</a:t>
            </a:r>
            <a:r>
              <a:rPr lang="da-DK" sz="1200" kern="1200" dirty="0" smtClean="0">
                <a:solidFill>
                  <a:schemeClr val="tx1"/>
                </a:solidFill>
                <a:effectLst/>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3</a:t>
            </a:fld>
            <a:endParaRPr lang="da-DK"/>
          </a:p>
        </p:txBody>
      </p:sp>
    </p:spTree>
    <p:extLst>
      <p:ext uri="{BB962C8B-B14F-4D97-AF65-F5344CB8AC3E}">
        <p14:creationId xmlns:p14="http://schemas.microsoft.com/office/powerpoint/2010/main" val="803299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dirty="0">
                <a:solidFill>
                  <a:srgbClr val="FFFFFF"/>
                </a:solidFill>
                <a:latin typeface="Arial" panose="020B0604020202020204" pitchFamily="34" charset="0"/>
                <a:cs typeface="Arial" panose="020B0604020202020204" pitchFamily="34" charset="0"/>
              </a:rPr>
              <a:t>Læringsmålene for lektion 2 er, at i får en overordnet forståelse for strukturen i Sitecore.</a:t>
            </a:r>
          </a:p>
          <a:p>
            <a:r>
              <a:rPr lang="da-DK" sz="1200" dirty="0">
                <a:solidFill>
                  <a:srgbClr val="FFFFFF"/>
                </a:solidFill>
                <a:latin typeface="Arial" panose="020B0604020202020204" pitchFamily="34" charset="0"/>
                <a:cs typeface="Arial" panose="020B0604020202020204" pitchFamily="34" charset="0"/>
              </a:rPr>
              <a:t>Og at i kan skelne mellem brugen af ‘Indholdsredigering’ og ‘Sideredigering’.</a:t>
            </a:r>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30</a:t>
            </a:fld>
            <a:endParaRPr lang="da-DK"/>
          </a:p>
        </p:txBody>
      </p:sp>
    </p:spTree>
    <p:extLst>
      <p:ext uri="{BB962C8B-B14F-4D97-AF65-F5344CB8AC3E}">
        <p14:creationId xmlns:p14="http://schemas.microsoft.com/office/powerpoint/2010/main" val="3628242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anvender Sitecore som </a:t>
            </a:r>
            <a:r>
              <a:rPr lang="en-US" b="0" i="0" dirty="0">
                <a:solidFill>
                  <a:srgbClr val="4D5156"/>
                </a:solidFill>
                <a:effectLst/>
                <a:latin typeface="arial" panose="020B0604020202020204" pitchFamily="34" charset="0"/>
              </a:rPr>
              <a:t>er et content management system – det </a:t>
            </a:r>
            <a:r>
              <a:rPr lang="en-US" b="0" i="0" dirty="0" err="1">
                <a:solidFill>
                  <a:srgbClr val="4D5156"/>
                </a:solidFill>
                <a:effectLst/>
                <a:latin typeface="arial" panose="020B0604020202020204" pitchFamily="34" charset="0"/>
              </a:rPr>
              <a:t>kan</a:t>
            </a:r>
            <a:r>
              <a:rPr lang="en-US" b="0" i="0" dirty="0">
                <a:solidFill>
                  <a:srgbClr val="4D5156"/>
                </a:solidFill>
                <a:effectLst/>
                <a:latin typeface="arial" panose="020B0604020202020204" pitchFamily="34" charset="0"/>
              </a:rPr>
              <a:t> med </a:t>
            </a:r>
            <a:r>
              <a:rPr lang="en-US" b="0" i="0" dirty="0" err="1">
                <a:solidFill>
                  <a:srgbClr val="4D5156"/>
                </a:solidFill>
                <a:effectLst/>
                <a:latin typeface="arial" panose="020B0604020202020204" pitchFamily="34" charset="0"/>
              </a:rPr>
              <a:t>andre</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ord</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forstås</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som</a:t>
            </a:r>
            <a:r>
              <a:rPr lang="en-US" b="0" i="0" dirty="0">
                <a:solidFill>
                  <a:srgbClr val="4D5156"/>
                </a:solidFill>
                <a:effectLst/>
                <a:latin typeface="arial" panose="020B0604020202020204" pitchFamily="34" charset="0"/>
              </a:rPr>
              <a:t> et system der </a:t>
            </a:r>
            <a:r>
              <a:rPr lang="en-US" b="0" i="0" dirty="0" err="1">
                <a:solidFill>
                  <a:srgbClr val="4D5156"/>
                </a:solidFill>
                <a:effectLst/>
                <a:latin typeface="arial" panose="020B0604020202020204" pitchFamily="34" charset="0"/>
              </a:rPr>
              <a:t>anvendes</a:t>
            </a:r>
            <a:r>
              <a:rPr lang="en-US" b="0" i="0" dirty="0">
                <a:solidFill>
                  <a:srgbClr val="4D5156"/>
                </a:solidFill>
                <a:effectLst/>
                <a:latin typeface="arial" panose="020B0604020202020204" pitchFamily="34" charset="0"/>
              </a:rPr>
              <a:t> til </a:t>
            </a:r>
            <a:r>
              <a:rPr lang="en-US" b="0" i="0" dirty="0" err="1">
                <a:solidFill>
                  <a:srgbClr val="4D5156"/>
                </a:solidFill>
                <a:effectLst/>
                <a:latin typeface="arial" panose="020B0604020202020204" pitchFamily="34" charset="0"/>
              </a:rPr>
              <a:t>indholdsstyring</a:t>
            </a:r>
            <a:r>
              <a:rPr lang="en-US" b="0" i="0" dirty="0">
                <a:solidFill>
                  <a:srgbClr val="4D5156"/>
                </a:solidFill>
                <a:effectLst/>
                <a:latin typeface="arial" panose="020B0604020202020204" pitchFamily="34" charset="0"/>
              </a:rPr>
              <a:t> og </a:t>
            </a:r>
            <a:r>
              <a:rPr lang="en-US" b="0" i="0" dirty="0" err="1">
                <a:solidFill>
                  <a:srgbClr val="4D5156"/>
                </a:solidFill>
                <a:effectLst/>
                <a:latin typeface="arial" panose="020B0604020202020204" pitchFamily="34" charset="0"/>
              </a:rPr>
              <a:t>vedligeholdelse</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af</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hjemmesider</a:t>
            </a:r>
            <a:r>
              <a:rPr lang="en-US" b="0" i="0" dirty="0">
                <a:solidFill>
                  <a:srgbClr val="4D5156"/>
                </a:solidFill>
                <a:effectLst/>
                <a:latin typeface="arial" panose="020B0604020202020204" pitchFamily="34" charset="0"/>
              </a:rPr>
              <a:t> og </a:t>
            </a:r>
            <a:r>
              <a:rPr lang="en-US" b="0" i="0" dirty="0" err="1">
                <a:solidFill>
                  <a:srgbClr val="4D5156"/>
                </a:solidFill>
                <a:effectLst/>
                <a:latin typeface="arial" panose="020B0604020202020204" pitchFamily="34" charset="0"/>
              </a:rPr>
              <a:t>hjemmesiders</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indhold</a:t>
            </a:r>
            <a:r>
              <a:rPr lang="en-US" b="0" i="0" dirty="0">
                <a:solidFill>
                  <a:srgbClr val="4D5156"/>
                </a:solidFill>
                <a:effectLst/>
                <a:latin typeface="arial" panose="020B0604020202020204" pitchFamily="34" charset="0"/>
              </a:rPr>
              <a:t>. </a:t>
            </a:r>
          </a:p>
          <a:p>
            <a:endParaRPr lang="en-US" b="0" i="0" dirty="0">
              <a:solidFill>
                <a:srgbClr val="4D5156"/>
              </a:solidFill>
              <a:effectLst/>
              <a:latin typeface="arial" panose="020B0604020202020204" pitchFamily="34" charset="0"/>
            </a:endParaRPr>
          </a:p>
          <a:p>
            <a:r>
              <a:rPr lang="da-DK" dirty="0"/>
              <a:t>Sådan ser ”Login” siden ud. Når I logger ind i Sitecore, bruger vi vores test-miljø (lukket miljø), hvor I skal logge ind med et brugernavn og en kode, som I meget gerne skulle have modtaget på mail, når I skal i gang med første øvelse. Når I skal logge på redaktørmiljøet til daglig, skal I bruge </a:t>
            </a:r>
            <a:r>
              <a:rPr lang="da-DK" dirty="0" err="1"/>
              <a:t>MitID</a:t>
            </a:r>
            <a:r>
              <a:rPr lang="da-DK" dirty="0"/>
              <a:t> Erhverv til at logge ind. </a:t>
            </a:r>
          </a:p>
          <a:p>
            <a:endParaRPr lang="da-DK" dirty="0"/>
          </a:p>
          <a:p>
            <a:r>
              <a:rPr lang="da-DK" dirty="0"/>
              <a:t>Vær opmærksom på, at vi anbefaler jer at bruge Chrome eller Edge, da Firefox ikke kan anvendes som browser.</a:t>
            </a:r>
          </a:p>
        </p:txBody>
      </p:sp>
      <p:sp>
        <p:nvSpPr>
          <p:cNvPr id="4" name="Pladsholder til slidenummer 3"/>
          <p:cNvSpPr>
            <a:spLocks noGrp="1"/>
          </p:cNvSpPr>
          <p:nvPr>
            <p:ph type="sldNum" sz="quarter" idx="5"/>
          </p:nvPr>
        </p:nvSpPr>
        <p:spPr/>
        <p:txBody>
          <a:bodyPr/>
          <a:lstStyle/>
          <a:p>
            <a:fld id="{EFAC016E-5E5F-3248-8F94-DBEB972C2B51}" type="slidenum">
              <a:rPr lang="da-DK" smtClean="0"/>
              <a:t>31</a:t>
            </a:fld>
            <a:endParaRPr lang="da-DK"/>
          </a:p>
        </p:txBody>
      </p:sp>
    </p:spTree>
    <p:extLst>
      <p:ext uri="{BB962C8B-B14F-4D97-AF65-F5344CB8AC3E}">
        <p14:creationId xmlns:p14="http://schemas.microsoft.com/office/powerpoint/2010/main" val="2413874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latin typeface="Arial" panose="020B0604020202020204" pitchFamily="34" charset="0"/>
                <a:cs typeface="Arial" panose="020B0604020202020204" pitchFamily="34" charset="0"/>
              </a:rPr>
              <a:t>Når I er logget ind, så er det her startsiden, hvorfra I kan vælge at gå til indholdsredigering eller sideredigering. For at komme tilbage til startsiden her, kan I klikke på logoet øverst i venstre hjørne – uanset hvor I står.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32</a:t>
            </a:fld>
            <a:endParaRPr lang="da-DK"/>
          </a:p>
        </p:txBody>
      </p:sp>
    </p:spTree>
    <p:extLst>
      <p:ext uri="{BB962C8B-B14F-4D97-AF65-F5344CB8AC3E}">
        <p14:creationId xmlns:p14="http://schemas.microsoft.com/office/powerpoint/2010/main" val="1438348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arbejder i Sitecore med de her to former for redigering: Indholdsredigering – hvor strukturen minder mest af alt om indholdsfortegnelsen i en bog, der er en overskuelig træstruktur, hvor man kan udfolde elementerne og redigere dem. </a:t>
            </a:r>
          </a:p>
          <a:p>
            <a:endParaRPr lang="da-DK" dirty="0"/>
          </a:p>
          <a:p>
            <a:r>
              <a:rPr lang="da-DK" dirty="0"/>
              <a:t>Sideredigering minder om selve siden i bogen, hvor man kan se resultatet af det der bliver redigeret fx tekst og billeder</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33</a:t>
            </a:fld>
            <a:endParaRPr lang="da-DK"/>
          </a:p>
        </p:txBody>
      </p:sp>
    </p:spTree>
    <p:extLst>
      <p:ext uri="{BB962C8B-B14F-4D97-AF65-F5344CB8AC3E}">
        <p14:creationId xmlns:p14="http://schemas.microsoft.com/office/powerpoint/2010/main" val="2741460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a-DK" dirty="0"/>
              <a:t>Øverst til højre er der illustreret, hvordan det ser ud i indholdsredigering, når man navigerer rundt i træstrukturen. </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Nederst til venstre er et eksempel på sideredigering </a:t>
            </a:r>
          </a:p>
          <a:p>
            <a:pPr marL="171707" indent="-171707">
              <a:buFont typeface="Arial" panose="020B0604020202020204" pitchFamily="34" charset="0"/>
              <a:buChar char="•"/>
            </a:pPr>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34</a:t>
            </a:fld>
            <a:endParaRPr lang="da-DK"/>
          </a:p>
        </p:txBody>
      </p:sp>
    </p:spTree>
    <p:extLst>
      <p:ext uri="{BB962C8B-B14F-4D97-AF65-F5344CB8AC3E}">
        <p14:creationId xmlns:p14="http://schemas.microsoft.com/office/powerpoint/2010/main" val="3492681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starter med at se nærmere på indholdsredigering</a:t>
            </a:r>
          </a:p>
        </p:txBody>
      </p:sp>
      <p:sp>
        <p:nvSpPr>
          <p:cNvPr id="4" name="Pladsholder til slidenummer 3"/>
          <p:cNvSpPr>
            <a:spLocks noGrp="1"/>
          </p:cNvSpPr>
          <p:nvPr>
            <p:ph type="sldNum" sz="quarter" idx="5"/>
          </p:nvPr>
        </p:nvSpPr>
        <p:spPr/>
        <p:txBody>
          <a:bodyPr/>
          <a:lstStyle/>
          <a:p>
            <a:fld id="{EFAC016E-5E5F-3248-8F94-DBEB972C2B51}" type="slidenum">
              <a:rPr lang="da-DK" smtClean="0"/>
              <a:t>35</a:t>
            </a:fld>
            <a:endParaRPr lang="da-DK"/>
          </a:p>
        </p:txBody>
      </p:sp>
    </p:spTree>
    <p:extLst>
      <p:ext uri="{BB962C8B-B14F-4D97-AF65-F5344CB8AC3E}">
        <p14:creationId xmlns:p14="http://schemas.microsoft.com/office/powerpoint/2010/main" val="3100174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I toppen er der, som vi kalder båndmenuen (jeres værktøjskasse til redigering) og i venstre side er der et indholdstræ, som man kan folde ud og finde alle sider gennem.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r>
              <a:rPr lang="da-DK" sz="1200" dirty="0">
                <a:latin typeface="Arial" panose="020B0604020202020204" pitchFamily="34" charset="0"/>
                <a:cs typeface="Arial" panose="020B0604020202020204" pitchFamily="34" charset="0"/>
              </a:rPr>
              <a:t>Sproget skal angives til dansk og herefter gemmer systemet indstillingerne. </a:t>
            </a:r>
          </a:p>
          <a:p>
            <a:endParaRPr lang="da-DK" sz="1200" dirty="0">
              <a:latin typeface="Arial" panose="020B0604020202020204" pitchFamily="34" charset="0"/>
              <a:cs typeface="Arial" panose="020B0604020202020204" pitchFamily="34" charset="0"/>
            </a:endParaRPr>
          </a:p>
          <a:p>
            <a:endParaRPr lang="da-DK" sz="1200" dirty="0">
              <a:latin typeface="Arial" panose="020B0604020202020204" pitchFamily="34" charset="0"/>
              <a:cs typeface="Arial" panose="020B0604020202020204" pitchFamily="34" charset="0"/>
            </a:endParaRPr>
          </a:p>
          <a:p>
            <a:endParaRPr lang="da-DK" dirty="0"/>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36</a:t>
            </a:fld>
            <a:endParaRPr lang="da-DK"/>
          </a:p>
        </p:txBody>
      </p:sp>
    </p:spTree>
    <p:extLst>
      <p:ext uri="{BB962C8B-B14F-4D97-AF65-F5344CB8AC3E}">
        <p14:creationId xmlns:p14="http://schemas.microsoft.com/office/powerpoint/2010/main" val="34605526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man så skal redigere elementer, fx mikroartikler, så skal emneforsiden i træstrukturen først foldes ud) herefter navigationspunktet, og helt ned til indholdssiden ”Ledsageordning”. Under den side udfoldes mappen ”</a:t>
            </a:r>
            <a:r>
              <a:rPr lang="da-DK" dirty="0" err="1"/>
              <a:t>pagedata</a:t>
            </a:r>
            <a:r>
              <a:rPr lang="da-DK" dirty="0"/>
              <a:t>” hvori elementerne ligger – også mikroartikler, der her er fremhævet. Når mappen er valgt, så kan den enkelte mikroartikel vælges (herude i højre side) og redigeres/tilføjes nye eller slette. </a:t>
            </a:r>
          </a:p>
          <a:p>
            <a:endParaRPr lang="da-DK" dirty="0"/>
          </a:p>
          <a:p>
            <a:r>
              <a:rPr lang="da-DK" dirty="0"/>
              <a:t>Det vil dog, for mange af jer, være lettest at redigere mikroartikler via sideredigering, så den redigeringsform ser vi nærmere på nu.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37</a:t>
            </a:fld>
            <a:endParaRPr lang="da-DK"/>
          </a:p>
        </p:txBody>
      </p:sp>
    </p:spTree>
    <p:extLst>
      <p:ext uri="{BB962C8B-B14F-4D97-AF65-F5344CB8AC3E}">
        <p14:creationId xmlns:p14="http://schemas.microsoft.com/office/powerpoint/2010/main" val="1819208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Vi springer videre til sideredigering for en overordnet introduktion til, hvordan sideredigering fungerer. </a:t>
            </a:r>
            <a:r>
              <a:rPr lang="da-DK" sz="1200" b="1" kern="1200" dirty="0">
                <a:solidFill>
                  <a:schemeClr val="tx1"/>
                </a:solidFill>
                <a:effectLst/>
                <a:latin typeface="+mn-lt"/>
                <a:ea typeface="+mn-ea"/>
                <a:cs typeface="+mn-cs"/>
              </a:rPr>
              <a:t>Fordelen ved sideredigering er, at man kan redigere i samtlige elementer samtidig med, at man har overblikket over, hvordan det ser ud. </a:t>
            </a:r>
            <a:endParaRPr lang="da-DK" dirty="0"/>
          </a:p>
          <a:p>
            <a:endParaRPr lang="da-DK" dirty="0"/>
          </a:p>
          <a:p>
            <a:r>
              <a:rPr lang="da-DK" dirty="0"/>
              <a:t>Når vi klikker på sideredigering, så kommer vi hertil </a:t>
            </a:r>
          </a:p>
        </p:txBody>
      </p:sp>
      <p:sp>
        <p:nvSpPr>
          <p:cNvPr id="4" name="Pladsholder til slidenummer 3"/>
          <p:cNvSpPr>
            <a:spLocks noGrp="1"/>
          </p:cNvSpPr>
          <p:nvPr>
            <p:ph type="sldNum" sz="quarter" idx="5"/>
          </p:nvPr>
        </p:nvSpPr>
        <p:spPr/>
        <p:txBody>
          <a:bodyPr/>
          <a:lstStyle/>
          <a:p>
            <a:fld id="{EFAC016E-5E5F-3248-8F94-DBEB972C2B51}" type="slidenum">
              <a:rPr lang="da-DK" smtClean="0"/>
              <a:t>38</a:t>
            </a:fld>
            <a:endParaRPr lang="da-DK"/>
          </a:p>
        </p:txBody>
      </p:sp>
    </p:spTree>
    <p:extLst>
      <p:ext uri="{BB962C8B-B14F-4D97-AF65-F5344CB8AC3E}">
        <p14:creationId xmlns:p14="http://schemas.microsoft.com/office/powerpoint/2010/main" val="33196311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Og som I kan se, så ligner siden borger.dk, og alle links er klikbare præcis som i borger.dk. På den måde kan I let og hurtigt navigere frem til den side, som I gerne vil redigere.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39</a:t>
            </a:fld>
            <a:endParaRPr lang="da-DK"/>
          </a:p>
        </p:txBody>
      </p:sp>
    </p:spTree>
    <p:extLst>
      <p:ext uri="{BB962C8B-B14F-4D97-AF65-F5344CB8AC3E}">
        <p14:creationId xmlns:p14="http://schemas.microsoft.com/office/powerpoint/2010/main" val="3925739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456468">
              <a:defRPr/>
            </a:pPr>
            <a:r>
              <a:rPr lang="da-DK" dirty="0" smtClean="0"/>
              <a:t>[Karim]</a:t>
            </a:r>
            <a:endParaRPr lang="da-DK" dirty="0"/>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4</a:t>
            </a:fld>
            <a:endParaRPr lang="da-DK"/>
          </a:p>
        </p:txBody>
      </p:sp>
    </p:spTree>
    <p:extLst>
      <p:ext uri="{BB962C8B-B14F-4D97-AF65-F5344CB8AC3E}">
        <p14:creationId xmlns:p14="http://schemas.microsoft.com/office/powerpoint/2010/main" val="645166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Eller I kan bruge søgefunktionen til let og hurtigt at finde frem til siden. </a:t>
            </a:r>
          </a:p>
        </p:txBody>
      </p:sp>
      <p:sp>
        <p:nvSpPr>
          <p:cNvPr id="4" name="Pladsholder til slidenummer 3"/>
          <p:cNvSpPr>
            <a:spLocks noGrp="1"/>
          </p:cNvSpPr>
          <p:nvPr>
            <p:ph type="sldNum" sz="quarter" idx="5"/>
          </p:nvPr>
        </p:nvSpPr>
        <p:spPr/>
        <p:txBody>
          <a:bodyPr/>
          <a:lstStyle/>
          <a:p>
            <a:fld id="{EFAC016E-5E5F-3248-8F94-DBEB972C2B51}" type="slidenum">
              <a:rPr lang="da-DK" smtClean="0"/>
              <a:t>40</a:t>
            </a:fld>
            <a:endParaRPr lang="da-DK"/>
          </a:p>
        </p:txBody>
      </p:sp>
    </p:spTree>
    <p:extLst>
      <p:ext uri="{BB962C8B-B14F-4D97-AF65-F5344CB8AC3E}">
        <p14:creationId xmlns:p14="http://schemas.microsoft.com/office/powerpoint/2010/main" val="23060204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Der er nogle ting, som man ikke kan redigere i sideredigering og omvendt, så derfor vil I få brug for at kunne skifte mellem de to former, uden det store besvær. </a:t>
            </a:r>
          </a:p>
        </p:txBody>
      </p:sp>
      <p:sp>
        <p:nvSpPr>
          <p:cNvPr id="4" name="Slide Number Placeholder 3"/>
          <p:cNvSpPr>
            <a:spLocks noGrp="1"/>
          </p:cNvSpPr>
          <p:nvPr>
            <p:ph type="sldNum" sz="quarter" idx="10"/>
          </p:nvPr>
        </p:nvSpPr>
        <p:spPr/>
        <p:txBody>
          <a:bodyPr/>
          <a:lstStyle/>
          <a:p>
            <a:fld id="{EFAC016E-5E5F-3248-8F94-DBEB972C2B51}" type="slidenum">
              <a:rPr lang="da-DK" smtClean="0"/>
              <a:t>41</a:t>
            </a:fld>
            <a:endParaRPr lang="da-DK"/>
          </a:p>
        </p:txBody>
      </p:sp>
    </p:spTree>
    <p:extLst>
      <p:ext uri="{BB962C8B-B14F-4D97-AF65-F5344CB8AC3E}">
        <p14:creationId xmlns:p14="http://schemas.microsoft.com/office/powerpoint/2010/main" val="1793372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Måden I kommer fra sideredigering til indholdsredigering uden at skulle gå via forsiden, er ved at klikke i fanen ”vis”, slå navigationsbjælken til og klikke på ‘rediger’.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42</a:t>
            </a:fld>
            <a:endParaRPr lang="da-DK"/>
          </a:p>
        </p:txBody>
      </p:sp>
    </p:spTree>
    <p:extLst>
      <p:ext uri="{BB962C8B-B14F-4D97-AF65-F5344CB8AC3E}">
        <p14:creationId xmlns:p14="http://schemas.microsoft.com/office/powerpoint/2010/main" val="728905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Så splittes siden og det vil være muligt at ændre siden via indholdsredigering. Klik på gem eller ‘gem og luk’ for at lukke indholdsredigering og vende tilbage til sideredigering.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43</a:t>
            </a:fld>
            <a:endParaRPr lang="da-DK"/>
          </a:p>
        </p:txBody>
      </p:sp>
    </p:spTree>
    <p:extLst>
      <p:ext uri="{BB962C8B-B14F-4D97-AF65-F5344CB8AC3E}">
        <p14:creationId xmlns:p14="http://schemas.microsoft.com/office/powerpoint/2010/main" val="16450318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Omvendt kan du nogle gange også få brug for at skulle gå fra indholdsredigering til sideredigering. Måden det gøres på, er at finde frem til det element, der skal åbnes i sideredigering. I det her eksempel er det indholdssiden ”ledsageordning”. </a:t>
            </a:r>
          </a:p>
          <a:p>
            <a:r>
              <a:rPr lang="da-DK" dirty="0"/>
              <a:t>Vælg den side, der skal åbnes, klik på fanen Udgiv og vælg ”sideredigering”.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44</a:t>
            </a:fld>
            <a:endParaRPr lang="da-DK"/>
          </a:p>
        </p:txBody>
      </p:sp>
    </p:spTree>
    <p:extLst>
      <p:ext uri="{BB962C8B-B14F-4D97-AF65-F5344CB8AC3E}">
        <p14:creationId xmlns:p14="http://schemas.microsoft.com/office/powerpoint/2010/main" val="32486608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Og så vil siden Ledsageordning blive åbnet i sideredigering.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45</a:t>
            </a:fld>
            <a:endParaRPr lang="da-DK"/>
          </a:p>
        </p:txBody>
      </p:sp>
    </p:spTree>
    <p:extLst>
      <p:ext uri="{BB962C8B-B14F-4D97-AF65-F5344CB8AC3E}">
        <p14:creationId xmlns:p14="http://schemas.microsoft.com/office/powerpoint/2010/main" val="39659448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I skal anvende </a:t>
            </a:r>
            <a:r>
              <a:rPr lang="da-DK" dirty="0" err="1"/>
              <a:t>lifeindenmark</a:t>
            </a:r>
            <a:r>
              <a:rPr lang="da-DK" dirty="0"/>
              <a:t> skal I logge på miljøet for </a:t>
            </a:r>
            <a:r>
              <a:rPr lang="da-DK" dirty="0" err="1"/>
              <a:t>lifeindenmark</a:t>
            </a:r>
            <a:r>
              <a:rPr lang="da-DK" dirty="0"/>
              <a:t>. Man kan også godt tilgå </a:t>
            </a:r>
            <a:r>
              <a:rPr lang="da-DK" dirty="0" err="1"/>
              <a:t>lifeindenmark</a:t>
            </a:r>
            <a:r>
              <a:rPr lang="da-DK" dirty="0"/>
              <a:t> fra borger.dk, men så vil sideredigering ikke føre til forsiden af </a:t>
            </a:r>
            <a:r>
              <a:rPr lang="da-DK" dirty="0" err="1"/>
              <a:t>lifeindenmark</a:t>
            </a:r>
            <a:r>
              <a:rPr lang="da-DK" dirty="0"/>
              <a:t> – det gør den, hvis man logger ind på det domæne.</a:t>
            </a:r>
          </a:p>
        </p:txBody>
      </p:sp>
      <p:sp>
        <p:nvSpPr>
          <p:cNvPr id="4" name="Pladsholder til slidenummer 3"/>
          <p:cNvSpPr>
            <a:spLocks noGrp="1"/>
          </p:cNvSpPr>
          <p:nvPr>
            <p:ph type="sldNum" sz="quarter" idx="5"/>
          </p:nvPr>
        </p:nvSpPr>
        <p:spPr/>
        <p:txBody>
          <a:bodyPr/>
          <a:lstStyle/>
          <a:p>
            <a:fld id="{EFAC016E-5E5F-3248-8F94-DBEB972C2B51}" type="slidenum">
              <a:rPr lang="da-DK" smtClean="0"/>
              <a:t>46</a:t>
            </a:fld>
            <a:endParaRPr lang="da-DK"/>
          </a:p>
        </p:txBody>
      </p:sp>
    </p:spTree>
    <p:extLst>
      <p:ext uri="{BB962C8B-B14F-4D97-AF65-F5344CB8AC3E}">
        <p14:creationId xmlns:p14="http://schemas.microsoft.com/office/powerpoint/2010/main" val="28011598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vigtigt, at sproget angives til engelsk – indstillingerne bliver husket til næste gang. </a:t>
            </a:r>
          </a:p>
        </p:txBody>
      </p:sp>
      <p:sp>
        <p:nvSpPr>
          <p:cNvPr id="4" name="Pladsholder til slidenummer 3"/>
          <p:cNvSpPr>
            <a:spLocks noGrp="1"/>
          </p:cNvSpPr>
          <p:nvPr>
            <p:ph type="sldNum" sz="quarter" idx="5"/>
          </p:nvPr>
        </p:nvSpPr>
        <p:spPr/>
        <p:txBody>
          <a:bodyPr/>
          <a:lstStyle/>
          <a:p>
            <a:fld id="{EFAC016E-5E5F-3248-8F94-DBEB972C2B51}" type="slidenum">
              <a:rPr lang="da-DK" smtClean="0"/>
              <a:t>47</a:t>
            </a:fld>
            <a:endParaRPr lang="da-DK"/>
          </a:p>
        </p:txBody>
      </p:sp>
    </p:spTree>
    <p:extLst>
      <p:ext uri="{BB962C8B-B14F-4D97-AF65-F5344CB8AC3E}">
        <p14:creationId xmlns:p14="http://schemas.microsoft.com/office/powerpoint/2010/main" val="26935441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a:t>
            </a:r>
            <a:r>
              <a:rPr lang="da-DK" dirty="0" err="1"/>
              <a:t>lifeindenmark</a:t>
            </a:r>
            <a:r>
              <a:rPr lang="da-DK" dirty="0"/>
              <a:t> kan mikroartikler redigeres via indholdsredigering – præcis som borger.dk – måden det gøres på, er også nøjagtig den samme – dvs. </a:t>
            </a:r>
          </a:p>
        </p:txBody>
      </p:sp>
      <p:sp>
        <p:nvSpPr>
          <p:cNvPr id="4" name="Pladsholder til slidenummer 3"/>
          <p:cNvSpPr>
            <a:spLocks noGrp="1"/>
          </p:cNvSpPr>
          <p:nvPr>
            <p:ph type="sldNum" sz="quarter" idx="5"/>
          </p:nvPr>
        </p:nvSpPr>
        <p:spPr/>
        <p:txBody>
          <a:bodyPr/>
          <a:lstStyle/>
          <a:p>
            <a:fld id="{EFAC016E-5E5F-3248-8F94-DBEB972C2B51}" type="slidenum">
              <a:rPr lang="da-DK" smtClean="0"/>
              <a:t>48</a:t>
            </a:fld>
            <a:endParaRPr lang="da-DK"/>
          </a:p>
        </p:txBody>
      </p:sp>
    </p:spTree>
    <p:extLst>
      <p:ext uri="{BB962C8B-B14F-4D97-AF65-F5344CB8AC3E}">
        <p14:creationId xmlns:p14="http://schemas.microsoft.com/office/powerpoint/2010/main" val="30301032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Hvis du er logget ind på </a:t>
            </a:r>
            <a:r>
              <a:rPr lang="da-DK" dirty="0" err="1"/>
              <a:t>lifeindenmark</a:t>
            </a:r>
            <a:r>
              <a:rPr lang="da-DK" dirty="0"/>
              <a:t> domænet, så vil du kunne klikke på ”sideredigering” fra forsiden af sitecore og komme direkte til forsiden for </a:t>
            </a:r>
            <a:r>
              <a:rPr lang="da-DK" dirty="0" err="1"/>
              <a:t>lifeindenmark</a:t>
            </a:r>
            <a:r>
              <a:rPr lang="da-DK" dirty="0"/>
              <a:t> – her er alle links klikbare, og man kan altså navigere på siden præcis som på borger.dk </a:t>
            </a:r>
          </a:p>
        </p:txBody>
      </p:sp>
      <p:sp>
        <p:nvSpPr>
          <p:cNvPr id="4" name="Pladsholder til slidenummer 3"/>
          <p:cNvSpPr>
            <a:spLocks noGrp="1"/>
          </p:cNvSpPr>
          <p:nvPr>
            <p:ph type="sldNum" sz="quarter" idx="5"/>
          </p:nvPr>
        </p:nvSpPr>
        <p:spPr/>
        <p:txBody>
          <a:bodyPr/>
          <a:lstStyle/>
          <a:p>
            <a:fld id="{EFAC016E-5E5F-3248-8F94-DBEB972C2B51}" type="slidenum">
              <a:rPr lang="da-DK" smtClean="0"/>
              <a:t>49</a:t>
            </a:fld>
            <a:endParaRPr lang="da-DK"/>
          </a:p>
        </p:txBody>
      </p:sp>
    </p:spTree>
    <p:extLst>
      <p:ext uri="{BB962C8B-B14F-4D97-AF65-F5344CB8AC3E}">
        <p14:creationId xmlns:p14="http://schemas.microsoft.com/office/powerpoint/2010/main" val="170021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[Lene]</a:t>
            </a:r>
          </a:p>
          <a:p>
            <a:r>
              <a:rPr lang="da-DK" dirty="0"/>
              <a:t>I denne første lektion vil jeg, som til</a:t>
            </a:r>
            <a:r>
              <a:rPr lang="da-DK" baseline="0" dirty="0"/>
              <a:t> daglig er </a:t>
            </a:r>
            <a:r>
              <a:rPr lang="da-DK" dirty="0"/>
              <a:t>redaktør</a:t>
            </a:r>
            <a:r>
              <a:rPr lang="da-DK" baseline="0" dirty="0"/>
              <a:t> på borger.dk, give jer en kort introduktion til borger.dk. Nogle af jer kender i forvejen lidt til borger.dk og flere af jer har erfaring med at skrive til web.</a:t>
            </a:r>
            <a:endParaRPr lang="da-DK" dirty="0"/>
          </a:p>
        </p:txBody>
      </p:sp>
      <p:sp>
        <p:nvSpPr>
          <p:cNvPr id="4" name="Pladsholder til slidenummer 3"/>
          <p:cNvSpPr>
            <a:spLocks noGrp="1"/>
          </p:cNvSpPr>
          <p:nvPr>
            <p:ph type="sldNum" sz="quarter" idx="10"/>
          </p:nvPr>
        </p:nvSpPr>
        <p:spPr/>
        <p:txBody>
          <a:bodyPr/>
          <a:lstStyle/>
          <a:p>
            <a:fld id="{EFAC016E-5E5F-3248-8F94-DBEB972C2B51}" type="slidenum">
              <a:rPr lang="da-DK" smtClean="0"/>
              <a:t>5</a:t>
            </a:fld>
            <a:endParaRPr lang="da-DK"/>
          </a:p>
        </p:txBody>
      </p:sp>
    </p:spTree>
    <p:extLst>
      <p:ext uri="{BB962C8B-B14F-4D97-AF65-F5344CB8AC3E}">
        <p14:creationId xmlns:p14="http://schemas.microsoft.com/office/powerpoint/2010/main" val="32861499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Jeg viser jer lige, det som vi har gennemgået indtil nu, og så er det jeres tur til at se nærmere på strukturen i Sitecore.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50</a:t>
            </a:fld>
            <a:endParaRPr lang="da-DK"/>
          </a:p>
        </p:txBody>
      </p:sp>
    </p:spTree>
    <p:extLst>
      <p:ext uri="{BB962C8B-B14F-4D97-AF65-F5344CB8AC3E}">
        <p14:creationId xmlns:p14="http://schemas.microsoft.com/office/powerpoint/2010/main" val="28810926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Vi skal til den første øvelse i Sitecore, og vi kommer til at arbejde på borger.dk, så det er linket hertil, I skal tilgå.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Øvelse 2 går ud på, at I skal logge ind i sitecore – her skal I bruge et par minutter på at gennemgå strukturen og klikke jer lidt frem og tilbage. I kan med fordel finde frem til den side, som I har fået tildelt af Lene, så I ved hvor I finder den, til når vi kommer til de næste øvelser.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Og igen – husk det er et testmiljø, så I kan trygt og roligt klikke rundt alt det I vil.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Når I har fået åbnet testmiljøet skal I bruge brugernavnet: ”Undervisning”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Og koden: ”borger” for at logge på. </a:t>
            </a:r>
          </a:p>
        </p:txBody>
      </p:sp>
      <p:sp>
        <p:nvSpPr>
          <p:cNvPr id="4" name="Slide Number Placeholder 3"/>
          <p:cNvSpPr>
            <a:spLocks noGrp="1"/>
          </p:cNvSpPr>
          <p:nvPr>
            <p:ph type="sldNum" sz="quarter" idx="10"/>
          </p:nvPr>
        </p:nvSpPr>
        <p:spPr/>
        <p:txBody>
          <a:bodyPr/>
          <a:lstStyle/>
          <a:p>
            <a:fld id="{EFAC016E-5E5F-3248-8F94-DBEB972C2B51}" type="slidenum">
              <a:rPr lang="da-DK" smtClean="0"/>
              <a:t>51</a:t>
            </a:fld>
            <a:endParaRPr lang="da-DK"/>
          </a:p>
        </p:txBody>
      </p:sp>
    </p:spTree>
    <p:extLst>
      <p:ext uri="{BB962C8B-B14F-4D97-AF65-F5344CB8AC3E}">
        <p14:creationId xmlns:p14="http://schemas.microsoft.com/office/powerpoint/2010/main" val="27204588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(10.55-12.00)</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Vi går videre i programmet til lektion 3, der omhandler redigering af indholdssider – herunder tekst og mikroartikler.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52</a:t>
            </a:fld>
            <a:endParaRPr lang="da-DK"/>
          </a:p>
        </p:txBody>
      </p:sp>
    </p:spTree>
    <p:extLst>
      <p:ext uri="{BB962C8B-B14F-4D97-AF65-F5344CB8AC3E}">
        <p14:creationId xmlns:p14="http://schemas.microsoft.com/office/powerpoint/2010/main" val="19748446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53</a:t>
            </a:fld>
            <a:endParaRPr lang="da-DK"/>
          </a:p>
        </p:txBody>
      </p:sp>
    </p:spTree>
    <p:extLst>
      <p:ext uri="{BB962C8B-B14F-4D97-AF65-F5344CB8AC3E}">
        <p14:creationId xmlns:p14="http://schemas.microsoft.com/office/powerpoint/2010/main" val="12987285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Redigering af indholdssider gøres lettes via sideredigering ift. redigering af tekster og selvbetjeninger, så det er derfor også den metode vi kommer til at gennemgå. Her tager vi udgangspunkt i indholdssiden ”ledsageordning”.</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54</a:t>
            </a:fld>
            <a:endParaRPr lang="da-DK"/>
          </a:p>
        </p:txBody>
      </p:sp>
    </p:spTree>
    <p:extLst>
      <p:ext uri="{BB962C8B-B14F-4D97-AF65-F5344CB8AC3E}">
        <p14:creationId xmlns:p14="http://schemas.microsoft.com/office/powerpoint/2010/main" val="7893053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886">
              <a:defRPr/>
            </a:pPr>
            <a:r>
              <a:rPr lang="da-DK" dirty="0"/>
              <a:t>I båndmenuen sidder redigeringsværktøjerne, som du skal bruge til redigering af siden. Her finder du funktionerne til at gå fra side- til indholdsredigering, samt til at tilføje nye mikroartikler osv. </a:t>
            </a:r>
            <a:br>
              <a:rPr lang="da-DK" dirty="0"/>
            </a:br>
            <a:r>
              <a:rPr lang="da-DK" dirty="0"/>
              <a:t/>
            </a:r>
            <a:br>
              <a:rPr lang="da-DK" dirty="0"/>
            </a:br>
            <a:r>
              <a:rPr lang="da-DK" dirty="0"/>
              <a:t>Hvis du ikke kan se din båndmenu, er det fordi, den er skjult. Klik på den lille hvide pil øverst i højre hjørne for at udfolde. </a:t>
            </a:r>
          </a:p>
        </p:txBody>
      </p:sp>
      <p:sp>
        <p:nvSpPr>
          <p:cNvPr id="4" name="Slide Number Placeholder 3"/>
          <p:cNvSpPr>
            <a:spLocks noGrp="1"/>
          </p:cNvSpPr>
          <p:nvPr>
            <p:ph type="sldNum" sz="quarter" idx="10"/>
          </p:nvPr>
        </p:nvSpPr>
        <p:spPr/>
        <p:txBody>
          <a:bodyPr/>
          <a:lstStyle/>
          <a:p>
            <a:fld id="{EFAC016E-5E5F-3248-8F94-DBEB972C2B51}" type="slidenum">
              <a:rPr lang="da-DK" smtClean="0"/>
              <a:t>55</a:t>
            </a:fld>
            <a:endParaRPr lang="da-DK"/>
          </a:p>
        </p:txBody>
      </p:sp>
    </p:spTree>
    <p:extLst>
      <p:ext uri="{BB962C8B-B14F-4D97-AF65-F5344CB8AC3E}">
        <p14:creationId xmlns:p14="http://schemas.microsoft.com/office/powerpoint/2010/main" val="4503267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Når vi nu skal redigere en indholdsside, så vil der være områder på siden, der er låst til en bestemt type indhold og det er derfor kun nogle områder, der kan redigeres.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Når det kommer til redigering af tekster, så er det </a:t>
            </a:r>
            <a:r>
              <a:rPr lang="da-DK" sz="1200" i="1" kern="1200" dirty="0">
                <a:solidFill>
                  <a:schemeClr val="tx1"/>
                </a:solidFill>
                <a:effectLst/>
                <a:latin typeface="+mn-lt"/>
                <a:ea typeface="+mn-ea"/>
                <a:cs typeface="+mn-cs"/>
              </a:rPr>
              <a:t>følgende tekster</a:t>
            </a:r>
            <a:r>
              <a:rPr lang="da-DK" sz="1200" kern="1200" dirty="0">
                <a:solidFill>
                  <a:schemeClr val="tx1"/>
                </a:solidFill>
                <a:effectLst/>
                <a:latin typeface="+mn-lt"/>
                <a:ea typeface="+mn-ea"/>
                <a:cs typeface="+mn-cs"/>
              </a:rPr>
              <a:t>, der kan redigeres siden: Manchet, mikroartikler, obligatoriske mikroartikler og bylinen. Vær opmærksom på at alle indholdssider skal indeholde de obligatoriske mikroartikler – dem skal I selv sørge for at oprette, og hvordan de skal oprettes, kommer vi til at gennemgå igen lidt senere.</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Efter redigering af en side, er det altid en god idé at gennemse, at ens arbejde ser rigtigt ud. Det kan I gøre ved at klikke på ”</a:t>
            </a:r>
            <a:r>
              <a:rPr lang="da-DK" sz="1200" kern="1200" dirty="0" err="1">
                <a:solidFill>
                  <a:schemeClr val="tx1"/>
                </a:solidFill>
                <a:effectLst/>
                <a:latin typeface="+mn-lt"/>
                <a:ea typeface="+mn-ea"/>
                <a:cs typeface="+mn-cs"/>
              </a:rPr>
              <a:t>preview</a:t>
            </a:r>
            <a:r>
              <a:rPr lang="da-DK" sz="1200" kern="1200" dirty="0">
                <a:solidFill>
                  <a:schemeClr val="tx1"/>
                </a:solidFill>
                <a:effectLst/>
                <a:latin typeface="+mn-lt"/>
                <a:ea typeface="+mn-ea"/>
                <a:cs typeface="+mn-cs"/>
              </a:rPr>
              <a:t>” knappen i øvre højre hjørne, og så kommer I til at se siden, som den ville se ud i borgervisning.</a:t>
            </a:r>
          </a:p>
        </p:txBody>
      </p:sp>
      <p:sp>
        <p:nvSpPr>
          <p:cNvPr id="4" name="Slide Number Placeholder 3"/>
          <p:cNvSpPr>
            <a:spLocks noGrp="1"/>
          </p:cNvSpPr>
          <p:nvPr>
            <p:ph type="sldNum" sz="quarter" idx="10"/>
          </p:nvPr>
        </p:nvSpPr>
        <p:spPr/>
        <p:txBody>
          <a:bodyPr/>
          <a:lstStyle/>
          <a:p>
            <a:fld id="{EFAC016E-5E5F-3248-8F94-DBEB972C2B51}" type="slidenum">
              <a:rPr lang="da-DK" smtClean="0"/>
              <a:t>56</a:t>
            </a:fld>
            <a:endParaRPr lang="da-DK"/>
          </a:p>
        </p:txBody>
      </p:sp>
    </p:spTree>
    <p:extLst>
      <p:ext uri="{BB962C8B-B14F-4D97-AF65-F5344CB8AC3E}">
        <p14:creationId xmlns:p14="http://schemas.microsoft.com/office/powerpoint/2010/main" val="32767159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Her er et eksempel på preview-mode – og klikker I på ”redigér”, vender I tilbage til redigeringstilstand. </a:t>
            </a:r>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57</a:t>
            </a:fld>
            <a:endParaRPr lang="da-DK"/>
          </a:p>
        </p:txBody>
      </p:sp>
    </p:spTree>
    <p:extLst>
      <p:ext uri="{BB962C8B-B14F-4D97-AF65-F5344CB8AC3E}">
        <p14:creationId xmlns:p14="http://schemas.microsoft.com/office/powerpoint/2010/main" val="38070137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Nu er vi så tilbage i redigeringstilstand, og her har I et overblik over, hvilke </a:t>
            </a:r>
            <a:r>
              <a:rPr lang="da-DK" i="1" dirty="0"/>
              <a:t>elementer</a:t>
            </a:r>
            <a:r>
              <a:rPr lang="da-DK" dirty="0"/>
              <a:t> der kan redigeres på siden.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Elementer kan både være tekstfelter, men også fx selvbetjeningsløsninger – på det forrige slide gennemgik vi, hvilke tekster, der er redigerbare – så det går jeg ikke mere i dybden med, men i stedet vil jeg fremhæve nogle forskellige funktioner: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Mikroartikler kan enten foldes ud enkeltvis ved at klikke på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De kan også alle foldes ud på en gang ved at klikke på ”fold alle ud”.</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Vil man tilføje eller fjerne en selvbetjeningen, så trykker man under startknappen på ‘rediger selvbetjening’. Den funktion kommer vi også til at gå i dybden med senere. </a:t>
            </a:r>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58</a:t>
            </a:fld>
            <a:endParaRPr lang="da-DK"/>
          </a:p>
        </p:txBody>
      </p:sp>
    </p:spTree>
    <p:extLst>
      <p:ext uri="{BB962C8B-B14F-4D97-AF65-F5344CB8AC3E}">
        <p14:creationId xmlns:p14="http://schemas.microsoft.com/office/powerpoint/2010/main" val="17787767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forlængelse af det forrige slide, så kan I se de områder, hvor man redigerer tekst direkte på siden. Her kan I se en udfoldet mikroartikel – og det er således med tekstfelter, at alle tekstfelter kan redigeres på siden ved at klikke direkte i teksten. </a:t>
            </a:r>
          </a:p>
          <a:p>
            <a:endParaRPr lang="da-DK" dirty="0"/>
          </a:p>
          <a:p>
            <a:r>
              <a:rPr lang="da-DK" dirty="0" err="1"/>
              <a:t>Dvs</a:t>
            </a:r>
            <a:r>
              <a:rPr lang="da-DK" dirty="0"/>
              <a:t> i: </a:t>
            </a:r>
          </a:p>
          <a:p>
            <a:r>
              <a:rPr lang="da-DK" dirty="0"/>
              <a:t>Manchetteksten</a:t>
            </a:r>
          </a:p>
          <a:p>
            <a:r>
              <a:rPr lang="da-DK" dirty="0"/>
              <a:t>Mikroartiklens overskrift</a:t>
            </a:r>
          </a:p>
          <a:p>
            <a:r>
              <a:rPr lang="da-DK" dirty="0"/>
              <a:t>Mikroartiklens brødtekst (her kan man med fordel også bruge tekst-editor – den gennemgår vi på næste slide. </a:t>
            </a:r>
          </a:p>
          <a:p>
            <a:r>
              <a:rPr lang="da-DK" dirty="0"/>
              <a:t>Og til sidst bylinen. </a:t>
            </a:r>
          </a:p>
        </p:txBody>
      </p:sp>
      <p:sp>
        <p:nvSpPr>
          <p:cNvPr id="4" name="Pladsholder til slidenummer 3"/>
          <p:cNvSpPr>
            <a:spLocks noGrp="1"/>
          </p:cNvSpPr>
          <p:nvPr>
            <p:ph type="sldNum" sz="quarter" idx="5"/>
          </p:nvPr>
        </p:nvSpPr>
        <p:spPr/>
        <p:txBody>
          <a:bodyPr/>
          <a:lstStyle/>
          <a:p>
            <a:fld id="{EFAC016E-5E5F-3248-8F94-DBEB972C2B51}" type="slidenum">
              <a:rPr lang="da-DK" smtClean="0"/>
              <a:t>59</a:t>
            </a:fld>
            <a:endParaRPr lang="da-DK"/>
          </a:p>
        </p:txBody>
      </p:sp>
    </p:spTree>
    <p:extLst>
      <p:ext uri="{BB962C8B-B14F-4D97-AF65-F5344CB8AC3E}">
        <p14:creationId xmlns:p14="http://schemas.microsoft.com/office/powerpoint/2010/main" val="1515659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aseline="0" dirty="0"/>
              <a:t>Jeg vil fortælle lidt om </a:t>
            </a:r>
            <a:r>
              <a:rPr lang="da-DK" b="1" baseline="0" dirty="0"/>
              <a:t>baggrunden</a:t>
            </a:r>
            <a:r>
              <a:rPr lang="da-DK" baseline="0" dirty="0"/>
              <a:t> for borger.dk. Vise jer hvordan borger.dk er </a:t>
            </a:r>
            <a:r>
              <a:rPr lang="da-DK" b="1" baseline="0" dirty="0"/>
              <a:t>bygget op</a:t>
            </a:r>
            <a:r>
              <a:rPr lang="da-DK" baseline="0" dirty="0"/>
              <a:t>, og hvordan borger.dk </a:t>
            </a:r>
            <a:r>
              <a:rPr lang="da-DK" b="1" baseline="0" dirty="0"/>
              <a:t>hænger sammen med andre sider</a:t>
            </a:r>
            <a:r>
              <a:rPr lang="da-DK" baseline="0" dirty="0"/>
              <a:t>. Endelig vil jeg introducere jer til </a:t>
            </a:r>
            <a:r>
              <a:rPr lang="da-DK" baseline="0" dirty="0" err="1"/>
              <a:t>borger.dk´s</a:t>
            </a:r>
            <a:r>
              <a:rPr lang="da-DK" baseline="0" dirty="0"/>
              <a:t> </a:t>
            </a:r>
            <a:r>
              <a:rPr lang="da-DK" b="1" baseline="0" dirty="0"/>
              <a:t>skrivepolitik</a:t>
            </a:r>
            <a:r>
              <a:rPr lang="da-DK" baseline="0" dirty="0"/>
              <a:t>, og I vil få en </a:t>
            </a:r>
            <a:r>
              <a:rPr lang="da-DK" b="1" baseline="0" dirty="0"/>
              <a:t>øvelse</a:t>
            </a:r>
            <a:r>
              <a:rPr lang="da-DK" baseline="0" dirty="0"/>
              <a:t> i forbindelse med, at jeg gennemgår, hvordan vi </a:t>
            </a:r>
            <a:r>
              <a:rPr lang="da-DK" b="1" baseline="0" dirty="0"/>
              <a:t>linker</a:t>
            </a:r>
            <a:r>
              <a:rPr lang="da-DK" baseline="0" dirty="0"/>
              <a:t> på borger.dk.</a:t>
            </a:r>
          </a:p>
          <a:p>
            <a:r>
              <a:rPr lang="da-DK" baseline="0" dirty="0"/>
              <a:t>Jeg kan </a:t>
            </a:r>
            <a:r>
              <a:rPr lang="da-DK" b="1" baseline="0" dirty="0"/>
              <a:t>ikke nå </a:t>
            </a:r>
            <a:r>
              <a:rPr lang="da-DK" baseline="0" dirty="0"/>
              <a:t>at komme helt ned i </a:t>
            </a:r>
            <a:r>
              <a:rPr lang="da-DK" b="1" baseline="0" dirty="0"/>
              <a:t>detaljerne</a:t>
            </a:r>
            <a:r>
              <a:rPr lang="da-DK" baseline="0" dirty="0"/>
              <a:t>, fx hvordan vi bruger </a:t>
            </a:r>
            <a:r>
              <a:rPr lang="da-DK" b="1" baseline="0" dirty="0"/>
              <a:t>bestemte udtryk </a:t>
            </a:r>
            <a:r>
              <a:rPr lang="da-DK" baseline="0" dirty="0"/>
              <a:t>og </a:t>
            </a:r>
            <a:r>
              <a:rPr lang="da-DK" b="1" baseline="0" dirty="0"/>
              <a:t>forkortelser</a:t>
            </a:r>
            <a:r>
              <a:rPr lang="da-DK" baseline="0" dirty="0"/>
              <a:t> på borger.dk. Der vil jeg henvise til de </a:t>
            </a:r>
            <a:r>
              <a:rPr lang="da-DK" b="1" baseline="0" dirty="0"/>
              <a:t>sproglige vejledninger</a:t>
            </a:r>
            <a:r>
              <a:rPr lang="da-DK" baseline="0" dirty="0"/>
              <a:t>. </a:t>
            </a:r>
          </a:p>
          <a:p>
            <a:r>
              <a:rPr lang="da-DK" baseline="0" dirty="0"/>
              <a:t>Jeg må understrege, at </a:t>
            </a:r>
            <a:r>
              <a:rPr lang="da-DK" baseline="0" dirty="0" smtClean="0"/>
              <a:t>dette </a:t>
            </a:r>
            <a:r>
              <a:rPr lang="da-DK" baseline="0" dirty="0"/>
              <a:t>er et </a:t>
            </a:r>
            <a:r>
              <a:rPr lang="da-DK" b="1" baseline="0" dirty="0"/>
              <a:t>basiskursus</a:t>
            </a:r>
            <a:r>
              <a:rPr lang="da-DK" baseline="0" dirty="0"/>
              <a:t>, så vi når ikke at komme ud i alle hjørnerne</a:t>
            </a:r>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6</a:t>
            </a:fld>
            <a:endParaRPr lang="da-DK"/>
          </a:p>
        </p:txBody>
      </p:sp>
    </p:spTree>
    <p:extLst>
      <p:ext uri="{BB962C8B-B14F-4D97-AF65-F5344CB8AC3E}">
        <p14:creationId xmlns:p14="http://schemas.microsoft.com/office/powerpoint/2010/main" val="42096997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Som lovet – så når I redigerer selve brødteksten i en mikroartikel, så har I mulighed for at bruge </a:t>
            </a:r>
            <a:r>
              <a:rPr lang="da-DK" dirty="0" err="1"/>
              <a:t>text</a:t>
            </a:r>
            <a:r>
              <a:rPr lang="da-DK" dirty="0"/>
              <a:t>-editoren. Det gør I ved at klikke i mikroartiklens tekstfelt, hvorefter en menu åbner – her klikker I på blyant-ikonet, hvorefter tekst-editoren åbner. </a:t>
            </a:r>
          </a:p>
        </p:txBody>
      </p:sp>
      <p:sp>
        <p:nvSpPr>
          <p:cNvPr id="4" name="Pladsholder til slidenummer 3"/>
          <p:cNvSpPr>
            <a:spLocks noGrp="1"/>
          </p:cNvSpPr>
          <p:nvPr>
            <p:ph type="sldNum" sz="quarter" idx="5"/>
          </p:nvPr>
        </p:nvSpPr>
        <p:spPr/>
        <p:txBody>
          <a:bodyPr/>
          <a:lstStyle/>
          <a:p>
            <a:fld id="{EFAC016E-5E5F-3248-8F94-DBEB972C2B51}" type="slidenum">
              <a:rPr lang="da-DK" smtClean="0"/>
              <a:t>60</a:t>
            </a:fld>
            <a:endParaRPr lang="da-DK"/>
          </a:p>
        </p:txBody>
      </p:sp>
    </p:spTree>
    <p:extLst>
      <p:ext uri="{BB962C8B-B14F-4D97-AF65-F5344CB8AC3E}">
        <p14:creationId xmlns:p14="http://schemas.microsoft.com/office/powerpoint/2010/main" val="36483962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Jeg demonstrerer nu redigering af tekst på indholdsside, som I lige har set på de foregående slides, og derefter er det jeres tur til at prøve.</a:t>
            </a:r>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61</a:t>
            </a:fld>
            <a:endParaRPr lang="da-DK"/>
          </a:p>
        </p:txBody>
      </p:sp>
    </p:spTree>
    <p:extLst>
      <p:ext uri="{BB962C8B-B14F-4D97-AF65-F5344CB8AC3E}">
        <p14:creationId xmlns:p14="http://schemas.microsoft.com/office/powerpoint/2010/main" val="39539832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(10.55-</a:t>
            </a:r>
            <a:r>
              <a:rPr lang="da-DK" b="1" dirty="0"/>
              <a:t>11.20</a:t>
            </a:r>
            <a:r>
              <a:rPr lang="da-DK"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Vi skal i gang med øvelse 3a, hvor I skal redigere en eksisterende indholdsside.</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Igen så skal I øve jer på den side, som I hver især har fået tildelt - I har </a:t>
            </a:r>
            <a:r>
              <a:rPr lang="da-DK" dirty="0" err="1"/>
              <a:t>ca</a:t>
            </a:r>
            <a:r>
              <a:rPr lang="da-DK" dirty="0"/>
              <a:t> 10 min til at færdiggøre øvelsen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Er der nogle spørgsmål før I går i gang?</a:t>
            </a:r>
          </a:p>
        </p:txBody>
      </p:sp>
      <p:sp>
        <p:nvSpPr>
          <p:cNvPr id="4" name="Pladsholder til slidenummer 3"/>
          <p:cNvSpPr>
            <a:spLocks noGrp="1"/>
          </p:cNvSpPr>
          <p:nvPr>
            <p:ph type="sldNum" sz="quarter" idx="5"/>
          </p:nvPr>
        </p:nvSpPr>
        <p:spPr/>
        <p:txBody>
          <a:bodyPr/>
          <a:lstStyle/>
          <a:p>
            <a:fld id="{EFAC016E-5E5F-3248-8F94-DBEB972C2B51}" type="slidenum">
              <a:rPr lang="da-DK" smtClean="0"/>
              <a:t>62</a:t>
            </a:fld>
            <a:endParaRPr lang="da-DK"/>
          </a:p>
        </p:txBody>
      </p:sp>
    </p:spTree>
    <p:extLst>
      <p:ext uri="{BB962C8B-B14F-4D97-AF65-F5344CB8AC3E}">
        <p14:creationId xmlns:p14="http://schemas.microsoft.com/office/powerpoint/2010/main" val="1122051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11.20-11.30</a:t>
            </a:r>
          </a:p>
        </p:txBody>
      </p:sp>
      <p:sp>
        <p:nvSpPr>
          <p:cNvPr id="4" name="Pladsholder til slidenummer 3"/>
          <p:cNvSpPr>
            <a:spLocks noGrp="1"/>
          </p:cNvSpPr>
          <p:nvPr>
            <p:ph type="sldNum" sz="quarter" idx="5"/>
          </p:nvPr>
        </p:nvSpPr>
        <p:spPr/>
        <p:txBody>
          <a:bodyPr/>
          <a:lstStyle/>
          <a:p>
            <a:fld id="{EFAC016E-5E5F-3248-8F94-DBEB972C2B51}" type="slidenum">
              <a:rPr lang="da-DK" smtClean="0"/>
              <a:t>63</a:t>
            </a:fld>
            <a:endParaRPr lang="da-DK"/>
          </a:p>
        </p:txBody>
      </p:sp>
    </p:spTree>
    <p:extLst>
      <p:ext uri="{BB962C8B-B14F-4D97-AF65-F5344CB8AC3E}">
        <p14:creationId xmlns:p14="http://schemas.microsoft.com/office/powerpoint/2010/main" val="20838948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skal vi se nærmere på mikroartikler, og hvordan de indsættes. Men før vi kigger på hvordan, så er vi nødt til at runde de forskellige typer. </a:t>
            </a:r>
          </a:p>
          <a:p>
            <a:endParaRPr lang="da-DK" dirty="0"/>
          </a:p>
          <a:p>
            <a:r>
              <a:rPr lang="da-DK" dirty="0"/>
              <a:t>På borger.dk er det let og overskueligt – her er der nemlig kun en standard mikroartikel, man kan vælge. </a:t>
            </a:r>
          </a:p>
          <a:p>
            <a:endParaRPr lang="da-DK" dirty="0"/>
          </a:p>
          <a:p>
            <a:r>
              <a:rPr lang="da-DK" dirty="0"/>
              <a:t>Men på </a:t>
            </a:r>
            <a:r>
              <a:rPr lang="da-DK" dirty="0" err="1"/>
              <a:t>lifeindenmark</a:t>
            </a:r>
            <a:r>
              <a:rPr lang="da-DK" dirty="0"/>
              <a:t>, der er der flere typer at vælge imellem, og her er det ikke helt ligegyldigt, hvad man vælger. Før I indsætter nye mikroartikler på </a:t>
            </a:r>
            <a:r>
              <a:rPr lang="da-DK" dirty="0" err="1"/>
              <a:t>lifeindenmark</a:t>
            </a:r>
            <a:r>
              <a:rPr lang="da-DK" dirty="0"/>
              <a:t>, så skal I undersøge, om I muligvis vil få brug for at indsætte en selvbetjening og i så fald, hvilken en. </a:t>
            </a:r>
          </a:p>
          <a:p>
            <a:endParaRPr lang="da-DK" dirty="0"/>
          </a:p>
          <a:p>
            <a:r>
              <a:rPr lang="da-DK" dirty="0"/>
              <a:t>Der findes nemlig tre slags, og de virker hver især kun under de respektive mikroartikler. Det vil sige, at hvis I indsætter en europæisk mikroartikel, men gerne vil have en selvbetjeningsløsning med NemID, så vil man godt kunne indsætte </a:t>
            </a:r>
            <a:r>
              <a:rPr lang="da-DK" dirty="0" err="1"/>
              <a:t>selvbetjengsløsningen</a:t>
            </a:r>
            <a:r>
              <a:rPr lang="da-DK" dirty="0"/>
              <a:t>, men den vil ikke blive vist (være synlig i borgervisning). Giver det mening? </a:t>
            </a:r>
          </a:p>
        </p:txBody>
      </p:sp>
      <p:sp>
        <p:nvSpPr>
          <p:cNvPr id="4" name="Pladsholder til slidenummer 3"/>
          <p:cNvSpPr>
            <a:spLocks noGrp="1"/>
          </p:cNvSpPr>
          <p:nvPr>
            <p:ph type="sldNum" sz="quarter" idx="5"/>
          </p:nvPr>
        </p:nvSpPr>
        <p:spPr/>
        <p:txBody>
          <a:bodyPr/>
          <a:lstStyle/>
          <a:p>
            <a:fld id="{EFAC016E-5E5F-3248-8F94-DBEB972C2B51}" type="slidenum">
              <a:rPr lang="da-DK" smtClean="0"/>
              <a:t>64</a:t>
            </a:fld>
            <a:endParaRPr lang="da-DK"/>
          </a:p>
        </p:txBody>
      </p:sp>
    </p:spTree>
    <p:extLst>
      <p:ext uri="{BB962C8B-B14F-4D97-AF65-F5344CB8AC3E}">
        <p14:creationId xmlns:p14="http://schemas.microsoft.com/office/powerpoint/2010/main" val="27734927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(11.30-12.00</a:t>
            </a:r>
            <a:r>
              <a:rPr lang="da-DK" dirty="0"/>
              <a:t>) </a:t>
            </a:r>
          </a:p>
          <a:p>
            <a:r>
              <a:rPr lang="da-DK" dirty="0"/>
              <a:t/>
            </a:r>
            <a:br>
              <a:rPr lang="da-DK" dirty="0"/>
            </a:br>
            <a:r>
              <a:rPr lang="da-DK" dirty="0"/>
              <a:t>Jeg starter med først at gennemgå indsættelse af mikroartikler på borger.dk, og så ser vi nærmere på </a:t>
            </a:r>
            <a:r>
              <a:rPr lang="da-DK" dirty="0" err="1"/>
              <a:t>lifeindenmark</a:t>
            </a:r>
            <a:r>
              <a:rPr lang="da-DK" dirty="0"/>
              <a:t> efterfølgende. </a:t>
            </a:r>
          </a:p>
          <a:p>
            <a:endParaRPr lang="da-DK" dirty="0"/>
          </a:p>
          <a:p>
            <a:r>
              <a:rPr lang="da-DK" dirty="0"/>
              <a:t>Mikroartikler tilføjes som nye komponenter, og I skal derfor klikke på komponent-knappen i båndmenuen, hvorefter der kommer en masse knapper frem (+tilføj her). Mikroartikler skal altid placeres indenfor mikroartikelrammen, som her er markeret med den røde firkant – det er derfor vigtigt, at du vælger en ”tilføj her” knap, der er inden for rammen. </a:t>
            </a:r>
          </a:p>
          <a:p>
            <a:endParaRPr lang="da-DK" dirty="0"/>
          </a:p>
          <a:p>
            <a:r>
              <a:rPr lang="da-DK" dirty="0"/>
              <a:t>Når du så klikker på ‘tilføj her’, dukker følgende boks frem</a:t>
            </a:r>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65</a:t>
            </a:fld>
            <a:endParaRPr lang="da-DK"/>
          </a:p>
        </p:txBody>
      </p:sp>
    </p:spTree>
    <p:extLst>
      <p:ext uri="{BB962C8B-B14F-4D97-AF65-F5344CB8AC3E}">
        <p14:creationId xmlns:p14="http://schemas.microsoft.com/office/powerpoint/2010/main" val="16069437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Her vælger I mikroartikel (som også er det eneste, der kan vælges) og klikker på ”vælg”</a:t>
            </a:r>
          </a:p>
        </p:txBody>
      </p:sp>
      <p:sp>
        <p:nvSpPr>
          <p:cNvPr id="4" name="Slide Number Placeholder 3"/>
          <p:cNvSpPr>
            <a:spLocks noGrp="1"/>
          </p:cNvSpPr>
          <p:nvPr>
            <p:ph type="sldNum" sz="quarter" idx="10"/>
          </p:nvPr>
        </p:nvSpPr>
        <p:spPr/>
        <p:txBody>
          <a:bodyPr/>
          <a:lstStyle/>
          <a:p>
            <a:fld id="{EFAC016E-5E5F-3248-8F94-DBEB972C2B51}" type="slidenum">
              <a:rPr lang="da-DK" smtClean="0"/>
              <a:t>66</a:t>
            </a:fld>
            <a:endParaRPr lang="da-DK"/>
          </a:p>
        </p:txBody>
      </p:sp>
    </p:spTree>
    <p:extLst>
      <p:ext uri="{BB962C8B-B14F-4D97-AF65-F5344CB8AC3E}">
        <p14:creationId xmlns:p14="http://schemas.microsoft.com/office/powerpoint/2010/main" val="26337525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Så kommer det her vindue op, hvor I skal vælge ”opret nyt indhold” nederst til venstre, angive et navn og klikke på ”ok” for at afslutte.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I har ikke mulighed for at skrive ?-tegn ind i overskriften for mikroartiklen, når den oprettes, men hvis I alligevel gerne vil formulere mikroartiklen som et spørgsmål, så kan I altid tilføje ?-tegnet efterfølgende ved at redigere direkte i mikroartiklens overskrift efterfølgende. </a:t>
            </a:r>
          </a:p>
        </p:txBody>
      </p:sp>
      <p:sp>
        <p:nvSpPr>
          <p:cNvPr id="4" name="Slide Number Placeholder 3"/>
          <p:cNvSpPr>
            <a:spLocks noGrp="1"/>
          </p:cNvSpPr>
          <p:nvPr>
            <p:ph type="sldNum" sz="quarter" idx="10"/>
          </p:nvPr>
        </p:nvSpPr>
        <p:spPr/>
        <p:txBody>
          <a:bodyPr/>
          <a:lstStyle/>
          <a:p>
            <a:fld id="{EFAC016E-5E5F-3248-8F94-DBEB972C2B51}" type="slidenum">
              <a:rPr lang="da-DK" smtClean="0"/>
              <a:t>67</a:t>
            </a:fld>
            <a:endParaRPr lang="da-DK"/>
          </a:p>
        </p:txBody>
      </p:sp>
    </p:spTree>
    <p:extLst>
      <p:ext uri="{BB962C8B-B14F-4D97-AF65-F5344CB8AC3E}">
        <p14:creationId xmlns:p14="http://schemas.microsoft.com/office/powerpoint/2010/main" val="27736651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Nu er mikroartiklen tilføjet på siden, og derefter kan der eventuelt rettes i mikroartiklens overskrift (tilføjes spørgsmålstegn og des lige), der kan tilføjes en selvbetjening, eller der kan redigeres i mikroartiklens tekst.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
            </a:r>
            <a:br>
              <a:rPr lang="da-DK" dirty="0"/>
            </a:br>
            <a:r>
              <a:rPr lang="da-DK" dirty="0"/>
              <a:t>Vær opmærksom på, at mikroartiklen først vil være synlig i borgervisning, når der er tilføjet en brødtekst. Det kan I altid teste af ved at klikke på ”</a:t>
            </a:r>
            <a:r>
              <a:rPr lang="da-DK" dirty="0" err="1"/>
              <a:t>preview</a:t>
            </a:r>
            <a:r>
              <a:rPr lang="da-DK" dirty="0"/>
              <a:t>” knappen. </a:t>
            </a:r>
          </a:p>
          <a:p>
            <a:endParaRPr lang="da-DK" dirty="0"/>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68</a:t>
            </a:fld>
            <a:endParaRPr lang="da-DK"/>
          </a:p>
        </p:txBody>
      </p:sp>
    </p:spTree>
    <p:extLst>
      <p:ext uri="{BB962C8B-B14F-4D97-AF65-F5344CB8AC3E}">
        <p14:creationId xmlns:p14="http://schemas.microsoft.com/office/powerpoint/2010/main" val="18846382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Nu ser vi på, hvordan det ser ud, når man tilføjer en mikroartikel på </a:t>
            </a:r>
            <a:r>
              <a:rPr lang="da-DK" b="1" dirty="0" err="1"/>
              <a:t>lifeindenmark</a:t>
            </a:r>
            <a:r>
              <a:rPr lang="da-DK" b="1" dirty="0"/>
              <a:t> – processen er præcis den samme – </a:t>
            </a:r>
            <a:r>
              <a:rPr lang="da-DK" b="1" dirty="0" err="1"/>
              <a:t>dvs</a:t>
            </a:r>
            <a:r>
              <a:rPr lang="da-DK" b="1" dirty="0"/>
              <a:t> man klikker på ”komponent” knappen i båndmenuen, klikker på ”tilføj her”….</a:t>
            </a:r>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69</a:t>
            </a:fld>
            <a:endParaRPr lang="da-DK"/>
          </a:p>
        </p:txBody>
      </p:sp>
    </p:spTree>
    <p:extLst>
      <p:ext uri="{BB962C8B-B14F-4D97-AF65-F5344CB8AC3E}">
        <p14:creationId xmlns:p14="http://schemas.microsoft.com/office/powerpoint/2010/main" val="1185188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27013" y="811213"/>
            <a:ext cx="7208838" cy="4056062"/>
          </a:xfrm>
        </p:spPr>
      </p:sp>
      <p:sp>
        <p:nvSpPr>
          <p:cNvPr id="3" name="Pladsholder til noter 2"/>
          <p:cNvSpPr>
            <a:spLocks noGrp="1"/>
          </p:cNvSpPr>
          <p:nvPr>
            <p:ph type="body" idx="1"/>
          </p:nvPr>
        </p:nvSpPr>
        <p:spPr/>
        <p:txBody>
          <a:bodyPr/>
          <a:lstStyle/>
          <a:p>
            <a:r>
              <a:rPr lang="da-DK" dirty="0"/>
              <a:t>Borger.dk er ét ud af 14 kontorer og centre i Digitaliseringsstyrelsen, hvor vi i alt er </a:t>
            </a:r>
            <a:r>
              <a:rPr lang="da-DK" dirty="0" smtClean="0"/>
              <a:t>næsten</a:t>
            </a:r>
            <a:r>
              <a:rPr lang="da-DK" baseline="0" dirty="0" smtClean="0"/>
              <a:t> 400 </a:t>
            </a:r>
            <a:r>
              <a:rPr lang="da-DK" dirty="0" smtClean="0"/>
              <a:t>ansatte </a:t>
            </a:r>
            <a:r>
              <a:rPr lang="da-DK" dirty="0"/>
              <a:t>i dag. </a:t>
            </a:r>
          </a:p>
          <a:p>
            <a:r>
              <a:rPr lang="da-DK" dirty="0"/>
              <a:t>Borger.dk-kontoret har ansvar for både videreudvikling, drift og forvaltning af portalen, og vi har derfor en række forskellige profiler ansat. (Gennemgå kort)</a:t>
            </a:r>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82653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Og så vælger I en af de førnævnte mikroartikler – og som sagt, så er det en god idé allerede nu at have taget stilling til, hvilken type selvbetjeningsløsning (hvis man skal have sådan en), der skal være, inden man vælger en mikroartikel type. </a:t>
            </a:r>
          </a:p>
        </p:txBody>
      </p:sp>
      <p:sp>
        <p:nvSpPr>
          <p:cNvPr id="4" name="Slide Number Placeholder 3"/>
          <p:cNvSpPr>
            <a:spLocks noGrp="1"/>
          </p:cNvSpPr>
          <p:nvPr>
            <p:ph type="sldNum" sz="quarter" idx="10"/>
          </p:nvPr>
        </p:nvSpPr>
        <p:spPr/>
        <p:txBody>
          <a:bodyPr/>
          <a:lstStyle/>
          <a:p>
            <a:fld id="{EFAC016E-5E5F-3248-8F94-DBEB972C2B51}" type="slidenum">
              <a:rPr lang="da-DK" smtClean="0"/>
              <a:t>70</a:t>
            </a:fld>
            <a:endParaRPr lang="da-DK"/>
          </a:p>
        </p:txBody>
      </p:sp>
    </p:spTree>
    <p:extLst>
      <p:ext uri="{BB962C8B-B14F-4D97-AF65-F5344CB8AC3E}">
        <p14:creationId xmlns:p14="http://schemas.microsoft.com/office/powerpoint/2010/main" val="13630554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Og igen, så er der mulighed for at angive en overskrift på artiklen – spørgsmålstegn og des lige, kan tilføjes efterfølgende.</a:t>
            </a:r>
          </a:p>
        </p:txBody>
      </p:sp>
      <p:sp>
        <p:nvSpPr>
          <p:cNvPr id="4" name="Slide Number Placeholder 3"/>
          <p:cNvSpPr>
            <a:spLocks noGrp="1"/>
          </p:cNvSpPr>
          <p:nvPr>
            <p:ph type="sldNum" sz="quarter" idx="10"/>
          </p:nvPr>
        </p:nvSpPr>
        <p:spPr/>
        <p:txBody>
          <a:bodyPr/>
          <a:lstStyle/>
          <a:p>
            <a:fld id="{EFAC016E-5E5F-3248-8F94-DBEB972C2B51}" type="slidenum">
              <a:rPr lang="da-DK" smtClean="0"/>
              <a:t>71</a:t>
            </a:fld>
            <a:endParaRPr lang="da-DK"/>
          </a:p>
        </p:txBody>
      </p:sp>
    </p:spTree>
    <p:extLst>
      <p:ext uri="{BB962C8B-B14F-4D97-AF65-F5344CB8AC3E}">
        <p14:creationId xmlns:p14="http://schemas.microsoft.com/office/powerpoint/2010/main" val="24344184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Skulle I komme dertil, hvor I får behovet for at slette en mikroartikel, så skal det altid ske efter </a:t>
            </a:r>
            <a:r>
              <a:rPr lang="da-DK" sz="1200" kern="1200" dirty="0">
                <a:solidFill>
                  <a:schemeClr val="tx1"/>
                </a:solidFill>
                <a:effectLst/>
                <a:latin typeface="+mn-lt"/>
                <a:ea typeface="+mn-ea"/>
                <a:cs typeface="+mn-cs"/>
              </a:rPr>
              <a:t>forhåndsaftale via admin@borger.dk.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Når mikroartikler slettes, så skal de slettes to steder, medmindre de skal ligge som en kopi til senere brug. Men som udgangspunkt skal de slettes to steder, både i sideredigering men også i indholdsredigering, hvor de ligger som en kopi.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I sideredigering sletter i ved at klikke på plusset i den mikroartikel, der skal slettes. Herefter klikker I på det røde kryds i mikroartiklens menu for at slette.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Herefter kan I med fordel skifte mellem de to redigeringsformer ved at splitte skærmen </a:t>
            </a:r>
            <a:r>
              <a:rPr lang="da-DK" sz="1200" kern="1200" dirty="0">
                <a:solidFill>
                  <a:schemeClr val="tx1"/>
                </a:solidFill>
                <a:effectLst/>
                <a:latin typeface="+mn-lt"/>
                <a:ea typeface="+mn-ea"/>
                <a:cs typeface="+mn-cs"/>
                <a:sym typeface="Wingdings" panose="05000000000000000000" pitchFamily="2" charset="2"/>
              </a:rPr>
              <a:t></a:t>
            </a:r>
            <a:endParaRPr lang="da-DK"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Når siden åbnes i Indholdsredigering slettes mikroartiklen ved at udfolde mappen ‘mikroartikler’, højreklikke på den mikroartikel, der skal slettes og vælge ”slet” </a:t>
            </a:r>
            <a:endParaRPr lang="da-DK" dirty="0"/>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72</a:t>
            </a:fld>
            <a:endParaRPr lang="da-DK"/>
          </a:p>
        </p:txBody>
      </p:sp>
    </p:spTree>
    <p:extLst>
      <p:ext uri="{BB962C8B-B14F-4D97-AF65-F5344CB8AC3E}">
        <p14:creationId xmlns:p14="http://schemas.microsoft.com/office/powerpoint/2010/main" val="8215515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Så er der kommet en funktion i Sitecore, som giver et overblik over elementer, der ikke er i brug. </a:t>
            </a:r>
          </a:p>
          <a:p>
            <a:endParaRPr lang="da-DK" dirty="0"/>
          </a:p>
          <a:p>
            <a:r>
              <a:rPr lang="da-DK" dirty="0"/>
              <a:t>Det grå ikon markeret med 1-tallet, indikerer at den pågældende mappe har et eller flere elementer, der ikke længere er i brug. </a:t>
            </a:r>
          </a:p>
          <a:p>
            <a:endParaRPr lang="da-DK" dirty="0"/>
          </a:p>
          <a:p>
            <a:r>
              <a:rPr lang="da-DK" dirty="0"/>
              <a:t>Så kan man udfolde mappen og finde frem til det pågældende element, der ikke længere er i brug – og det vil være illustreret af det farvede ikon som er markeret her ved 2-tallet. </a:t>
            </a:r>
          </a:p>
          <a:p>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Funktionen er altså rigtig god til når man skal danne sig et overblik over fx mikroartikler, der ikke længere er på sideredigering fordi de fx er blevet slettet. Som vi så på det forrige slide, så skal mikroartikler altid slettes fra begge redigeringsformer – hvis det ikke er sæson-artikler, eller lignende.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Så med den her funktion, kan man altså let og overskueligt se, om der er nogle elementer, der er ikke længere er i brug på sideredigering, og herefter tage stilling til, om de skal slettes eller beholdes.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73</a:t>
            </a:fld>
            <a:endParaRPr lang="da-DK"/>
          </a:p>
        </p:txBody>
      </p:sp>
    </p:spTree>
    <p:extLst>
      <p:ext uri="{BB962C8B-B14F-4D97-AF65-F5344CB8AC3E}">
        <p14:creationId xmlns:p14="http://schemas.microsoft.com/office/powerpoint/2010/main" val="2806249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I skal fjerne en selvbetjening, så klikker I på ‘rediger selvbetjening’ ud for den mikroartikel, hvor selvbetjeningen skal fjernes</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74</a:t>
            </a:fld>
            <a:endParaRPr lang="da-DK"/>
          </a:p>
        </p:txBody>
      </p:sp>
    </p:spTree>
    <p:extLst>
      <p:ext uri="{BB962C8B-B14F-4D97-AF65-F5344CB8AC3E}">
        <p14:creationId xmlns:p14="http://schemas.microsoft.com/office/powerpoint/2010/main" val="24223119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Herefter åbner vinduet her, hvor der kan tages stilling til, hvilken selvbetjening, der skal fjernes ved at markere den, klikke på fjern og til sidst på ‘ok’ for at gemme.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75</a:t>
            </a:fld>
            <a:endParaRPr lang="da-DK"/>
          </a:p>
        </p:txBody>
      </p:sp>
    </p:spTree>
    <p:extLst>
      <p:ext uri="{BB962C8B-B14F-4D97-AF65-F5344CB8AC3E}">
        <p14:creationId xmlns:p14="http://schemas.microsoft.com/office/powerpoint/2010/main" val="860992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Jeg demonstrerer kort hvordan I tilføjer og fjerner komponenter, før det er jeres tur </a:t>
            </a:r>
          </a:p>
        </p:txBody>
      </p:sp>
      <p:sp>
        <p:nvSpPr>
          <p:cNvPr id="4" name="Pladsholder til slidenummer 3"/>
          <p:cNvSpPr>
            <a:spLocks noGrp="1"/>
          </p:cNvSpPr>
          <p:nvPr>
            <p:ph type="sldNum" sz="quarter" idx="5"/>
          </p:nvPr>
        </p:nvSpPr>
        <p:spPr/>
        <p:txBody>
          <a:bodyPr/>
          <a:lstStyle/>
          <a:p>
            <a:fld id="{EFAC016E-5E5F-3248-8F94-DBEB972C2B51}" type="slidenum">
              <a:rPr lang="da-DK" smtClean="0"/>
              <a:t>76</a:t>
            </a:fld>
            <a:endParaRPr lang="da-DK"/>
          </a:p>
        </p:txBody>
      </p:sp>
    </p:spTree>
    <p:extLst>
      <p:ext uri="{BB962C8B-B14F-4D97-AF65-F5344CB8AC3E}">
        <p14:creationId xmlns:p14="http://schemas.microsoft.com/office/powerpoint/2010/main" val="1360651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(husk 5 min til at gennemgå FAQ </a:t>
            </a:r>
            <a:r>
              <a:rPr lang="da-DK" b="1" dirty="0"/>
              <a:t>12.00</a:t>
            </a:r>
            <a:r>
              <a:rPr lang="da-DK" dirty="0"/>
              <a:t>) </a:t>
            </a:r>
          </a:p>
          <a:p>
            <a:r>
              <a:rPr lang="da-DK" dirty="0"/>
              <a:t>Nu skal vi i gang med endnu en øvelse – I skal tage fat i indholdssiden igen og i gang med at redigere, </a:t>
            </a:r>
          </a:p>
          <a:p>
            <a:endParaRPr lang="da-DK" dirty="0"/>
          </a:p>
          <a:p>
            <a:r>
              <a:rPr lang="da-DK" dirty="0"/>
              <a:t>I har </a:t>
            </a:r>
            <a:r>
              <a:rPr lang="da-DK" dirty="0" err="1"/>
              <a:t>ca</a:t>
            </a:r>
            <a:r>
              <a:rPr lang="da-DK" dirty="0"/>
              <a:t> 10. min til øvelserne – er der nogle spørgsmål før vi går i gang?</a:t>
            </a:r>
          </a:p>
        </p:txBody>
      </p:sp>
      <p:sp>
        <p:nvSpPr>
          <p:cNvPr id="4" name="Pladsholder til slidenummer 3"/>
          <p:cNvSpPr>
            <a:spLocks noGrp="1"/>
          </p:cNvSpPr>
          <p:nvPr>
            <p:ph type="sldNum" sz="quarter" idx="10"/>
          </p:nvPr>
        </p:nvSpPr>
        <p:spPr/>
        <p:txBody>
          <a:bodyPr/>
          <a:lstStyle/>
          <a:p>
            <a:fld id="{EFAC016E-5E5F-3248-8F94-DBEB972C2B51}" type="slidenum">
              <a:rPr lang="da-DK" smtClean="0"/>
              <a:t>77</a:t>
            </a:fld>
            <a:endParaRPr lang="da-DK"/>
          </a:p>
        </p:txBody>
      </p:sp>
    </p:spTree>
    <p:extLst>
      <p:ext uri="{BB962C8B-B14F-4D97-AF65-F5344CB8AC3E}">
        <p14:creationId xmlns:p14="http://schemas.microsoft.com/office/powerpoint/2010/main" val="37881461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FAQ’en</a:t>
            </a:r>
            <a:r>
              <a:rPr lang="da-DK" dirty="0"/>
              <a:t> er en blandt mange undervisningsmaterialer, som I har til rådighed i tiden efter kurset her. </a:t>
            </a:r>
          </a:p>
          <a:p>
            <a:endParaRPr lang="da-DK" dirty="0"/>
          </a:p>
          <a:p>
            <a:r>
              <a:rPr lang="da-DK" dirty="0"/>
              <a:t>I </a:t>
            </a:r>
            <a:r>
              <a:rPr lang="da-DK" dirty="0" err="1"/>
              <a:t>FAQ’en</a:t>
            </a:r>
            <a:r>
              <a:rPr lang="da-DK" dirty="0"/>
              <a:t> er der listet en lang række </a:t>
            </a:r>
            <a:r>
              <a:rPr lang="da-DK" dirty="0" err="1"/>
              <a:t>frequently</a:t>
            </a:r>
            <a:r>
              <a:rPr lang="da-DK" dirty="0"/>
              <a:t> </a:t>
            </a:r>
            <a:r>
              <a:rPr lang="da-DK" dirty="0" err="1"/>
              <a:t>asked</a:t>
            </a:r>
            <a:r>
              <a:rPr lang="da-DK" dirty="0"/>
              <a:t> </a:t>
            </a:r>
            <a:r>
              <a:rPr lang="da-DK" dirty="0" err="1"/>
              <a:t>questions</a:t>
            </a:r>
            <a:r>
              <a:rPr lang="da-DK" dirty="0"/>
              <a:t>, der har til formål at hjælpe jer i jeres daglige arbejde, når I skal til at arbejde med redigering. I de situationer kan I betragte </a:t>
            </a:r>
            <a:r>
              <a:rPr lang="da-DK" dirty="0" err="1"/>
              <a:t>FAQ’en</a:t>
            </a:r>
            <a:r>
              <a:rPr lang="da-DK" dirty="0"/>
              <a:t> som et let og tilgængeligt opslagsværktøj, hvor I (forhåbentlig) kan søge svar på jeres spørgsmål. </a:t>
            </a:r>
          </a:p>
          <a:p>
            <a:endParaRPr lang="da-DK" dirty="0"/>
          </a:p>
          <a:p>
            <a:r>
              <a:rPr lang="da-DK" dirty="0"/>
              <a:t>Vi gennemgår et par stykker af dem her i fællesskab -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78</a:t>
            </a:fld>
            <a:endParaRPr lang="da-DK"/>
          </a:p>
        </p:txBody>
      </p:sp>
    </p:spTree>
    <p:extLst>
      <p:ext uri="{BB962C8B-B14F-4D97-AF65-F5344CB8AC3E}">
        <p14:creationId xmlns:p14="http://schemas.microsoft.com/office/powerpoint/2010/main" val="20431143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Den første, </a:t>
            </a:r>
            <a:r>
              <a:rPr lang="da-DK" sz="1200" dirty="0">
                <a:solidFill>
                  <a:srgbClr val="FFFFFF"/>
                </a:solidFill>
                <a:latin typeface="Arial" panose="020B0604020202020204" pitchFamily="34" charset="0"/>
                <a:cs typeface="Arial" panose="020B0604020202020204" pitchFamily="34" charset="0"/>
              </a:rPr>
              <a:t>hvordan du hurtigt kan gemme dit arbejde – svaret er her </a:t>
            </a:r>
            <a:r>
              <a:rPr lang="da-DK" sz="1200" dirty="0" err="1">
                <a:solidFill>
                  <a:srgbClr val="FFFFFF"/>
                </a:solidFill>
                <a:latin typeface="Arial" panose="020B0604020202020204" pitchFamily="34" charset="0"/>
                <a:cs typeface="Arial" panose="020B0604020202020204" pitchFamily="34" charset="0"/>
              </a:rPr>
              <a:t>crtl</a:t>
            </a:r>
            <a:r>
              <a:rPr lang="da-DK" sz="1200" dirty="0">
                <a:solidFill>
                  <a:srgbClr val="FFFFFF"/>
                </a:solidFill>
                <a:latin typeface="Arial" panose="020B0604020202020204" pitchFamily="34" charset="0"/>
                <a:cs typeface="Arial" panose="020B0604020202020204" pitchFamily="34" charset="0"/>
              </a:rPr>
              <a:t> +s</a:t>
            </a:r>
          </a:p>
          <a:p>
            <a:endParaRPr lang="da-DK" dirty="0"/>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79</a:t>
            </a:fld>
            <a:endParaRPr lang="da-DK"/>
          </a:p>
        </p:txBody>
      </p:sp>
    </p:spTree>
    <p:extLst>
      <p:ext uri="{BB962C8B-B14F-4D97-AF65-F5344CB8AC3E}">
        <p14:creationId xmlns:p14="http://schemas.microsoft.com/office/powerpoint/2010/main" val="2768243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defTabSz="845857">
              <a:buFontTx/>
              <a:buNone/>
              <a:defRPr/>
            </a:pPr>
            <a:r>
              <a:rPr lang="da-DK" dirty="0"/>
              <a:t>Annoncen til venstre er</a:t>
            </a:r>
            <a:r>
              <a:rPr lang="da-DK" baseline="0" dirty="0"/>
              <a:t> fra Statens Annonce- og Reklamekontor, som blev oprettet i 1950, og der går faktisk en lige linje derfra og til det borger.dk, vi kender i dag med. </a:t>
            </a:r>
          </a:p>
          <a:p>
            <a:pPr marL="0" indent="0" defTabSz="845857">
              <a:buFontTx/>
              <a:buNone/>
              <a:defRPr/>
            </a:pPr>
            <a:r>
              <a:rPr lang="da-DK" b="1" baseline="0" dirty="0"/>
              <a:t>Statens Annonce og Reklamekontor </a:t>
            </a:r>
            <a:r>
              <a:rPr lang="da-DK" baseline="0" dirty="0"/>
              <a:t>blev nemlig senere til </a:t>
            </a:r>
            <a:r>
              <a:rPr lang="da-DK" b="1" baseline="0" dirty="0"/>
              <a:t>Statens Informationstjeneste</a:t>
            </a:r>
            <a:r>
              <a:rPr lang="da-DK" baseline="0" dirty="0"/>
              <a:t>, til </a:t>
            </a:r>
            <a:r>
              <a:rPr lang="da-DK" b="1" baseline="0" dirty="0"/>
              <a:t>Statens Information </a:t>
            </a:r>
            <a:r>
              <a:rPr lang="da-DK" baseline="0" dirty="0"/>
              <a:t>som blev til </a:t>
            </a:r>
            <a:r>
              <a:rPr lang="da-DK" b="1" baseline="0" dirty="0"/>
              <a:t>IT- og Telestyrelsen </a:t>
            </a:r>
            <a:r>
              <a:rPr lang="da-DK" baseline="0" dirty="0"/>
              <a:t>som blev til </a:t>
            </a:r>
            <a:r>
              <a:rPr lang="da-DK" b="1" baseline="0" dirty="0" smtClean="0"/>
              <a:t>Digitaliseringsstyrelsen i 2011</a:t>
            </a:r>
            <a:r>
              <a:rPr lang="da-DK" baseline="0" dirty="0" smtClean="0"/>
              <a:t>. </a:t>
            </a:r>
            <a:r>
              <a:rPr lang="da-DK" baseline="0" dirty="0"/>
              <a:t>Undervejs - i 2007 - blev borger.dk lanceret og </a:t>
            </a:r>
            <a:r>
              <a:rPr lang="da-DK" baseline="0" dirty="0" smtClean="0"/>
              <a:t>i mere end10 </a:t>
            </a:r>
            <a:r>
              <a:rPr lang="da-DK" baseline="0" dirty="0"/>
              <a:t>år har vi haft o</a:t>
            </a:r>
            <a:r>
              <a:rPr lang="da-DK" dirty="0"/>
              <a:t>bligatorisk digital selvbetjening i Danmark.</a:t>
            </a:r>
            <a:r>
              <a:rPr lang="da-DK" baseline="0" dirty="0"/>
              <a:t> I den gamle annonce står der nederst, at man straks skal henvende sig til kommunekontoret, hvis man ser rotter. Det skal man for så vidt stadig – nu blot via en kommunal selvbetjeningsløsning på borger.dk.  </a:t>
            </a:r>
          </a:p>
          <a:p>
            <a:pPr marL="158631" indent="-158631">
              <a:buFontTx/>
              <a:buChar char="-"/>
            </a:pPr>
            <a:endParaRPr lang="da-DK" baseline="0" dirty="0"/>
          </a:p>
          <a:p>
            <a:endParaRPr lang="da-DK" dirty="0"/>
          </a:p>
        </p:txBody>
      </p:sp>
      <p:sp>
        <p:nvSpPr>
          <p:cNvPr id="4" name="Pladsholder til slidenummer 3"/>
          <p:cNvSpPr>
            <a:spLocks noGrp="1"/>
          </p:cNvSpPr>
          <p:nvPr>
            <p:ph type="sldNum" sz="quarter" idx="10"/>
          </p:nvPr>
        </p:nvSpPr>
        <p:spPr/>
        <p:txBody>
          <a:bodyPr/>
          <a:lstStyle/>
          <a:p>
            <a:fld id="{27848E65-9E75-41AE-BC80-13A10C6B0591}" type="slidenum">
              <a:rPr lang="da-DK" smtClean="0"/>
              <a:pPr/>
              <a:t>8</a:t>
            </a:fld>
            <a:endParaRPr lang="da-DK" dirty="0"/>
          </a:p>
        </p:txBody>
      </p:sp>
    </p:spTree>
    <p:extLst>
      <p:ext uri="{BB962C8B-B14F-4D97-AF65-F5344CB8AC3E}">
        <p14:creationId xmlns:p14="http://schemas.microsoft.com/office/powerpoint/2010/main" val="11582263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solidFill>
                  <a:srgbClr val="FFFFFF"/>
                </a:solidFill>
                <a:latin typeface="Arial" panose="020B0604020202020204" pitchFamily="34" charset="0"/>
                <a:cs typeface="Arial" panose="020B0604020202020204" pitchFamily="34" charset="0"/>
              </a:rPr>
              <a:t>Svaret til andet spørgsmål, om hvorvidt det er muligt at rulle tilbage til en tidligere version. Det kan desværre ikke lade sig gøre. </a:t>
            </a:r>
            <a:endParaRPr lang="da-DK" dirty="0"/>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80</a:t>
            </a:fld>
            <a:endParaRPr lang="da-DK"/>
          </a:p>
        </p:txBody>
      </p:sp>
    </p:spTree>
    <p:extLst>
      <p:ext uri="{BB962C8B-B14F-4D97-AF65-F5344CB8AC3E}">
        <p14:creationId xmlns:p14="http://schemas.microsoft.com/office/powerpoint/2010/main" val="36549224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solidFill>
                  <a:srgbClr val="FFFFFF"/>
                </a:solidFill>
                <a:latin typeface="Arial" panose="020B0604020202020204" pitchFamily="34" charset="0"/>
                <a:cs typeface="Arial" panose="020B0604020202020204" pitchFamily="34" charset="0"/>
              </a:rPr>
              <a:t>Næste spørgsmål handler om, hvorvidt det er muligt at oprette en ny side eller mikroartiklen som kopi af eksisterende – til det er svaret nej, man må ikke oprette nye sider eller mikroartikler som kopier af eksisterende. </a:t>
            </a:r>
            <a:endParaRPr lang="da-DK" dirty="0"/>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81</a:t>
            </a:fld>
            <a:endParaRPr lang="da-DK"/>
          </a:p>
        </p:txBody>
      </p:sp>
    </p:spTree>
    <p:extLst>
      <p:ext uri="{BB962C8B-B14F-4D97-AF65-F5344CB8AC3E}">
        <p14:creationId xmlns:p14="http://schemas.microsoft.com/office/powerpoint/2010/main" val="34040283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Til sidst skal I være opmærksomme på, at der går 30 minutter før man timer ud i Sitecore. </a:t>
            </a:r>
            <a:r>
              <a:rPr lang="da-DK" dirty="0" err="1"/>
              <a:t>Dvs</a:t>
            </a:r>
            <a:r>
              <a:rPr lang="da-DK" dirty="0"/>
              <a:t> hvis I skriver på en mikroartikel, og ikke får gemt undervejs, så vil systemet opfatte jer som inaktive, og sessionen vil udløbe og arbejdet gå tabt. Husk derfor at gem løbende</a:t>
            </a:r>
          </a:p>
        </p:txBody>
      </p:sp>
      <p:sp>
        <p:nvSpPr>
          <p:cNvPr id="4" name="Pladsholder til slidenummer 3"/>
          <p:cNvSpPr>
            <a:spLocks noGrp="1"/>
          </p:cNvSpPr>
          <p:nvPr>
            <p:ph type="sldNum" sz="quarter" idx="10"/>
          </p:nvPr>
        </p:nvSpPr>
        <p:spPr/>
        <p:txBody>
          <a:bodyPr/>
          <a:lstStyle/>
          <a:p>
            <a:fld id="{EFAC016E-5E5F-3248-8F94-DBEB972C2B51}" type="slidenum">
              <a:rPr lang="da-DK" smtClean="0"/>
              <a:t>82</a:t>
            </a:fld>
            <a:endParaRPr lang="da-DK"/>
          </a:p>
        </p:txBody>
      </p:sp>
    </p:spTree>
    <p:extLst>
      <p:ext uri="{BB962C8B-B14F-4D97-AF65-F5344CB8AC3E}">
        <p14:creationId xmlns:p14="http://schemas.microsoft.com/office/powerpoint/2010/main" val="6900206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Nu er kl. 12.00 og vi tager en </a:t>
            </a:r>
            <a:r>
              <a:rPr lang="da-DK" dirty="0" err="1"/>
              <a:t>frokost-pause</a:t>
            </a:r>
            <a:r>
              <a:rPr lang="da-DK" dirty="0"/>
              <a:t> indtil </a:t>
            </a:r>
            <a:r>
              <a:rPr lang="da-DK" dirty="0" err="1"/>
              <a:t>kl</a:t>
            </a:r>
            <a:r>
              <a:rPr lang="da-DK" dirty="0"/>
              <a:t> 12.30</a:t>
            </a:r>
          </a:p>
        </p:txBody>
      </p:sp>
      <p:sp>
        <p:nvSpPr>
          <p:cNvPr id="4" name="Pladsholder til slidenummer 3"/>
          <p:cNvSpPr>
            <a:spLocks noGrp="1"/>
          </p:cNvSpPr>
          <p:nvPr>
            <p:ph type="sldNum" sz="quarter" idx="5"/>
          </p:nvPr>
        </p:nvSpPr>
        <p:spPr/>
        <p:txBody>
          <a:bodyPr/>
          <a:lstStyle/>
          <a:p>
            <a:fld id="{EFAC016E-5E5F-3248-8F94-DBEB972C2B51}" type="slidenum">
              <a:rPr lang="da-DK" smtClean="0"/>
              <a:t>83</a:t>
            </a:fld>
            <a:endParaRPr lang="da-DK"/>
          </a:p>
        </p:txBody>
      </p:sp>
    </p:spTree>
    <p:extLst>
      <p:ext uri="{BB962C8B-B14F-4D97-AF65-F5344CB8AC3E}">
        <p14:creationId xmlns:p14="http://schemas.microsoft.com/office/powerpoint/2010/main" val="40838225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84</a:t>
            </a:fld>
            <a:endParaRPr lang="da-DK"/>
          </a:p>
        </p:txBody>
      </p:sp>
    </p:spTree>
    <p:extLst>
      <p:ext uri="{BB962C8B-B14F-4D97-AF65-F5344CB8AC3E}">
        <p14:creationId xmlns:p14="http://schemas.microsoft.com/office/powerpoint/2010/main" val="39697727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12.30-12.40</a:t>
            </a:r>
          </a:p>
        </p:txBody>
      </p:sp>
      <p:sp>
        <p:nvSpPr>
          <p:cNvPr id="4" name="Pladsholder til slidenummer 3"/>
          <p:cNvSpPr>
            <a:spLocks noGrp="1"/>
          </p:cNvSpPr>
          <p:nvPr>
            <p:ph type="sldNum" sz="quarter" idx="5"/>
          </p:nvPr>
        </p:nvSpPr>
        <p:spPr/>
        <p:txBody>
          <a:bodyPr/>
          <a:lstStyle/>
          <a:p>
            <a:fld id="{EFAC016E-5E5F-3248-8F94-DBEB972C2B51}" type="slidenum">
              <a:rPr lang="da-DK" smtClean="0"/>
              <a:t>85</a:t>
            </a:fld>
            <a:endParaRPr lang="da-DK"/>
          </a:p>
        </p:txBody>
      </p:sp>
    </p:spTree>
    <p:extLst>
      <p:ext uri="{BB962C8B-B14F-4D97-AF65-F5344CB8AC3E}">
        <p14:creationId xmlns:p14="http://schemas.microsoft.com/office/powerpoint/2010/main" val="25597569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Læringsmålene er, at I forstår hvad det vil sige at udgive, og at I kan udgive. </a:t>
            </a:r>
          </a:p>
        </p:txBody>
      </p:sp>
      <p:sp>
        <p:nvSpPr>
          <p:cNvPr id="4" name="Slide Number Placeholder 3"/>
          <p:cNvSpPr>
            <a:spLocks noGrp="1"/>
          </p:cNvSpPr>
          <p:nvPr>
            <p:ph type="sldNum" sz="quarter" idx="10"/>
          </p:nvPr>
        </p:nvSpPr>
        <p:spPr/>
        <p:txBody>
          <a:bodyPr/>
          <a:lstStyle/>
          <a:p>
            <a:fld id="{EFAC016E-5E5F-3248-8F94-DBEB972C2B51}" type="slidenum">
              <a:rPr lang="da-DK" smtClean="0"/>
              <a:t>86</a:t>
            </a:fld>
            <a:endParaRPr lang="da-DK"/>
          </a:p>
        </p:txBody>
      </p:sp>
    </p:spTree>
    <p:extLst>
      <p:ext uri="{BB962C8B-B14F-4D97-AF65-F5344CB8AC3E}">
        <p14:creationId xmlns:p14="http://schemas.microsoft.com/office/powerpoint/2010/main" val="20130755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Under fanen ‘hjem’ kan du finde </a:t>
            </a:r>
            <a:r>
              <a:rPr lang="da-DK" dirty="0" err="1"/>
              <a:t>udgivknappen</a:t>
            </a:r>
            <a:r>
              <a:rPr lang="da-DK" dirty="0"/>
              <a:t>, og det er den der klikkes på, så snart indholdet er klar til at blive udgivet. Først er det en god idé at bruge preview-knappen til at se, at alt ser helt rigtigt ud. </a:t>
            </a:r>
            <a:br>
              <a:rPr lang="da-DK" dirty="0"/>
            </a:br>
            <a:r>
              <a:rPr lang="da-DK" dirty="0"/>
              <a:t/>
            </a:r>
            <a:br>
              <a:rPr lang="da-DK" dirty="0"/>
            </a:br>
            <a:r>
              <a:rPr lang="da-DK" dirty="0"/>
              <a:t>I kan også udgive via indholdsredigeringen – det viser jeg om et øjeblik for </a:t>
            </a:r>
            <a:r>
              <a:rPr lang="da-DK" dirty="0" err="1"/>
              <a:t>life</a:t>
            </a:r>
            <a:r>
              <a:rPr lang="da-DK" dirty="0"/>
              <a:t>-in-</a:t>
            </a:r>
            <a:r>
              <a:rPr lang="da-DK" dirty="0" err="1"/>
              <a:t>denmark</a:t>
            </a:r>
            <a:r>
              <a:rPr lang="da-DK" dirty="0"/>
              <a:t>. </a:t>
            </a:r>
            <a:br>
              <a:rPr lang="da-DK" dirty="0"/>
            </a:br>
            <a:r>
              <a:rPr lang="da-DK" dirty="0"/>
              <a:t/>
            </a:r>
            <a:br>
              <a:rPr lang="da-DK" dirty="0"/>
            </a:br>
            <a:r>
              <a:rPr lang="da-DK" sz="1200" b="1" kern="1200" dirty="0">
                <a:solidFill>
                  <a:schemeClr val="tx1"/>
                </a:solidFill>
                <a:effectLst/>
                <a:latin typeface="+mn-lt"/>
                <a:ea typeface="+mn-ea"/>
                <a:cs typeface="+mn-cs"/>
              </a:rPr>
              <a:t>(Skulle du komme til at udgive noget, der ikke er klar til udgivelse, kan du selvfølgelig rette og udgive igen </a:t>
            </a:r>
            <a:r>
              <a:rPr lang="da-DK" sz="1200" b="1" kern="1200" dirty="0" err="1">
                <a:solidFill>
                  <a:schemeClr val="tx1"/>
                </a:solidFill>
                <a:effectLst/>
                <a:latin typeface="+mn-lt"/>
                <a:ea typeface="+mn-ea"/>
                <a:cs typeface="+mn-cs"/>
              </a:rPr>
              <a:t>påny</a:t>
            </a:r>
            <a:r>
              <a:rPr lang="da-DK" sz="1200" b="1" kern="1200" dirty="0">
                <a:solidFill>
                  <a:schemeClr val="tx1"/>
                </a:solidFill>
                <a:effectLst/>
                <a:latin typeface="+mn-lt"/>
                <a:ea typeface="+mn-ea"/>
                <a:cs typeface="+mn-cs"/>
              </a:rPr>
              <a:t>. </a:t>
            </a:r>
          </a:p>
          <a:p>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Drejer det sig om en hel side, der ikke skulle have været ud, så kontakt den centrale redaktør. )</a:t>
            </a:r>
            <a:endParaRPr lang="da-DK" sz="1200" kern="1200" dirty="0">
              <a:solidFill>
                <a:schemeClr val="tx1"/>
              </a:solidFill>
              <a:effectLst/>
              <a:latin typeface="+mn-lt"/>
              <a:ea typeface="+mn-ea"/>
              <a:cs typeface="+mn-cs"/>
            </a:endParaRPr>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87</a:t>
            </a:fld>
            <a:endParaRPr lang="da-DK"/>
          </a:p>
        </p:txBody>
      </p:sp>
    </p:spTree>
    <p:extLst>
      <p:ext uri="{BB962C8B-B14F-4D97-AF65-F5344CB8AC3E}">
        <p14:creationId xmlns:p14="http://schemas.microsoft.com/office/powerpoint/2010/main" val="36968000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Når du har klikket på Udgiv, vil denne pop</a:t>
            </a:r>
            <a:r>
              <a:rPr lang="da-DK" sz="1200" kern="1200" baseline="0" dirty="0">
                <a:solidFill>
                  <a:schemeClr val="tx1"/>
                </a:solidFill>
                <a:effectLst/>
                <a:latin typeface="+mn-lt"/>
                <a:ea typeface="+mn-ea"/>
                <a:cs typeface="+mn-cs"/>
              </a:rPr>
              <a:t> </a:t>
            </a:r>
            <a:r>
              <a:rPr lang="da-DK" sz="1200" kern="1200" dirty="0">
                <a:solidFill>
                  <a:schemeClr val="tx1"/>
                </a:solidFill>
                <a:effectLst/>
                <a:latin typeface="+mn-lt"/>
                <a:ea typeface="+mn-ea"/>
                <a:cs typeface="+mn-cs"/>
              </a:rPr>
              <a:t>op vises på skærmen.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Og her er det vigtigt, at I vælger indstillingerne som vist her, da man ellers risikerer at belaste systemet unødigt. I skal altid sætte hak i ‘Udgiv relaterede elementer’.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Årsagen til, at I skal vælge den indstilling er, at hvis man fx står på forsiden og klikker udgiv og vælger udgiv subelementer, så udgiver systemet alt, som hierarkisk står under forsiden. Dvs. potentielt kan man komme til at udgive arbejde, der endnu ikke er færdigt.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Og så skal I sætte hak i ‘Danish’, når I udgiver på borger.dk</a:t>
            </a:r>
          </a:p>
          <a:p>
            <a:r>
              <a:rPr lang="da-DK" sz="1200" kern="1200" dirty="0">
                <a:solidFill>
                  <a:schemeClr val="tx1"/>
                </a:solidFill>
                <a:effectLst/>
                <a:latin typeface="+mn-lt"/>
                <a:ea typeface="+mn-ea"/>
                <a:cs typeface="+mn-cs"/>
              </a:rPr>
              <a:t> </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Så klikker I på udgiv for at udgive</a:t>
            </a:r>
            <a:endParaRPr lang="da-DK" dirty="0"/>
          </a:p>
          <a:p>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88</a:t>
            </a:fld>
            <a:endParaRPr lang="da-DK"/>
          </a:p>
        </p:txBody>
      </p:sp>
    </p:spTree>
    <p:extLst>
      <p:ext uri="{BB962C8B-B14F-4D97-AF65-F5344CB8AC3E}">
        <p14:creationId xmlns:p14="http://schemas.microsoft.com/office/powerpoint/2010/main" val="35274296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Når der skal udgives for </a:t>
            </a:r>
            <a:r>
              <a:rPr lang="da-DK" dirty="0" err="1"/>
              <a:t>life</a:t>
            </a:r>
            <a:r>
              <a:rPr lang="da-DK" dirty="0"/>
              <a:t> in </a:t>
            </a:r>
            <a:r>
              <a:rPr lang="da-DK" dirty="0" err="1"/>
              <a:t>denmark</a:t>
            </a:r>
            <a:r>
              <a:rPr lang="da-DK" dirty="0"/>
              <a:t>, så skal I klikke på den side, der skal udgives, klikke på fanen ”udgiv” og vælge ”udgiv element” </a:t>
            </a:r>
          </a:p>
        </p:txBody>
      </p:sp>
      <p:sp>
        <p:nvSpPr>
          <p:cNvPr id="4" name="Slide Number Placeholder 3"/>
          <p:cNvSpPr>
            <a:spLocks noGrp="1"/>
          </p:cNvSpPr>
          <p:nvPr>
            <p:ph type="sldNum" sz="quarter" idx="10"/>
          </p:nvPr>
        </p:nvSpPr>
        <p:spPr/>
        <p:txBody>
          <a:bodyPr/>
          <a:lstStyle/>
          <a:p>
            <a:fld id="{EFAC016E-5E5F-3248-8F94-DBEB972C2B51}" type="slidenum">
              <a:rPr lang="da-DK" smtClean="0"/>
              <a:t>89</a:t>
            </a:fld>
            <a:endParaRPr lang="da-DK"/>
          </a:p>
        </p:txBody>
      </p:sp>
    </p:spTree>
    <p:extLst>
      <p:ext uri="{BB962C8B-B14F-4D97-AF65-F5344CB8AC3E}">
        <p14:creationId xmlns:p14="http://schemas.microsoft.com/office/powerpoint/2010/main" val="4158980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Tx/>
              <a:buChar char="-"/>
            </a:pPr>
            <a:r>
              <a:rPr lang="da-DK" dirty="0"/>
              <a:t>Borger.dk blev lanceret</a:t>
            </a:r>
            <a:r>
              <a:rPr lang="da-DK" baseline="0" dirty="0"/>
              <a:t> ved kommunalreformen som en fællesoffentlig portal for borgere. </a:t>
            </a:r>
            <a:r>
              <a:rPr lang="da-DK" baseline="0" dirty="0" smtClean="0"/>
              <a:t>Det var en sammenlægning af danmark.dk og netborger.dk. Tilsvarende </a:t>
            </a:r>
            <a:r>
              <a:rPr lang="da-DK" baseline="0" dirty="0"/>
              <a:t>blev virk.dk lanceret som portal for virksomheder.</a:t>
            </a:r>
          </a:p>
          <a:p>
            <a:pPr marL="171450" indent="-171450">
              <a:buFontTx/>
              <a:buChar char="-"/>
            </a:pPr>
            <a:r>
              <a:rPr lang="da-DK" baseline="0" dirty="0"/>
              <a:t>Den 1. januar 2007 var 272 kommuner blevet til 98. 14 amter var blevet til 5 regioner, og mange opgaver var blevet flyttet rundt. </a:t>
            </a:r>
            <a:r>
              <a:rPr lang="da-DK" baseline="0" dirty="0" smtClean="0"/>
              <a:t>Og for </a:t>
            </a:r>
            <a:r>
              <a:rPr lang="da-DK" baseline="0" dirty="0"/>
              <a:t>at hjælpe borgerne </a:t>
            </a:r>
            <a:r>
              <a:rPr lang="da-DK" baseline="0" dirty="0" smtClean="0"/>
              <a:t>med at finde rundt blev </a:t>
            </a:r>
            <a:r>
              <a:rPr lang="da-DK" baseline="0" dirty="0"/>
              <a:t>borger.dk lanceret som en fælles indgang til det offentlige.</a:t>
            </a:r>
          </a:p>
          <a:p>
            <a:pPr marL="171450" indent="-171450">
              <a:buFontTx/>
              <a:buChar char="-"/>
            </a:pPr>
            <a:endParaRPr lang="da-DK" dirty="0"/>
          </a:p>
        </p:txBody>
      </p:sp>
      <p:sp>
        <p:nvSpPr>
          <p:cNvPr id="4" name="Pladsholder til diasnummer 3"/>
          <p:cNvSpPr>
            <a:spLocks noGrp="1"/>
          </p:cNvSpPr>
          <p:nvPr>
            <p:ph type="sldNum" sz="quarter" idx="10"/>
          </p:nvPr>
        </p:nvSpPr>
        <p:spPr/>
        <p:txBody>
          <a:bodyPr/>
          <a:lstStyle/>
          <a:p>
            <a:fld id="{27848E65-9E75-41AE-BC80-13A10C6B0591}" type="slidenum">
              <a:rPr lang="da-DK" smtClean="0"/>
              <a:pPr/>
              <a:t>9</a:t>
            </a:fld>
            <a:endParaRPr lang="da-DK" dirty="0"/>
          </a:p>
        </p:txBody>
      </p:sp>
    </p:spTree>
    <p:extLst>
      <p:ext uri="{BB962C8B-B14F-4D97-AF65-F5344CB8AC3E}">
        <p14:creationId xmlns:p14="http://schemas.microsoft.com/office/powerpoint/2010/main" val="20966382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Igen skal indstillingerne vælges som illustreres her. Udgiv relaterede elementer og sproget skal være sat til engelsk. &lt;</a:t>
            </a:r>
          </a:p>
          <a:p>
            <a:r>
              <a:rPr lang="da-DK" dirty="0"/>
              <a:t>Tryk herefter på ‘Udgiv’</a:t>
            </a:r>
          </a:p>
        </p:txBody>
      </p:sp>
      <p:sp>
        <p:nvSpPr>
          <p:cNvPr id="4" name="Pladsholder til slidenummer 3"/>
          <p:cNvSpPr>
            <a:spLocks noGrp="1"/>
          </p:cNvSpPr>
          <p:nvPr>
            <p:ph type="sldNum" sz="quarter" idx="5"/>
          </p:nvPr>
        </p:nvSpPr>
        <p:spPr/>
        <p:txBody>
          <a:bodyPr/>
          <a:lstStyle/>
          <a:p>
            <a:fld id="{EFAC016E-5E5F-3248-8F94-DBEB972C2B51}" type="slidenum">
              <a:rPr lang="da-DK" smtClean="0"/>
              <a:t>90</a:t>
            </a:fld>
            <a:endParaRPr lang="da-DK"/>
          </a:p>
        </p:txBody>
      </p:sp>
    </p:spTree>
    <p:extLst>
      <p:ext uri="{BB962C8B-B14F-4D97-AF65-F5344CB8AC3E}">
        <p14:creationId xmlns:p14="http://schemas.microsoft.com/office/powerpoint/2010/main" val="597211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Når denne pop-up kommer frem er elementet udgivet</a:t>
            </a:r>
            <a:br>
              <a:rPr lang="da-DK" dirty="0"/>
            </a:br>
            <a:r>
              <a:rPr lang="da-DK" dirty="0"/>
              <a:t/>
            </a:r>
            <a:br>
              <a:rPr lang="da-DK" dirty="0"/>
            </a:br>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91</a:t>
            </a:fld>
            <a:endParaRPr lang="da-DK"/>
          </a:p>
        </p:txBody>
      </p:sp>
    </p:spTree>
    <p:extLst>
      <p:ext uri="{BB962C8B-B14F-4D97-AF65-F5344CB8AC3E}">
        <p14:creationId xmlns:p14="http://schemas.microsoft.com/office/powerpoint/2010/main" val="35868100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Sitecore advarer jer, hvis der er sket ændringer i en tekst, som I ikke har set, før de overskrives.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
            </a:r>
            <a:br>
              <a:rPr lang="da-DK" dirty="0"/>
            </a:br>
            <a:r>
              <a:rPr lang="da-DK" dirty="0"/>
              <a:t>Fx hvis jeg som redaktør møder ind i morgen og går i gang med at redigere mikroartikel nr. 4, på indholdssiden Børnetilskud til enlige.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Så mens jeg sidder og skriver, så åbner en anden præcis samme mikroartikel, fordi personen lige vil ind og ændre fx en tastefejl. Når personen så har rettet og trykker ‘gem’, så vil personen få denne notifikation om, at vedkommende er ved at overskrive en andens ændringer, fordi Sitecore har registreret, at der er ved at blive foretaget ændringer i samme artikel af en anden bruger.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I sådan et tilfælde bør man klikke på afbryd, eventuelt kopiere sin tekst i et dokument et andet sted, og vende tilbage senere, når ændringerne er gemt.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Advarsel siger: Et eller flere elementer er blevet ændret. Vil du overskrive disse ændringer? Ok/Afbryd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10"/>
          </p:nvPr>
        </p:nvSpPr>
        <p:spPr/>
        <p:txBody>
          <a:bodyPr/>
          <a:lstStyle/>
          <a:p>
            <a:fld id="{EFAC016E-5E5F-3248-8F94-DBEB972C2B51}" type="slidenum">
              <a:rPr lang="da-DK" smtClean="0"/>
              <a:t>92</a:t>
            </a:fld>
            <a:endParaRPr lang="da-DK"/>
          </a:p>
        </p:txBody>
      </p:sp>
    </p:spTree>
    <p:extLst>
      <p:ext uri="{BB962C8B-B14F-4D97-AF65-F5344CB8AC3E}">
        <p14:creationId xmlns:p14="http://schemas.microsoft.com/office/powerpoint/2010/main" val="817135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skal i gang med en ganske lille øvelse om udgivelse, så I skal logge ind i miljøet på ny, og udgive de rettelser, som I har arbejdet på. Husk evt. at gemme først. </a:t>
            </a:r>
          </a:p>
        </p:txBody>
      </p:sp>
      <p:sp>
        <p:nvSpPr>
          <p:cNvPr id="4" name="Pladsholder til slidenummer 3"/>
          <p:cNvSpPr>
            <a:spLocks noGrp="1"/>
          </p:cNvSpPr>
          <p:nvPr>
            <p:ph type="sldNum" sz="quarter" idx="5"/>
          </p:nvPr>
        </p:nvSpPr>
        <p:spPr/>
        <p:txBody>
          <a:bodyPr/>
          <a:lstStyle/>
          <a:p>
            <a:fld id="{EFAC016E-5E5F-3248-8F94-DBEB972C2B51}" type="slidenum">
              <a:rPr lang="da-DK" smtClean="0"/>
              <a:t>93</a:t>
            </a:fld>
            <a:endParaRPr lang="da-DK"/>
          </a:p>
        </p:txBody>
      </p:sp>
    </p:spTree>
    <p:extLst>
      <p:ext uri="{BB962C8B-B14F-4D97-AF65-F5344CB8AC3E}">
        <p14:creationId xmlns:p14="http://schemas.microsoft.com/office/powerpoint/2010/main" val="22458387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 tilbage lektion 5, der handler om genbrugelige links</a:t>
            </a:r>
          </a:p>
        </p:txBody>
      </p:sp>
      <p:sp>
        <p:nvSpPr>
          <p:cNvPr id="4" name="Pladsholder til slidenummer 3"/>
          <p:cNvSpPr>
            <a:spLocks noGrp="1"/>
          </p:cNvSpPr>
          <p:nvPr>
            <p:ph type="sldNum" sz="quarter" idx="5"/>
          </p:nvPr>
        </p:nvSpPr>
        <p:spPr/>
        <p:txBody>
          <a:bodyPr/>
          <a:lstStyle/>
          <a:p>
            <a:fld id="{EFAC016E-5E5F-3248-8F94-DBEB972C2B51}" type="slidenum">
              <a:rPr lang="da-DK" smtClean="0"/>
              <a:t>94</a:t>
            </a:fld>
            <a:endParaRPr lang="da-DK"/>
          </a:p>
        </p:txBody>
      </p:sp>
    </p:spTree>
    <p:extLst>
      <p:ext uri="{BB962C8B-B14F-4D97-AF65-F5344CB8AC3E}">
        <p14:creationId xmlns:p14="http://schemas.microsoft.com/office/powerpoint/2010/main" val="20858743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Vi stræber efter at I efter endt lektion kan </a:t>
            </a:r>
            <a:r>
              <a:rPr lang="da-DK" dirty="0">
                <a:sym typeface="Wingdings" panose="05000000000000000000" pitchFamily="2" charset="2"/>
              </a:rPr>
              <a:t></a:t>
            </a:r>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95</a:t>
            </a:fld>
            <a:endParaRPr lang="da-DK"/>
          </a:p>
        </p:txBody>
      </p:sp>
    </p:spTree>
    <p:extLst>
      <p:ext uri="{BB962C8B-B14F-4D97-AF65-F5344CB8AC3E}">
        <p14:creationId xmlns:p14="http://schemas.microsoft.com/office/powerpoint/2010/main" val="196679816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886"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Når I skal indsætte et link på borger.dk – uanset hvilket link, der er tale om, så skal det ALTID oprettes som et genbrugeligt link. På den måde, sikres det, at links kan vedligeholdes på en let og overskuelig måde. At et link er ”genbrugeligt” betyder blot, at det kan bruges flere steder. </a:t>
            </a:r>
          </a:p>
          <a:p>
            <a:pPr marL="0" marR="0" lvl="0" indent="0" algn="l" defTabSz="457886" rtl="0" eaLnBrk="1" fontAlgn="auto" latinLnBrk="0" hangingPunct="1">
              <a:lnSpc>
                <a:spcPct val="100000"/>
              </a:lnSpc>
              <a:spcBef>
                <a:spcPts val="0"/>
              </a:spcBef>
              <a:spcAft>
                <a:spcPts val="0"/>
              </a:spcAft>
              <a:buClrTx/>
              <a:buSzTx/>
              <a:buFontTx/>
              <a:buNone/>
              <a:tabLst/>
              <a:defRPr/>
            </a:pPr>
            <a:endParaRPr lang="da-DK" sz="1200" b="1" kern="1200" dirty="0">
              <a:solidFill>
                <a:schemeClr val="tx1"/>
              </a:solidFill>
              <a:effectLst/>
              <a:latin typeface="+mn-lt"/>
              <a:ea typeface="+mn-ea"/>
              <a:cs typeface="+mn-cs"/>
            </a:endParaRPr>
          </a:p>
          <a:p>
            <a:pPr marL="0" marR="0" lvl="0" indent="0" algn="l" defTabSz="457886"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Genbrugelige links skal indsættes i mikroartiklens brødtekst, og der kan kun indsættes genbrugelige links ved at formatere teksten – og det felt åbnes ved at klikke på ikonet med blyanten (der). Og så kommer følgende tekstfelt frem (skift).</a:t>
            </a:r>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96</a:t>
            </a:fld>
            <a:endParaRPr lang="da-DK"/>
          </a:p>
        </p:txBody>
      </p:sp>
    </p:spTree>
    <p:extLst>
      <p:ext uri="{BB962C8B-B14F-4D97-AF65-F5344CB8AC3E}">
        <p14:creationId xmlns:p14="http://schemas.microsoft.com/office/powerpoint/2010/main" val="33711917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tekst-editoren er åbnet, så indsætter man genbrugelige links ved at oprette et punkt. Genbrugelige links skal altid indsættes som punktform, derfor klikker I på punktopstilling dér og bagefter på det grønne ikon </a:t>
            </a:r>
          </a:p>
        </p:txBody>
      </p:sp>
      <p:sp>
        <p:nvSpPr>
          <p:cNvPr id="4" name="Pladsholder til slidenummer 3"/>
          <p:cNvSpPr>
            <a:spLocks noGrp="1"/>
          </p:cNvSpPr>
          <p:nvPr>
            <p:ph type="sldNum" sz="quarter" idx="5"/>
          </p:nvPr>
        </p:nvSpPr>
        <p:spPr/>
        <p:txBody>
          <a:bodyPr/>
          <a:lstStyle/>
          <a:p>
            <a:fld id="{EFAC016E-5E5F-3248-8F94-DBEB972C2B51}" type="slidenum">
              <a:rPr lang="da-DK" smtClean="0"/>
              <a:t>97</a:t>
            </a:fld>
            <a:endParaRPr lang="da-DK"/>
          </a:p>
        </p:txBody>
      </p:sp>
    </p:spTree>
    <p:extLst>
      <p:ext uri="{BB962C8B-B14F-4D97-AF65-F5344CB8AC3E}">
        <p14:creationId xmlns:p14="http://schemas.microsoft.com/office/powerpoint/2010/main" val="10319782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Og så kommer det her vindue frem – her kan I enten bruge søgefeltet til at søge efter allerede eksisterende links, men det er også stedet, hvor I kan oprette nye links og redigere eksisterende links.</a:t>
            </a:r>
          </a:p>
          <a:p>
            <a:endParaRPr lang="da-DK" dirty="0"/>
          </a:p>
          <a:p>
            <a:r>
              <a:rPr lang="da-DK" sz="1200" kern="1200" dirty="0">
                <a:solidFill>
                  <a:schemeClr val="tx1"/>
                </a:solidFill>
                <a:effectLst/>
                <a:latin typeface="+mn-lt"/>
                <a:ea typeface="+mn-ea"/>
                <a:cs typeface="+mn-cs"/>
              </a:rPr>
              <a:t>Står man i fanen SØG/rediger, kan man søge efter et link i søgefeltet her, markere det og trykke på indsæt.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Man kan også oprette et nyt genbrugeligt link ved at tilgå fanen til højre (der), men det skal jeg nok komme nærmere ind på. </a:t>
            </a:r>
            <a:endParaRPr lang="da-DK" dirty="0"/>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98</a:t>
            </a:fld>
            <a:endParaRPr lang="da-DK"/>
          </a:p>
        </p:txBody>
      </p:sp>
    </p:spTree>
    <p:extLst>
      <p:ext uri="{BB962C8B-B14F-4D97-AF65-F5344CB8AC3E}">
        <p14:creationId xmlns:p14="http://schemas.microsoft.com/office/powerpoint/2010/main" val="32940482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Efter linket er indsat, kan I måske få brug for at skulle ændre i linket, og her er det vigtigt at understrege, at når et eksisterende link redigeres på den måde, jeg viser jer nu, så slår det igennem </a:t>
            </a:r>
            <a:r>
              <a:rPr lang="da-DK" sz="1200" b="1" kern="1200" dirty="0">
                <a:solidFill>
                  <a:schemeClr val="tx1"/>
                </a:solidFill>
                <a:effectLst/>
                <a:latin typeface="+mn-lt"/>
                <a:ea typeface="+mn-ea"/>
                <a:cs typeface="+mn-cs"/>
              </a:rPr>
              <a:t>alle</a:t>
            </a:r>
            <a:r>
              <a:rPr lang="da-DK" sz="1200" kern="1200" dirty="0">
                <a:solidFill>
                  <a:schemeClr val="tx1"/>
                </a:solidFill>
                <a:effectLst/>
                <a:latin typeface="+mn-lt"/>
                <a:ea typeface="+mn-ea"/>
                <a:cs typeface="+mn-cs"/>
              </a:rPr>
              <a:t> de steder i hele borger.dk, hvor samme link er brugt.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Det skal altså kun redigeres ét sted én gang, og I skal måske tænke over, hvad det vil få at betydning de andre steder, hvor det eventuelt også står. </a:t>
            </a:r>
          </a:p>
          <a:p>
            <a:endParaRPr lang="da-DK" sz="1200" kern="1200" dirty="0">
              <a:solidFill>
                <a:schemeClr val="tx1"/>
              </a:solidFill>
              <a:effectLst/>
              <a:latin typeface="+mn-lt"/>
              <a:ea typeface="+mn-ea"/>
              <a:cs typeface="+mn-cs"/>
            </a:endParaRPr>
          </a:p>
          <a:p>
            <a:r>
              <a:rPr lang="da-DK" sz="1200" u="none" kern="1200" dirty="0">
                <a:solidFill>
                  <a:schemeClr val="tx1"/>
                </a:solidFill>
                <a:effectLst/>
                <a:latin typeface="+mn-lt"/>
                <a:ea typeface="+mn-ea"/>
                <a:cs typeface="+mn-cs"/>
              </a:rPr>
              <a:t>Måden I redigerer på er at klikke i det link, som I gerne vil redigere, og derefter på ikonet ‘rediger genbrugeligt link’. </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99</a:t>
            </a:fld>
            <a:endParaRPr lang="da-DK"/>
          </a:p>
        </p:txBody>
      </p:sp>
    </p:spTree>
    <p:extLst>
      <p:ext uri="{BB962C8B-B14F-4D97-AF65-F5344CB8AC3E}">
        <p14:creationId xmlns:p14="http://schemas.microsoft.com/office/powerpoint/2010/main" val="3957354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with bullets">
    <p:spTree>
      <p:nvGrpSpPr>
        <p:cNvPr id="1" name=""/>
        <p:cNvGrpSpPr/>
        <p:nvPr/>
      </p:nvGrpSpPr>
      <p:grpSpPr>
        <a:xfrm>
          <a:off x="0" y="0"/>
          <a:ext cx="0" cy="0"/>
          <a:chOff x="0" y="0"/>
          <a:chExt cx="0" cy="0"/>
        </a:xfrm>
      </p:grpSpPr>
      <p:cxnSp>
        <p:nvCxnSpPr>
          <p:cNvPr id="18" name="Lige forbindelse 8"/>
          <p:cNvCxnSpPr/>
          <p:nvPr userDrawn="1"/>
        </p:nvCxnSpPr>
        <p:spPr>
          <a:xfrm flipH="1">
            <a:off x="0" y="613968"/>
            <a:ext cx="121920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2" name="Lige forbindelse 7"/>
          <p:cNvCxnSpPr/>
          <p:nvPr userDrawn="1"/>
        </p:nvCxnSpPr>
        <p:spPr>
          <a:xfrm flipH="1">
            <a:off x="0" y="6475882"/>
            <a:ext cx="121920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da-DK" dirty="0"/>
              <a:t>Skriv titel på slide</a:t>
            </a:r>
          </a:p>
        </p:txBody>
      </p:sp>
      <p:sp>
        <p:nvSpPr>
          <p:cNvPr id="8" name="Content Placeholder 7"/>
          <p:cNvSpPr>
            <a:spLocks noGrp="1"/>
          </p:cNvSpPr>
          <p:nvPr>
            <p:ph sz="quarter" idx="14" hasCustomPrompt="1"/>
          </p:nvPr>
        </p:nvSpPr>
        <p:spPr>
          <a:xfrm>
            <a:off x="1321914" y="1484313"/>
            <a:ext cx="9597600" cy="4679950"/>
          </a:xfrm>
          <a:prstGeom prst="rect">
            <a:avLst/>
          </a:prstGeom>
        </p:spPr>
        <p:txBody>
          <a:bodyPr/>
          <a:lstStyle>
            <a:lvl1pPr>
              <a:defRPr lang="en-US" sz="1600" smtClean="0"/>
            </a:lvl1pPr>
            <a:lvl2pPr>
              <a:defRPr lang="en-US" sz="1400" smtClean="0"/>
            </a:lvl2pPr>
            <a:lvl3pPr>
              <a:defRPr lang="en-US" sz="1200" smtClean="0"/>
            </a:lvl3pPr>
            <a:lvl4pPr>
              <a:defRPr lang="en-US" sz="1200" smtClean="0"/>
            </a:lvl4pPr>
            <a:lvl5pPr>
              <a:defRPr lang="da-DK" sz="1200"/>
            </a:lvl5pPr>
          </a:lstStyle>
          <a:p>
            <a:pPr lvl="0"/>
            <a:r>
              <a:rPr lang="en-US" dirty="0" err="1"/>
              <a:t>Skriv</a:t>
            </a:r>
            <a:r>
              <a:rPr lang="en-US" dirty="0"/>
              <a:t> </a:t>
            </a:r>
            <a:r>
              <a:rPr lang="en-US" dirty="0" err="1"/>
              <a:t>brødtekst</a:t>
            </a:r>
            <a:r>
              <a:rPr lang="en-US" dirty="0"/>
              <a:t> her</a:t>
            </a:r>
          </a:p>
        </p:txBody>
      </p:sp>
    </p:spTree>
    <p:extLst>
      <p:ext uri="{BB962C8B-B14F-4D97-AF65-F5344CB8AC3E}">
        <p14:creationId xmlns:p14="http://schemas.microsoft.com/office/powerpoint/2010/main" val="320166640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19625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6"/>
          <p:cNvSpPr>
            <a:spLocks noGrp="1"/>
          </p:cNvSpPr>
          <p:nvPr>
            <p:ph type="body" sz="quarter" idx="14" hasCustomPrompt="1"/>
          </p:nvPr>
        </p:nvSpPr>
        <p:spPr>
          <a:xfrm>
            <a:off x="1321201" y="787403"/>
            <a:ext cx="9599048" cy="627063"/>
          </a:xfrm>
          <a:prstGeom prst="rect">
            <a:avLst/>
          </a:prstGeom>
        </p:spPr>
        <p:txBody>
          <a:bodyPr/>
          <a:lstStyle>
            <a:lvl1pPr marL="0" indent="0">
              <a:buNone/>
              <a:defRPr sz="2400">
                <a:solidFill>
                  <a:srgbClr val="5C8938"/>
                </a:solidFill>
                <a:latin typeface="Cambria" panose="02040503050406030204" pitchFamily="18" charset="0"/>
              </a:defRPr>
            </a:lvl1pPr>
          </a:lstStyle>
          <a:p>
            <a:pPr lvl="0"/>
            <a:r>
              <a:rPr lang="da-DK" dirty="0"/>
              <a:t>Agenda</a:t>
            </a:r>
          </a:p>
        </p:txBody>
      </p:sp>
      <p:sp>
        <p:nvSpPr>
          <p:cNvPr id="7" name="Content Placeholder 6"/>
          <p:cNvSpPr>
            <a:spLocks noGrp="1"/>
          </p:cNvSpPr>
          <p:nvPr>
            <p:ph sz="quarter" idx="15" hasCustomPrompt="1"/>
          </p:nvPr>
        </p:nvSpPr>
        <p:spPr>
          <a:xfrm>
            <a:off x="1320636" y="1484313"/>
            <a:ext cx="9599613" cy="4679950"/>
          </a:xfrm>
          <a:prstGeom prst="rect">
            <a:avLst/>
          </a:prstGeom>
        </p:spPr>
        <p:txBody>
          <a:bodyPr/>
          <a:lstStyle>
            <a:lvl1pPr>
              <a:lnSpc>
                <a:spcPct val="150000"/>
              </a:lnSpc>
              <a:defRPr lang="en-US" sz="1600" baseline="0" smtClean="0"/>
            </a:lvl1pPr>
            <a:lvl2pPr>
              <a:defRPr lang="en-US" sz="1400" smtClean="0"/>
            </a:lvl2pPr>
            <a:lvl3pPr>
              <a:defRPr lang="en-US" sz="1200" smtClean="0"/>
            </a:lvl3pPr>
            <a:lvl4pPr>
              <a:defRPr lang="en-US" sz="1200" smtClean="0"/>
            </a:lvl4pPr>
            <a:lvl5pPr>
              <a:defRPr lang="da-DK" sz="1200"/>
            </a:lvl5pPr>
          </a:lstStyle>
          <a:p>
            <a:pPr lvl="0"/>
            <a:r>
              <a:rPr lang="da-DK" noProof="0" dirty="0"/>
              <a:t>Agendapunkt 1</a:t>
            </a:r>
          </a:p>
          <a:p>
            <a:pPr lvl="0"/>
            <a:r>
              <a:rPr lang="da-DK" noProof="0" dirty="0"/>
              <a:t>Agendapunkt 2</a:t>
            </a:r>
          </a:p>
          <a:p>
            <a:pPr lvl="0"/>
            <a:r>
              <a:rPr lang="da-DK" noProof="0" dirty="0"/>
              <a:t>Agendapunkt 3</a:t>
            </a:r>
          </a:p>
          <a:p>
            <a:pPr lvl="0"/>
            <a:r>
              <a:rPr lang="da-DK" noProof="0" dirty="0"/>
              <a:t>Etc.</a:t>
            </a:r>
          </a:p>
        </p:txBody>
      </p:sp>
    </p:spTree>
    <p:extLst>
      <p:ext uri="{BB962C8B-B14F-4D97-AF65-F5344CB8AC3E}">
        <p14:creationId xmlns:p14="http://schemas.microsoft.com/office/powerpoint/2010/main" val="418078093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3">
            <a:lumMod val="20000"/>
            <a:lumOff val="80000"/>
            <a:alpha val="35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320001" y="2385584"/>
            <a:ext cx="8489019" cy="1449000"/>
          </a:xfrm>
          <a:prstGeom prst="rect">
            <a:avLst/>
          </a:prstGeom>
        </p:spPr>
        <p:txBody>
          <a:bodyPr lIns="0" tIns="0" rIns="0" bIns="0" anchor="t" anchorCtr="0">
            <a:normAutofit/>
          </a:bodyPr>
          <a:lstStyle>
            <a:lvl1pPr>
              <a:defRPr sz="4500">
                <a:solidFill>
                  <a:srgbClr val="5C8938"/>
                </a:solidFill>
              </a:defRPr>
            </a:lvl1pPr>
          </a:lstStyle>
          <a:p>
            <a:r>
              <a:rPr lang="da-DK" dirty="0" err="1"/>
              <a:t>Section</a:t>
            </a:r>
            <a:r>
              <a:rPr lang="da-DK" dirty="0"/>
              <a:t> break</a:t>
            </a:r>
          </a:p>
        </p:txBody>
      </p:sp>
    </p:spTree>
    <p:extLst>
      <p:ext uri="{BB962C8B-B14F-4D97-AF65-F5344CB8AC3E}">
        <p14:creationId xmlns:p14="http://schemas.microsoft.com/office/powerpoint/2010/main" val="901362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eldia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240000" y="180000"/>
            <a:ext cx="11712000" cy="6498000"/>
          </a:xfrm>
          <a:prstGeom prst="rect">
            <a:avLst/>
          </a:prstGeom>
          <a:solidFill>
            <a:srgbClr val="B4CAD5"/>
          </a:solidFill>
        </p:spPr>
        <p:txBody>
          <a:bodyPr tIns="936000" anchor="ctr" anchorCtr="0"/>
          <a:lstStyle>
            <a:lvl1pPr algn="ctr">
              <a:defRPr sz="1400" b="0"/>
            </a:lvl1pPr>
          </a:lstStyle>
          <a:p>
            <a:r>
              <a:rPr lang="en-US" noProof="1"/>
              <a:t>Klik her og indsæt billede via Vælg billeder- eller Rediger-knappen.</a:t>
            </a:r>
          </a:p>
        </p:txBody>
      </p:sp>
      <p:sp>
        <p:nvSpPr>
          <p:cNvPr id="18" name="Text Placeholder 3"/>
          <p:cNvSpPr>
            <a:spLocks noGrp="1"/>
          </p:cNvSpPr>
          <p:nvPr>
            <p:ph type="body" sz="quarter" idx="11" hasCustomPrompt="1"/>
          </p:nvPr>
        </p:nvSpPr>
        <p:spPr>
          <a:xfrm>
            <a:off x="624000" y="180000"/>
            <a:ext cx="7296000" cy="3060000"/>
          </a:xfrm>
          <a:prstGeom prst="rect">
            <a:avLst/>
          </a:prstGeom>
          <a:blipFill>
            <a:blip r:embed="rId2"/>
            <a:stretch>
              <a:fillRect/>
            </a:stretch>
          </a:blipFill>
        </p:spPr>
        <p:txBody>
          <a:bodyPr lIns="241200" rIns="180000" bIns="234000" anchor="b" anchorCtr="0"/>
          <a:lstStyle>
            <a:lvl1pPr>
              <a:defRPr sz="1100" b="0">
                <a:solidFill>
                  <a:schemeClr val="bg1"/>
                </a:solidFill>
              </a:defRPr>
            </a:lvl1pPr>
          </a:lstStyle>
          <a:p>
            <a:pPr lvl="0"/>
            <a:r>
              <a:rPr lang="da-DK" noProof="0" dirty="0"/>
              <a:t>Måned og år</a:t>
            </a:r>
          </a:p>
        </p:txBody>
      </p:sp>
      <p:sp>
        <p:nvSpPr>
          <p:cNvPr id="12" name="Text Placeholder 8"/>
          <p:cNvSpPr>
            <a:spLocks noGrp="1"/>
          </p:cNvSpPr>
          <p:nvPr>
            <p:ph type="body" sz="quarter" idx="15" hasCustomPrompt="1"/>
          </p:nvPr>
        </p:nvSpPr>
        <p:spPr>
          <a:xfrm>
            <a:off x="960000" y="391812"/>
            <a:ext cx="2750400" cy="4068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lIns="0" tIns="0"/>
          <a:lstStyle>
            <a:lvl1pPr algn="ctr">
              <a:defRPr sz="100" b="0">
                <a:solidFill>
                  <a:schemeClr val="bg1"/>
                </a:solidFill>
              </a:defRPr>
            </a:lvl1pPr>
            <a:lvl2pPr>
              <a:defRPr sz="1200"/>
            </a:lvl2pPr>
            <a:lvl3pPr>
              <a:defRPr sz="1200"/>
            </a:lvl3pPr>
            <a:lvl4pPr>
              <a:defRPr sz="1100"/>
            </a:lvl4pPr>
            <a:lvl5pPr>
              <a:defRPr sz="1050"/>
            </a:lvl5pPr>
          </a:lstStyle>
          <a:p>
            <a:pPr lvl="0"/>
            <a:r>
              <a:rPr lang="da-DK" dirty="0"/>
              <a:t>D</a:t>
            </a:r>
          </a:p>
        </p:txBody>
      </p:sp>
      <p:sp>
        <p:nvSpPr>
          <p:cNvPr id="5" name="Title 1"/>
          <p:cNvSpPr>
            <a:spLocks noGrp="1" noChangeAspect="1"/>
          </p:cNvSpPr>
          <p:nvPr>
            <p:ph type="title" hasCustomPrompt="1"/>
          </p:nvPr>
        </p:nvSpPr>
        <p:spPr>
          <a:xfrm>
            <a:off x="935565" y="1267199"/>
            <a:ext cx="6748800" cy="999186"/>
          </a:xfrm>
          <a:prstGeom prst="rect">
            <a:avLst/>
          </a:prstGeom>
        </p:spPr>
        <p:txBody>
          <a:bodyPr anchor="b" anchorCtr="0">
            <a:normAutofit/>
          </a:bodyPr>
          <a:lstStyle>
            <a:lvl1pPr>
              <a:lnSpc>
                <a:spcPct val="90000"/>
              </a:lnSpc>
              <a:defRPr sz="3200" cap="none" baseline="0">
                <a:solidFill>
                  <a:schemeClr val="bg1"/>
                </a:solidFill>
              </a:defRPr>
            </a:lvl1pPr>
          </a:lstStyle>
          <a:p>
            <a:r>
              <a:rPr lang="da-DK" dirty="0"/>
              <a:t>Indsæt titel i maksimalt to linjer</a:t>
            </a:r>
          </a:p>
        </p:txBody>
      </p:sp>
      <p:sp>
        <p:nvSpPr>
          <p:cNvPr id="6147" name="Subtitle 2"/>
          <p:cNvSpPr>
            <a:spLocks noGrp="1" noChangeArrowheads="1"/>
          </p:cNvSpPr>
          <p:nvPr>
            <p:ph type="subTitle" idx="1" hasCustomPrompt="1"/>
          </p:nvPr>
        </p:nvSpPr>
        <p:spPr>
          <a:xfrm>
            <a:off x="935568" y="2348881"/>
            <a:ext cx="6735233" cy="370800"/>
          </a:xfrm>
          <a:prstGeom prst="rect">
            <a:avLst/>
          </a:prstGeom>
        </p:spPr>
        <p:txBody>
          <a:bodyPr/>
          <a:lstStyle>
            <a:lvl1pPr>
              <a:lnSpc>
                <a:spcPct val="100000"/>
              </a:lnSpc>
              <a:defRPr sz="1800" b="0">
                <a:solidFill>
                  <a:schemeClr val="bg1"/>
                </a:solidFill>
              </a:defRPr>
            </a:lvl1pPr>
          </a:lstStyle>
          <a:p>
            <a:pPr lvl="0"/>
            <a:r>
              <a:rPr lang="da-DK" noProof="0" dirty="0"/>
              <a:t>Indsæt undertitel i maksimalt én linje</a:t>
            </a:r>
          </a:p>
        </p:txBody>
      </p:sp>
      <p:sp>
        <p:nvSpPr>
          <p:cNvPr id="6150" name="Rectangle 6" hidden="1"/>
          <p:cNvSpPr>
            <a:spLocks noGrp="1" noChangeArrowheads="1"/>
          </p:cNvSpPr>
          <p:nvPr>
            <p:ph type="sldNum" sz="quarter" idx="4"/>
          </p:nvPr>
        </p:nvSpPr>
        <p:spPr>
          <a:xfrm>
            <a:off x="6121401" y="6632281"/>
            <a:ext cx="309033" cy="45719"/>
          </a:xfrm>
          <a:prstGeom prst="rect">
            <a:avLst/>
          </a:prstGeom>
          <a:noFill/>
        </p:spPr>
        <p:txBody>
          <a:bodyPr/>
          <a:lstStyle>
            <a:lvl1pPr algn="l">
              <a:defRPr sz="100">
                <a:solidFill>
                  <a:schemeClr val="tx2"/>
                </a:solidFill>
              </a:defRPr>
            </a:lvl1pPr>
          </a:lstStyle>
          <a:p>
            <a:endParaRPr lang="da-DK" dirty="0"/>
          </a:p>
        </p:txBody>
      </p:sp>
      <p:sp>
        <p:nvSpPr>
          <p:cNvPr id="17" name="AutoShape 4"/>
          <p:cNvSpPr>
            <a:spLocks/>
          </p:cNvSpPr>
          <p:nvPr/>
        </p:nvSpPr>
        <p:spPr bwMode="gray">
          <a:xfrm>
            <a:off x="-2611967" y="180974"/>
            <a:ext cx="2495549" cy="969496"/>
          </a:xfrm>
          <a:prstGeom prst="rect">
            <a:avLst/>
          </a:prstGeom>
          <a:noFill/>
          <a:ln w="12700" algn="ctr">
            <a:noFill/>
            <a:miter lim="800000"/>
            <a:headEnd/>
            <a:tailEnd/>
          </a:ln>
          <a:effectLst/>
        </p:spPr>
        <p:txBody>
          <a:bodyPr lIns="0" tIns="0" rIns="0" bIns="0">
            <a:spAutoFit/>
          </a:bodyPr>
          <a:lstStyle/>
          <a:p>
            <a:pPr algn="r" defTabSz="457200">
              <a:lnSpc>
                <a:spcPct val="100000"/>
              </a:lnSpc>
              <a:spcBef>
                <a:spcPct val="0"/>
              </a:spcBef>
              <a:tabLst>
                <a:tab pos="177800" algn="l"/>
              </a:tabLst>
            </a:pPr>
            <a:r>
              <a:rPr lang="da-DK" sz="900" b="1" noProof="1">
                <a:solidFill>
                  <a:schemeClr val="tx1">
                    <a:lumMod val="65000"/>
                    <a:lumOff val="35000"/>
                  </a:schemeClr>
                </a:solidFill>
                <a:cs typeface="Arial" charset="0"/>
              </a:rPr>
              <a:t>Vis hjælpelinjer som er en hjælp ved placering af billeder</a:t>
            </a:r>
          </a:p>
          <a:p>
            <a:pPr algn="r" defTabSz="457200">
              <a:lnSpc>
                <a:spcPct val="100000"/>
              </a:lnSpc>
              <a:spcBef>
                <a:spcPct val="0"/>
              </a:spcBef>
              <a:tabLst>
                <a:tab pos="177800" algn="l"/>
              </a:tabLst>
            </a:pPr>
            <a:r>
              <a:rPr lang="da-DK" sz="900" noProof="1">
                <a:solidFill>
                  <a:schemeClr val="tx1">
                    <a:lumMod val="65000"/>
                    <a:lumOff val="35000"/>
                  </a:schemeClr>
                </a:solidFill>
                <a:cs typeface="Arial" charset="0"/>
              </a:rPr>
              <a:t>1.	</a:t>
            </a:r>
            <a:r>
              <a:rPr lang="da-DK" sz="900" noProof="1">
                <a:solidFill>
                  <a:schemeClr val="tx1">
                    <a:lumMod val="65000"/>
                    <a:lumOff val="35000"/>
                  </a:schemeClr>
                </a:solidFill>
              </a:rPr>
              <a:t>Højre klik på den aktuelle side og vælg </a:t>
            </a:r>
            <a:r>
              <a:rPr lang="da-DK" sz="900" noProof="1">
                <a:solidFill>
                  <a:schemeClr val="tx1">
                    <a:lumMod val="65000"/>
                    <a:lumOff val="35000"/>
                  </a:schemeClr>
                </a:solidFill>
                <a:cs typeface="Arial" charset="0"/>
              </a:rPr>
              <a:t>’gitter og hjælpelinjer’</a:t>
            </a:r>
          </a:p>
          <a:p>
            <a:pPr algn="r" defTabSz="457200">
              <a:lnSpc>
                <a:spcPct val="100000"/>
              </a:lnSpc>
              <a:spcBef>
                <a:spcPct val="0"/>
              </a:spcBef>
              <a:tabLst>
                <a:tab pos="177800" algn="l"/>
              </a:tabLst>
            </a:pPr>
            <a:r>
              <a:rPr lang="da-DK" sz="900" noProof="1">
                <a:solidFill>
                  <a:schemeClr val="tx1">
                    <a:lumMod val="65000"/>
                    <a:lumOff val="35000"/>
                  </a:schemeClr>
                </a:solidFill>
                <a:cs typeface="Arial" charset="0"/>
              </a:rPr>
              <a:t>2. 	</a:t>
            </a:r>
            <a:r>
              <a:rPr lang="da-DK" sz="900" noProof="1">
                <a:solidFill>
                  <a:schemeClr val="tx1">
                    <a:lumMod val="65000"/>
                    <a:lumOff val="35000"/>
                  </a:schemeClr>
                </a:solidFill>
              </a:rPr>
              <a:t>Sæt kryds ved ’Vis’ tegnehjælpelinjer på skærmen</a:t>
            </a:r>
          </a:p>
          <a:p>
            <a:pPr algn="r" defTabSz="457200">
              <a:lnSpc>
                <a:spcPct val="100000"/>
              </a:lnSpc>
              <a:spcBef>
                <a:spcPct val="0"/>
              </a:spcBef>
              <a:buFontTx/>
              <a:buAutoNum type="arabicPeriod" startAt="3"/>
              <a:tabLst>
                <a:tab pos="177800" algn="l"/>
              </a:tabLst>
            </a:pPr>
            <a:r>
              <a:rPr lang="da-DK" sz="900" noProof="1">
                <a:solidFill>
                  <a:schemeClr val="tx1">
                    <a:lumMod val="65000"/>
                    <a:lumOff val="35000"/>
                  </a:schemeClr>
                </a:solidFill>
                <a:cs typeface="Arial" charset="0"/>
              </a:rPr>
              <a:t> Vælg “OK”</a:t>
            </a:r>
          </a:p>
        </p:txBody>
      </p:sp>
      <p:sp>
        <p:nvSpPr>
          <p:cNvPr id="15" name="AutoShape 4"/>
          <p:cNvSpPr>
            <a:spLocks/>
          </p:cNvSpPr>
          <p:nvPr userDrawn="1"/>
        </p:nvSpPr>
        <p:spPr bwMode="gray">
          <a:xfrm>
            <a:off x="-2651488" y="3184502"/>
            <a:ext cx="2495549" cy="415498"/>
          </a:xfrm>
          <a:prstGeom prst="rect">
            <a:avLst/>
          </a:prstGeom>
          <a:noFill/>
          <a:ln w="12700" algn="ctr">
            <a:noFill/>
            <a:miter lim="800000"/>
            <a:headEnd/>
            <a:tailEnd/>
          </a:ln>
          <a:effectLst/>
        </p:spPr>
        <p:txBody>
          <a:bodyPr lIns="0" tIns="0" rIns="0" bIns="0">
            <a:spAutoFit/>
          </a:bodyPr>
          <a:lstStyle/>
          <a:p>
            <a:pPr algn="r" defTabSz="457200">
              <a:lnSpc>
                <a:spcPct val="100000"/>
              </a:lnSpc>
              <a:spcBef>
                <a:spcPct val="0"/>
              </a:spcBef>
              <a:tabLst>
                <a:tab pos="177800" algn="l"/>
              </a:tabLst>
            </a:pPr>
            <a:r>
              <a:rPr lang="da-DK" sz="900" b="1" noProof="1">
                <a:solidFill>
                  <a:schemeClr val="tx1">
                    <a:lumMod val="65000"/>
                    <a:lumOff val="35000"/>
                  </a:schemeClr>
                </a:solidFill>
                <a:cs typeface="Arial" charset="0"/>
              </a:rPr>
              <a:t>Indsæt dato</a:t>
            </a:r>
          </a:p>
          <a:p>
            <a:pPr algn="r" defTabSz="457200">
              <a:lnSpc>
                <a:spcPct val="100000"/>
              </a:lnSpc>
              <a:spcBef>
                <a:spcPct val="0"/>
              </a:spcBef>
              <a:tabLst>
                <a:tab pos="177800" algn="l"/>
              </a:tabLst>
            </a:pPr>
            <a:r>
              <a:rPr lang="da-DK" sz="900" b="0" noProof="1">
                <a:solidFill>
                  <a:schemeClr val="tx1">
                    <a:lumMod val="65000"/>
                    <a:lumOff val="35000"/>
                  </a:schemeClr>
                </a:solidFill>
                <a:cs typeface="Arial" charset="0"/>
              </a:rPr>
              <a:t>Indsæt f.eks.</a:t>
            </a:r>
            <a:br>
              <a:rPr lang="da-DK" sz="900" b="0" noProof="1">
                <a:solidFill>
                  <a:schemeClr val="tx1">
                    <a:lumMod val="65000"/>
                    <a:lumOff val="35000"/>
                  </a:schemeClr>
                </a:solidFill>
                <a:cs typeface="Arial" charset="0"/>
              </a:rPr>
            </a:br>
            <a:r>
              <a:rPr lang="da-DK" sz="900" b="1" baseline="0" noProof="1">
                <a:solidFill>
                  <a:schemeClr val="tx1">
                    <a:lumMod val="65000"/>
                    <a:lumOff val="35000"/>
                  </a:schemeClr>
                </a:solidFill>
                <a:cs typeface="Arial" charset="0"/>
              </a:rPr>
              <a:t> Februar 2015</a:t>
            </a:r>
            <a:endParaRPr lang="da-DK" sz="900" noProof="1">
              <a:solidFill>
                <a:schemeClr val="tx1">
                  <a:lumMod val="65000"/>
                  <a:lumOff val="35000"/>
                </a:schemeClr>
              </a:solidFill>
              <a:cs typeface="Arial" charset="0"/>
            </a:endParaRPr>
          </a:p>
        </p:txBody>
      </p:sp>
    </p:spTree>
    <p:extLst>
      <p:ext uri="{BB962C8B-B14F-4D97-AF65-F5344CB8AC3E}">
        <p14:creationId xmlns:p14="http://schemas.microsoft.com/office/powerpoint/2010/main" val="240658055"/>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rside">
    <p:bg>
      <p:bgPr>
        <a:solidFill>
          <a:srgbClr val="5C8938"/>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320001" y="2385584"/>
            <a:ext cx="8489019" cy="1449000"/>
          </a:xfrm>
          <a:prstGeom prst="rect">
            <a:avLst/>
          </a:prstGeom>
        </p:spPr>
        <p:txBody>
          <a:bodyPr lIns="0" tIns="0" rIns="0" bIns="0" anchor="t" anchorCtr="0">
            <a:normAutofit/>
          </a:bodyPr>
          <a:lstStyle>
            <a:lvl1pPr>
              <a:defRPr sz="4500">
                <a:solidFill>
                  <a:schemeClr val="bg1"/>
                </a:solidFill>
              </a:defRPr>
            </a:lvl1pPr>
          </a:lstStyle>
          <a:p>
            <a:r>
              <a:rPr lang="da-DK" dirty="0"/>
              <a:t>Titel på præsentationen</a:t>
            </a:r>
          </a:p>
        </p:txBody>
      </p:sp>
      <p:sp>
        <p:nvSpPr>
          <p:cNvPr id="3" name="Undertitel 2"/>
          <p:cNvSpPr>
            <a:spLocks noGrp="1"/>
          </p:cNvSpPr>
          <p:nvPr>
            <p:ph type="subTitle" idx="1" hasCustomPrompt="1"/>
          </p:nvPr>
        </p:nvSpPr>
        <p:spPr>
          <a:xfrm>
            <a:off x="1320001" y="4089282"/>
            <a:ext cx="7081051" cy="378883"/>
          </a:xfrm>
          <a:prstGeom prst="rect">
            <a:avLst/>
          </a:prstGeom>
        </p:spPr>
        <p:txBody>
          <a:bodyPr lIns="0" tIns="0" rIns="0" bIns="0">
            <a:normAutofit/>
          </a:bodyPr>
          <a:lstStyle>
            <a:lvl1pPr marL="0" indent="0" algn="l">
              <a:buNone/>
              <a:defRPr sz="16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[Bynavn] den [</a:t>
            </a:r>
            <a:r>
              <a:rPr lang="da-DK" dirty="0" err="1"/>
              <a:t>dd</a:t>
            </a:r>
            <a:r>
              <a:rPr lang="da-DK" dirty="0"/>
              <a:t>. </a:t>
            </a:r>
            <a:r>
              <a:rPr lang="da-DK" dirty="0" err="1"/>
              <a:t>Month</a:t>
            </a:r>
            <a:r>
              <a:rPr lang="da-DK" dirty="0"/>
              <a:t> </a:t>
            </a:r>
            <a:r>
              <a:rPr lang="da-DK" dirty="0" err="1"/>
              <a:t>yyyy</a:t>
            </a:r>
            <a:r>
              <a:rPr lang="da-DK" dirty="0"/>
              <a:t>] Indsæt ‘blank’ hvis ikke relevant</a:t>
            </a:r>
          </a:p>
        </p:txBody>
      </p:sp>
      <p:sp>
        <p:nvSpPr>
          <p:cNvPr id="14" name="Pladsholder til tekst 13"/>
          <p:cNvSpPr>
            <a:spLocks noGrp="1"/>
          </p:cNvSpPr>
          <p:nvPr>
            <p:ph type="body" sz="quarter" idx="11" hasCustomPrompt="1"/>
          </p:nvPr>
        </p:nvSpPr>
        <p:spPr>
          <a:xfrm>
            <a:off x="1320001" y="2103224"/>
            <a:ext cx="8489019" cy="270404"/>
          </a:xfrm>
          <a:prstGeom prst="rect">
            <a:avLst/>
          </a:prstGeom>
        </p:spPr>
        <p:txBody>
          <a:bodyPr lIns="0" tIns="0" rIns="0" bIns="0" anchor="t" anchorCtr="0">
            <a:noAutofit/>
          </a:bodyPr>
          <a:lstStyle>
            <a:lvl1pPr marL="0" indent="0">
              <a:buNone/>
              <a:defRPr sz="1600" b="1" cap="all">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dirty="0"/>
              <a:t>Kundenavn - projektnavn</a:t>
            </a:r>
          </a:p>
        </p:txBody>
      </p:sp>
      <p:sp>
        <p:nvSpPr>
          <p:cNvPr id="15" name="Pladsholder til tekst 10"/>
          <p:cNvSpPr>
            <a:spLocks noGrp="1"/>
          </p:cNvSpPr>
          <p:nvPr>
            <p:ph type="body" sz="quarter" idx="12"/>
          </p:nvPr>
        </p:nvSpPr>
        <p:spPr>
          <a:xfrm>
            <a:off x="1320001" y="5949953"/>
            <a:ext cx="7081051" cy="415925"/>
          </a:xfrm>
          <a:prstGeom prst="rect">
            <a:avLst/>
          </a:prstGeom>
        </p:spPr>
        <p:txBody>
          <a:bodyPr lIns="0" tIns="0" rIns="0" bIns="0" anchor="b" anchorCtr="0">
            <a:noAutofit/>
          </a:bodyPr>
          <a:lstStyle>
            <a:lvl1pPr marL="0" indent="0">
              <a:buNone/>
              <a:defRPr sz="8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da-DK" dirty="0"/>
              <a:t>Klik for at redigere teksttypografierne i masteren</a:t>
            </a:r>
          </a:p>
        </p:txBody>
      </p:sp>
    </p:spTree>
    <p:extLst>
      <p:ext uri="{BB962C8B-B14F-4D97-AF65-F5344CB8AC3E}">
        <p14:creationId xmlns:p14="http://schemas.microsoft.com/office/powerpoint/2010/main" val="3252156472"/>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82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BFD4C-6CB9-4C26-86D2-138ACB4D6597}"/>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2643866817"/>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4" name="Text Placeholder 16"/>
          <p:cNvSpPr>
            <a:spLocks noGrp="1"/>
          </p:cNvSpPr>
          <p:nvPr>
            <p:ph type="body" sz="quarter" idx="14" hasCustomPrompt="1"/>
          </p:nvPr>
        </p:nvSpPr>
        <p:spPr>
          <a:xfrm>
            <a:off x="1321201" y="787403"/>
            <a:ext cx="9599048" cy="627063"/>
          </a:xfrm>
          <a:prstGeom prst="rect">
            <a:avLst/>
          </a:prstGeom>
        </p:spPr>
        <p:txBody>
          <a:bodyPr/>
          <a:lstStyle>
            <a:lvl1pPr marL="0" indent="0">
              <a:buNone/>
              <a:defRPr sz="2400">
                <a:solidFill>
                  <a:srgbClr val="5C8938"/>
                </a:solidFill>
                <a:latin typeface="Cambria" panose="02040503050406030204" pitchFamily="18" charset="0"/>
              </a:defRPr>
            </a:lvl1pPr>
          </a:lstStyle>
          <a:p>
            <a:pPr lvl="0"/>
            <a:r>
              <a:rPr lang="da-DK" dirty="0"/>
              <a:t>Agenda</a:t>
            </a:r>
          </a:p>
        </p:txBody>
      </p:sp>
      <p:sp>
        <p:nvSpPr>
          <p:cNvPr id="7" name="Content Placeholder 6"/>
          <p:cNvSpPr>
            <a:spLocks noGrp="1"/>
          </p:cNvSpPr>
          <p:nvPr>
            <p:ph sz="quarter" idx="15" hasCustomPrompt="1"/>
          </p:nvPr>
        </p:nvSpPr>
        <p:spPr>
          <a:xfrm>
            <a:off x="1320636" y="1484313"/>
            <a:ext cx="9599613" cy="4679950"/>
          </a:xfrm>
          <a:prstGeom prst="rect">
            <a:avLst/>
          </a:prstGeom>
        </p:spPr>
        <p:txBody>
          <a:bodyPr/>
          <a:lstStyle>
            <a:lvl1pPr>
              <a:lnSpc>
                <a:spcPct val="150000"/>
              </a:lnSpc>
              <a:defRPr lang="en-US" sz="1600" baseline="0" smtClean="0"/>
            </a:lvl1pPr>
            <a:lvl2pPr>
              <a:defRPr lang="en-US" sz="1400" smtClean="0"/>
            </a:lvl2pPr>
            <a:lvl3pPr>
              <a:defRPr lang="en-US" sz="1200" smtClean="0"/>
            </a:lvl3pPr>
            <a:lvl4pPr>
              <a:defRPr lang="en-US" sz="1200" smtClean="0"/>
            </a:lvl4pPr>
            <a:lvl5pPr>
              <a:defRPr lang="da-DK" sz="1200"/>
            </a:lvl5pPr>
          </a:lstStyle>
          <a:p>
            <a:pPr lvl="0"/>
            <a:r>
              <a:rPr lang="da-DK" noProof="0" dirty="0"/>
              <a:t>Agendapunkt 1</a:t>
            </a:r>
          </a:p>
          <a:p>
            <a:pPr lvl="0"/>
            <a:r>
              <a:rPr lang="da-DK" noProof="0" dirty="0"/>
              <a:t>Agendapunkt 2</a:t>
            </a:r>
          </a:p>
          <a:p>
            <a:pPr lvl="0"/>
            <a:r>
              <a:rPr lang="da-DK" noProof="0" dirty="0"/>
              <a:t>Agendapunkt 3</a:t>
            </a:r>
          </a:p>
          <a:p>
            <a:pPr lvl="0"/>
            <a:r>
              <a:rPr lang="da-DK" noProof="0" dirty="0"/>
              <a:t>Etc.</a:t>
            </a:r>
          </a:p>
        </p:txBody>
      </p:sp>
    </p:spTree>
    <p:extLst>
      <p:ext uri="{BB962C8B-B14F-4D97-AF65-F5344CB8AC3E}">
        <p14:creationId xmlns:p14="http://schemas.microsoft.com/office/powerpoint/2010/main" val="4097538975"/>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ection break">
    <p:bg>
      <p:bgPr>
        <a:solidFill>
          <a:schemeClr val="accent3">
            <a:lumMod val="20000"/>
            <a:lumOff val="80000"/>
            <a:alpha val="35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320001" y="2385584"/>
            <a:ext cx="8489019" cy="1449000"/>
          </a:xfrm>
          <a:prstGeom prst="rect">
            <a:avLst/>
          </a:prstGeom>
        </p:spPr>
        <p:txBody>
          <a:bodyPr lIns="0" tIns="0" rIns="0" bIns="0" anchor="t" anchorCtr="0">
            <a:normAutofit/>
          </a:bodyPr>
          <a:lstStyle>
            <a:lvl1pPr>
              <a:defRPr sz="4500">
                <a:solidFill>
                  <a:srgbClr val="5C8938"/>
                </a:solidFill>
              </a:defRPr>
            </a:lvl1pPr>
          </a:lstStyle>
          <a:p>
            <a:r>
              <a:rPr lang="da-DK" dirty="0" err="1"/>
              <a:t>Section</a:t>
            </a:r>
            <a:r>
              <a:rPr lang="da-DK" dirty="0"/>
              <a:t> break</a:t>
            </a:r>
          </a:p>
        </p:txBody>
      </p:sp>
    </p:spTree>
    <p:extLst>
      <p:ext uri="{BB962C8B-B14F-4D97-AF65-F5344CB8AC3E}">
        <p14:creationId xmlns:p14="http://schemas.microsoft.com/office/powerpoint/2010/main" val="3628956234"/>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ext with bullets">
    <p:spTree>
      <p:nvGrpSpPr>
        <p:cNvPr id="1" name=""/>
        <p:cNvGrpSpPr/>
        <p:nvPr/>
      </p:nvGrpSpPr>
      <p:grpSpPr>
        <a:xfrm>
          <a:off x="0" y="0"/>
          <a:ext cx="0" cy="0"/>
          <a:chOff x="0" y="0"/>
          <a:chExt cx="0" cy="0"/>
        </a:xfrm>
      </p:grpSpPr>
      <p:cxnSp>
        <p:nvCxnSpPr>
          <p:cNvPr id="18" name="Lige forbindelse 8"/>
          <p:cNvCxnSpPr/>
          <p:nvPr userDrawn="1"/>
        </p:nvCxnSpPr>
        <p:spPr>
          <a:xfrm flipH="1">
            <a:off x="0" y="613968"/>
            <a:ext cx="121920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2" name="Lige forbindelse 7"/>
          <p:cNvCxnSpPr/>
          <p:nvPr userDrawn="1"/>
        </p:nvCxnSpPr>
        <p:spPr>
          <a:xfrm flipH="1">
            <a:off x="0" y="6475882"/>
            <a:ext cx="121920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da-DK" dirty="0"/>
              <a:t>Skriv titel på slide</a:t>
            </a:r>
          </a:p>
        </p:txBody>
      </p:sp>
      <p:sp>
        <p:nvSpPr>
          <p:cNvPr id="8" name="Content Placeholder 7"/>
          <p:cNvSpPr>
            <a:spLocks noGrp="1"/>
          </p:cNvSpPr>
          <p:nvPr>
            <p:ph sz="quarter" idx="14" hasCustomPrompt="1"/>
          </p:nvPr>
        </p:nvSpPr>
        <p:spPr>
          <a:xfrm>
            <a:off x="1321914" y="1484313"/>
            <a:ext cx="9597600" cy="4679950"/>
          </a:xfrm>
          <a:prstGeom prst="rect">
            <a:avLst/>
          </a:prstGeom>
        </p:spPr>
        <p:txBody>
          <a:bodyPr/>
          <a:lstStyle>
            <a:lvl1pPr>
              <a:defRPr lang="en-US" sz="1600" smtClean="0"/>
            </a:lvl1pPr>
            <a:lvl2pPr>
              <a:defRPr lang="en-US" sz="1400" smtClean="0"/>
            </a:lvl2pPr>
            <a:lvl3pPr>
              <a:defRPr lang="en-US" sz="1200" smtClean="0"/>
            </a:lvl3pPr>
            <a:lvl4pPr>
              <a:defRPr lang="en-US" sz="1200" smtClean="0"/>
            </a:lvl4pPr>
            <a:lvl5pPr>
              <a:defRPr lang="da-DK" sz="1200"/>
            </a:lvl5pPr>
          </a:lstStyle>
          <a:p>
            <a:pPr lvl="0"/>
            <a:r>
              <a:rPr lang="en-US" dirty="0" err="1"/>
              <a:t>Skriv</a:t>
            </a:r>
            <a:r>
              <a:rPr lang="en-US" dirty="0"/>
              <a:t> </a:t>
            </a:r>
            <a:r>
              <a:rPr lang="en-US" dirty="0" err="1"/>
              <a:t>brødtekst</a:t>
            </a:r>
            <a:r>
              <a:rPr lang="en-US" dirty="0"/>
              <a:t> her</a:t>
            </a:r>
          </a:p>
        </p:txBody>
      </p:sp>
    </p:spTree>
    <p:extLst>
      <p:ext uri="{BB962C8B-B14F-4D97-AF65-F5344CB8AC3E}">
        <p14:creationId xmlns:p14="http://schemas.microsoft.com/office/powerpoint/2010/main" val="196133033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ext no bullets">
    <p:spTree>
      <p:nvGrpSpPr>
        <p:cNvPr id="1" name=""/>
        <p:cNvGrpSpPr/>
        <p:nvPr/>
      </p:nvGrpSpPr>
      <p:grpSpPr>
        <a:xfrm>
          <a:off x="0" y="0"/>
          <a:ext cx="0" cy="0"/>
          <a:chOff x="0" y="0"/>
          <a:chExt cx="0" cy="0"/>
        </a:xfrm>
      </p:grpSpPr>
      <p:cxnSp>
        <p:nvCxnSpPr>
          <p:cNvPr id="18" name="Lige forbindelse 8"/>
          <p:cNvCxnSpPr/>
          <p:nvPr userDrawn="1"/>
        </p:nvCxnSpPr>
        <p:spPr>
          <a:xfrm flipH="1">
            <a:off x="0" y="613968"/>
            <a:ext cx="121920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2" name="Lige forbindelse 7"/>
          <p:cNvCxnSpPr/>
          <p:nvPr userDrawn="1"/>
        </p:nvCxnSpPr>
        <p:spPr>
          <a:xfrm flipH="1">
            <a:off x="0" y="6475882"/>
            <a:ext cx="121920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da-DK" dirty="0"/>
              <a:t>Skriv titel på slide</a:t>
            </a:r>
          </a:p>
        </p:txBody>
      </p:sp>
      <p:sp>
        <p:nvSpPr>
          <p:cNvPr id="7" name="Content Placeholder 7"/>
          <p:cNvSpPr>
            <a:spLocks noGrp="1"/>
          </p:cNvSpPr>
          <p:nvPr>
            <p:ph sz="quarter" idx="14" hasCustomPrompt="1"/>
          </p:nvPr>
        </p:nvSpPr>
        <p:spPr>
          <a:xfrm>
            <a:off x="1321914" y="1484313"/>
            <a:ext cx="9597600" cy="4679950"/>
          </a:xfrm>
          <a:prstGeom prst="rect">
            <a:avLst/>
          </a:prstGeom>
        </p:spPr>
        <p:txBody>
          <a:bodyPr/>
          <a:lstStyle>
            <a:lvl1pPr marL="0" indent="0">
              <a:buNone/>
              <a:defRPr lang="en-US" sz="1600" smtClean="0"/>
            </a:lvl1pPr>
            <a:lvl2pPr>
              <a:defRPr lang="en-US" sz="1400" smtClean="0"/>
            </a:lvl2pPr>
            <a:lvl3pPr>
              <a:defRPr lang="en-US" sz="1200" smtClean="0"/>
            </a:lvl3pPr>
            <a:lvl4pPr>
              <a:defRPr lang="en-US" sz="1200" smtClean="0"/>
            </a:lvl4pPr>
            <a:lvl5pPr>
              <a:defRPr lang="da-DK" sz="1200"/>
            </a:lvl5pPr>
          </a:lstStyle>
          <a:p>
            <a:pPr lvl="0"/>
            <a:r>
              <a:rPr lang="en-US" dirty="0" err="1"/>
              <a:t>Skriv</a:t>
            </a:r>
            <a:r>
              <a:rPr lang="en-US" dirty="0"/>
              <a:t> </a:t>
            </a:r>
            <a:r>
              <a:rPr lang="en-US" dirty="0" err="1"/>
              <a:t>brødtekst</a:t>
            </a:r>
            <a:r>
              <a:rPr lang="en-US" dirty="0"/>
              <a:t> her</a:t>
            </a:r>
          </a:p>
        </p:txBody>
      </p:sp>
    </p:spTree>
    <p:extLst>
      <p:ext uri="{BB962C8B-B14F-4D97-AF65-F5344CB8AC3E}">
        <p14:creationId xmlns:p14="http://schemas.microsoft.com/office/powerpoint/2010/main" val="20416791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cxnSp>
        <p:nvCxnSpPr>
          <p:cNvPr id="18" name="Lige forbindelse 8"/>
          <p:cNvCxnSpPr/>
          <p:nvPr userDrawn="1"/>
        </p:nvCxnSpPr>
        <p:spPr>
          <a:xfrm flipH="1">
            <a:off x="0" y="613968"/>
            <a:ext cx="121920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2" name="Lige forbindelse 7"/>
          <p:cNvCxnSpPr/>
          <p:nvPr userDrawn="1"/>
        </p:nvCxnSpPr>
        <p:spPr>
          <a:xfrm flipH="1">
            <a:off x="0" y="6475882"/>
            <a:ext cx="121920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da-DK" dirty="0"/>
              <a:t>Skriv titel på slide</a:t>
            </a:r>
          </a:p>
        </p:txBody>
      </p:sp>
      <p:sp>
        <p:nvSpPr>
          <p:cNvPr id="7" name="Content Placeholder 7"/>
          <p:cNvSpPr>
            <a:spLocks noGrp="1"/>
          </p:cNvSpPr>
          <p:nvPr>
            <p:ph sz="quarter" idx="14" hasCustomPrompt="1"/>
          </p:nvPr>
        </p:nvSpPr>
        <p:spPr>
          <a:xfrm>
            <a:off x="1321914" y="1484313"/>
            <a:ext cx="9597600" cy="4679950"/>
          </a:xfrm>
          <a:prstGeom prst="rect">
            <a:avLst/>
          </a:prstGeom>
        </p:spPr>
        <p:txBody>
          <a:bodyPr/>
          <a:lstStyle>
            <a:lvl1pPr marL="0" indent="0">
              <a:buNone/>
              <a:defRPr lang="en-US" sz="1600" smtClean="0"/>
            </a:lvl1pPr>
            <a:lvl2pPr>
              <a:defRPr lang="en-US" sz="1400" smtClean="0"/>
            </a:lvl2pPr>
            <a:lvl3pPr>
              <a:defRPr lang="en-US" sz="1200" smtClean="0"/>
            </a:lvl3pPr>
            <a:lvl4pPr>
              <a:defRPr lang="en-US" sz="1200" smtClean="0"/>
            </a:lvl4pPr>
            <a:lvl5pPr>
              <a:defRPr lang="da-DK" sz="1200"/>
            </a:lvl5pPr>
          </a:lstStyle>
          <a:p>
            <a:pPr lvl="0"/>
            <a:r>
              <a:rPr lang="en-US" dirty="0" err="1"/>
              <a:t>Skriv</a:t>
            </a:r>
            <a:r>
              <a:rPr lang="en-US" dirty="0"/>
              <a:t> </a:t>
            </a:r>
            <a:r>
              <a:rPr lang="en-US" dirty="0" err="1"/>
              <a:t>brødtekst</a:t>
            </a:r>
            <a:r>
              <a:rPr lang="en-US" dirty="0"/>
              <a:t> her</a:t>
            </a:r>
          </a:p>
        </p:txBody>
      </p:sp>
    </p:spTree>
    <p:extLst>
      <p:ext uri="{BB962C8B-B14F-4D97-AF65-F5344CB8AC3E}">
        <p14:creationId xmlns:p14="http://schemas.microsoft.com/office/powerpoint/2010/main" val="857927833"/>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898628"/>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Overskrift og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Ins="1036800"/>
          <a:lstStyle>
            <a:lvl1pPr>
              <a:defRPr cap="none" baseline="0"/>
            </a:lvl1pPr>
          </a:lstStyle>
          <a:p>
            <a:r>
              <a:rPr lang="da-DK" dirty="0"/>
              <a:t>Klik her for at tilføje titel</a:t>
            </a:r>
          </a:p>
        </p:txBody>
      </p:sp>
      <p:sp>
        <p:nvSpPr>
          <p:cNvPr id="3" name="Content Placeholder 2"/>
          <p:cNvSpPr>
            <a:spLocks noGrp="1"/>
          </p:cNvSpPr>
          <p:nvPr>
            <p:ph idx="1" hasCustomPrompt="1"/>
          </p:nvPr>
        </p:nvSpPr>
        <p:spPr/>
        <p:txBody>
          <a:bodyPr rIns="1036800"/>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Date Placeholder 3"/>
          <p:cNvSpPr>
            <a:spLocks noGrp="1"/>
          </p:cNvSpPr>
          <p:nvPr>
            <p:ph type="dt" sz="half" idx="10"/>
          </p:nvPr>
        </p:nvSpPr>
        <p:spPr/>
        <p:txBody>
          <a:bodyPr/>
          <a:lstStyle/>
          <a:p>
            <a:fld id="{D709F18B-C64D-467D-95E0-03999A31A181}" type="datetime1">
              <a:rPr lang="da-DK" smtClean="0"/>
              <a:t>30-01-2024</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80AE25ED-097C-4BDC-A7CE-FA97BD9CA3B5}" type="slidenum">
              <a:rPr lang="da-DK" smtClean="0"/>
              <a:pPr/>
              <a:t>‹nr.›</a:t>
            </a:fld>
            <a:endParaRPr lang="da-DK" dirty="0"/>
          </a:p>
        </p:txBody>
      </p:sp>
      <p:sp>
        <p:nvSpPr>
          <p:cNvPr id="17" name="TextBox 16"/>
          <p:cNvSpPr txBox="1">
            <a:spLocks noChangeArrowheads="1"/>
          </p:cNvSpPr>
          <p:nvPr userDrawn="1"/>
        </p:nvSpPr>
        <p:spPr bwMode="auto">
          <a:xfrm>
            <a:off x="-1536848" y="1455600"/>
            <a:ext cx="1428898" cy="82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lnSpc>
                <a:spcPct val="108000"/>
              </a:lnSpc>
              <a:spcBef>
                <a:spcPts val="600"/>
              </a:spcBef>
            </a:pPr>
            <a:r>
              <a:rPr lang="da-DK" sz="900" b="1" noProof="1">
                <a:solidFill>
                  <a:schemeClr val="tx1">
                    <a:lumMod val="65000"/>
                    <a:lumOff val="35000"/>
                  </a:schemeClr>
                </a:solidFill>
                <a:cs typeface="Arial" charset="0"/>
              </a:rPr>
              <a:t>Lav bold underoverskrift</a:t>
            </a:r>
            <a:r>
              <a:rPr lang="da-DK" sz="900" noProof="1">
                <a:solidFill>
                  <a:schemeClr val="tx1">
                    <a:lumMod val="65000"/>
                    <a:lumOff val="35000"/>
                  </a:schemeClr>
                </a:solidFill>
                <a:cs typeface="Arial" charset="0"/>
              </a:rPr>
              <a:t/>
            </a:r>
            <a:br>
              <a:rPr lang="da-DK" sz="900" noProof="1">
                <a:solidFill>
                  <a:schemeClr val="tx1">
                    <a:lumMod val="65000"/>
                    <a:lumOff val="35000"/>
                  </a:schemeClr>
                </a:solidFill>
                <a:cs typeface="Arial" charset="0"/>
              </a:rPr>
            </a:br>
            <a:r>
              <a:rPr lang="da-DK" sz="900" noProof="1">
                <a:solidFill>
                  <a:schemeClr val="tx1">
                    <a:lumMod val="65000"/>
                    <a:lumOff val="35000"/>
                  </a:schemeClr>
                </a:solidFill>
                <a:cs typeface="Arial" charset="0"/>
              </a:rPr>
              <a:t> Fjern bullet og </a:t>
            </a:r>
            <a:br>
              <a:rPr lang="da-DK" sz="900" noProof="1">
                <a:solidFill>
                  <a:schemeClr val="tx1">
                    <a:lumMod val="65000"/>
                    <a:lumOff val="35000"/>
                  </a:schemeClr>
                </a:solidFill>
                <a:cs typeface="Arial" charset="0"/>
              </a:rPr>
            </a:br>
            <a:r>
              <a:rPr lang="da-DK" sz="900" noProof="1">
                <a:solidFill>
                  <a:schemeClr val="tx1">
                    <a:lumMod val="65000"/>
                    <a:lumOff val="35000"/>
                  </a:schemeClr>
                </a:solidFill>
                <a:cs typeface="Arial" charset="0"/>
              </a:rPr>
              <a:t>lav</a:t>
            </a:r>
            <a:r>
              <a:rPr lang="da-DK" sz="900" baseline="0" noProof="1">
                <a:solidFill>
                  <a:schemeClr val="tx1">
                    <a:lumMod val="65000"/>
                    <a:lumOff val="35000"/>
                  </a:schemeClr>
                </a:solidFill>
                <a:cs typeface="Arial" charset="0"/>
              </a:rPr>
              <a:t> teksten bold</a:t>
            </a:r>
          </a:p>
          <a:p>
            <a:pPr algn="r" eaLnBrk="1" hangingPunct="1">
              <a:lnSpc>
                <a:spcPct val="108000"/>
              </a:lnSpc>
              <a:spcBef>
                <a:spcPts val="600"/>
              </a:spcBef>
            </a:pPr>
            <a:r>
              <a:rPr lang="da-DK" sz="900" baseline="0" noProof="1">
                <a:solidFill>
                  <a:schemeClr val="tx1">
                    <a:lumMod val="65000"/>
                    <a:lumOff val="35000"/>
                  </a:schemeClr>
                </a:solidFill>
                <a:cs typeface="Arial" charset="0"/>
              </a:rPr>
              <a:t>Ønsker du korrekt bullet, </a:t>
            </a:r>
            <a:br>
              <a:rPr lang="da-DK" sz="900" baseline="0" noProof="1">
                <a:solidFill>
                  <a:schemeClr val="tx1">
                    <a:lumMod val="65000"/>
                    <a:lumOff val="35000"/>
                  </a:schemeClr>
                </a:solidFill>
                <a:cs typeface="Arial" charset="0"/>
              </a:rPr>
            </a:br>
            <a:r>
              <a:rPr lang="da-DK" sz="900" baseline="0" noProof="1">
                <a:solidFill>
                  <a:schemeClr val="tx1">
                    <a:lumMod val="65000"/>
                    <a:lumOff val="35000"/>
                  </a:schemeClr>
                </a:solidFill>
                <a:cs typeface="Arial" charset="0"/>
              </a:rPr>
              <a:t>klik på </a:t>
            </a:r>
            <a:r>
              <a:rPr lang="da-DK" sz="900" b="1" baseline="0" noProof="1">
                <a:solidFill>
                  <a:schemeClr val="tx1">
                    <a:lumMod val="65000"/>
                    <a:lumOff val="35000"/>
                  </a:schemeClr>
                </a:solidFill>
                <a:cs typeface="Arial" charset="0"/>
              </a:rPr>
              <a:t>bullet-knappen</a:t>
            </a:r>
            <a:endParaRPr lang="da-DK" sz="900" b="1" noProof="1">
              <a:solidFill>
                <a:schemeClr val="tx1">
                  <a:lumMod val="65000"/>
                  <a:lumOff val="35000"/>
                </a:schemeClr>
              </a:solidFill>
              <a:cs typeface="Arial" charset="0"/>
            </a:endParaRPr>
          </a:p>
        </p:txBody>
      </p:sp>
    </p:spTree>
    <p:extLst>
      <p:ext uri="{BB962C8B-B14F-4D97-AF65-F5344CB8AC3E}">
        <p14:creationId xmlns:p14="http://schemas.microsoft.com/office/powerpoint/2010/main" val="3068845019"/>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Log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709F18B-C64D-467D-95E0-03999A31A181}" type="datetime1">
              <a:rPr lang="da-DK" smtClean="0"/>
              <a:t>30-01-2024</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Tree>
    <p:extLst>
      <p:ext uri="{BB962C8B-B14F-4D97-AF65-F5344CB8AC3E}">
        <p14:creationId xmlns:p14="http://schemas.microsoft.com/office/powerpoint/2010/main" val="274400957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65833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1C864-F098-480C-8A18-06A5B16F94D2}"/>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557648A-F76E-4360-BF12-1B45D0B517CD}"/>
              </a:ext>
            </a:extLst>
          </p:cNvPr>
          <p:cNvSpPr>
            <a:spLocks noGrp="1"/>
          </p:cNvSpPr>
          <p:nvPr>
            <p:ph idx="1"/>
          </p:nvPr>
        </p:nvSpPr>
        <p:spPr>
          <a:xfrm>
            <a:off x="838200" y="1825625"/>
            <a:ext cx="10515600" cy="43513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16BAE22-316E-42CE-ABAD-9DEB4E770975}"/>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30-01-2024</a:t>
            </a:fld>
            <a:endParaRPr lang="da-DK"/>
          </a:p>
        </p:txBody>
      </p:sp>
      <p:sp>
        <p:nvSpPr>
          <p:cNvPr id="5" name="Pladsholder til sidefod 4">
            <a:extLst>
              <a:ext uri="{FF2B5EF4-FFF2-40B4-BE49-F238E27FC236}">
                <a16:creationId xmlns:a16="http://schemas.microsoft.com/office/drawing/2014/main" id="{FC2C2639-C7E6-47FC-A680-5CC2F126545E}"/>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7C365083-CEC9-4B76-A421-A198CD676830}"/>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83563108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9C5C53-E088-4530-BAB3-F9ABD21DCFE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F3630D36-E4B2-4A43-9131-88F6FC6E912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16C6A1F-D063-4B1F-9761-0C7A56EF3E86}"/>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30-01-2024</a:t>
            </a:fld>
            <a:endParaRPr lang="da-DK"/>
          </a:p>
        </p:txBody>
      </p:sp>
      <p:sp>
        <p:nvSpPr>
          <p:cNvPr id="5" name="Pladsholder til sidefod 4">
            <a:extLst>
              <a:ext uri="{FF2B5EF4-FFF2-40B4-BE49-F238E27FC236}">
                <a16:creationId xmlns:a16="http://schemas.microsoft.com/office/drawing/2014/main" id="{FA77A1A0-05B0-4A82-9090-DC619452B055}"/>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0C9844E2-EA78-44F3-A1BA-454571399A57}"/>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410785480"/>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E57A5D-D4B2-4B60-9B18-889BDCF278F0}"/>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36AD203-A02D-4A7C-A4F7-71451DB1DB81}"/>
              </a:ext>
            </a:extLst>
          </p:cNvPr>
          <p:cNvSpPr>
            <a:spLocks noGrp="1"/>
          </p:cNvSpPr>
          <p:nvPr>
            <p:ph sz="half" idx="1"/>
          </p:nvPr>
        </p:nvSpPr>
        <p:spPr>
          <a:xfrm>
            <a:off x="838200" y="1825625"/>
            <a:ext cx="5181600" cy="43513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AACA1C2-A9FA-4E3C-A5FA-B3959C28D6F5}"/>
              </a:ext>
            </a:extLst>
          </p:cNvPr>
          <p:cNvSpPr>
            <a:spLocks noGrp="1"/>
          </p:cNvSpPr>
          <p:nvPr>
            <p:ph sz="half" idx="2"/>
          </p:nvPr>
        </p:nvSpPr>
        <p:spPr>
          <a:xfrm>
            <a:off x="6172200" y="1825625"/>
            <a:ext cx="5181600" cy="43513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D5476495-B090-41E6-ACA3-172CB09172E2}"/>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30-01-2024</a:t>
            </a:fld>
            <a:endParaRPr lang="da-DK"/>
          </a:p>
        </p:txBody>
      </p:sp>
      <p:sp>
        <p:nvSpPr>
          <p:cNvPr id="6" name="Pladsholder til sidefod 5">
            <a:extLst>
              <a:ext uri="{FF2B5EF4-FFF2-40B4-BE49-F238E27FC236}">
                <a16:creationId xmlns:a16="http://schemas.microsoft.com/office/drawing/2014/main" id="{E2DE351A-3F2A-4329-951C-8DFCDDB29A91}"/>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08880D8B-9721-40DD-BB25-EF6F2198D1AE}"/>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282087775"/>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1570E9-4E36-4D16-926C-27C8591D2D09}"/>
              </a:ext>
            </a:extLst>
          </p:cNvPr>
          <p:cNvSpPr>
            <a:spLocks noGrp="1"/>
          </p:cNvSpPr>
          <p:nvPr>
            <p:ph type="title"/>
          </p:nvPr>
        </p:nvSpPr>
        <p:spPr>
          <a:xfrm>
            <a:off x="839788" y="365125"/>
            <a:ext cx="10515600" cy="1325563"/>
          </a:xfrm>
          <a:prstGeom prst="rect">
            <a:avLst/>
          </a:prstGeom>
        </p:spPr>
        <p:txBody>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82C16B2E-F795-4E54-A26C-A726A6EE9D1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A3F5DF83-8982-4A11-97AA-FDE02531D7D3}"/>
              </a:ext>
            </a:extLst>
          </p:cNvPr>
          <p:cNvSpPr>
            <a:spLocks noGrp="1"/>
          </p:cNvSpPr>
          <p:nvPr>
            <p:ph sz="half" idx="2"/>
          </p:nvPr>
        </p:nvSpPr>
        <p:spPr>
          <a:xfrm>
            <a:off x="839788" y="2505075"/>
            <a:ext cx="5157787" cy="368458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F57DB851-0210-41C3-ACD3-DD23D82785C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0FB4123-F436-4B44-A912-EA0147C8F859}"/>
              </a:ext>
            </a:extLst>
          </p:cNvPr>
          <p:cNvSpPr>
            <a:spLocks noGrp="1"/>
          </p:cNvSpPr>
          <p:nvPr>
            <p:ph sz="quarter" idx="4"/>
          </p:nvPr>
        </p:nvSpPr>
        <p:spPr>
          <a:xfrm>
            <a:off x="6172200" y="2505075"/>
            <a:ext cx="5183188" cy="368458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C0B66BFB-C816-4E83-943C-3E513EAA819C}"/>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30-01-2024</a:t>
            </a:fld>
            <a:endParaRPr lang="da-DK"/>
          </a:p>
        </p:txBody>
      </p:sp>
      <p:sp>
        <p:nvSpPr>
          <p:cNvPr id="8" name="Pladsholder til sidefod 7">
            <a:extLst>
              <a:ext uri="{FF2B5EF4-FFF2-40B4-BE49-F238E27FC236}">
                <a16:creationId xmlns:a16="http://schemas.microsoft.com/office/drawing/2014/main" id="{D3F5BCB0-F3B4-42CA-8022-37F1E79CDA30}"/>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9" name="Pladsholder til slidenummer 8">
            <a:extLst>
              <a:ext uri="{FF2B5EF4-FFF2-40B4-BE49-F238E27FC236}">
                <a16:creationId xmlns:a16="http://schemas.microsoft.com/office/drawing/2014/main" id="{F63AAF29-6D24-48D4-8521-0BED41710BB4}"/>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94247854"/>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5D3A2F-DEF1-4317-BE66-D127BE194977}"/>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43F1500D-C403-404E-A1B8-DEF17428F9E6}"/>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30-01-2024</a:t>
            </a:fld>
            <a:endParaRPr lang="da-DK"/>
          </a:p>
        </p:txBody>
      </p:sp>
      <p:sp>
        <p:nvSpPr>
          <p:cNvPr id="4" name="Pladsholder til sidefod 3">
            <a:extLst>
              <a:ext uri="{FF2B5EF4-FFF2-40B4-BE49-F238E27FC236}">
                <a16:creationId xmlns:a16="http://schemas.microsoft.com/office/drawing/2014/main" id="{ADB1D245-9D78-46DA-9E41-81E55E50559B}"/>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5" name="Pladsholder til slidenummer 4">
            <a:extLst>
              <a:ext uri="{FF2B5EF4-FFF2-40B4-BE49-F238E27FC236}">
                <a16:creationId xmlns:a16="http://schemas.microsoft.com/office/drawing/2014/main" id="{80D519A4-58C6-4D11-A1DD-A0052549FEB9}"/>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389204236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0053D95-3346-43A6-9066-A106B276D442}"/>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30-01-2024</a:t>
            </a:fld>
            <a:endParaRPr lang="da-DK"/>
          </a:p>
        </p:txBody>
      </p:sp>
      <p:sp>
        <p:nvSpPr>
          <p:cNvPr id="3" name="Pladsholder til sidefod 2">
            <a:extLst>
              <a:ext uri="{FF2B5EF4-FFF2-40B4-BE49-F238E27FC236}">
                <a16:creationId xmlns:a16="http://schemas.microsoft.com/office/drawing/2014/main" id="{9316C537-E32B-4735-8DB0-B1945A843535}"/>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4" name="Pladsholder til slidenummer 3">
            <a:extLst>
              <a:ext uri="{FF2B5EF4-FFF2-40B4-BE49-F238E27FC236}">
                <a16:creationId xmlns:a16="http://schemas.microsoft.com/office/drawing/2014/main" id="{98740021-F3F7-47E8-833A-B2152D8EA1E4}"/>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94466280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only - for diagram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dirty="0"/>
              <a:t>Skriv titel på slide</a:t>
            </a:r>
          </a:p>
        </p:txBody>
      </p:sp>
    </p:spTree>
    <p:extLst>
      <p:ext uri="{BB962C8B-B14F-4D97-AF65-F5344CB8AC3E}">
        <p14:creationId xmlns:p14="http://schemas.microsoft.com/office/powerpoint/2010/main" val="1225548386"/>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F557C2-5F65-4082-ADF9-47991FB4B7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4A627355-5A29-4A7C-AD95-06ED6B46E13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1F668B6B-C427-40C3-8EF8-35D8C46310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5ADA6A0-FD8C-48E6-A2DC-4320C03CDC1E}"/>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30-01-2024</a:t>
            </a:fld>
            <a:endParaRPr lang="da-DK"/>
          </a:p>
        </p:txBody>
      </p:sp>
      <p:sp>
        <p:nvSpPr>
          <p:cNvPr id="6" name="Pladsholder til sidefod 5">
            <a:extLst>
              <a:ext uri="{FF2B5EF4-FFF2-40B4-BE49-F238E27FC236}">
                <a16:creationId xmlns:a16="http://schemas.microsoft.com/office/drawing/2014/main" id="{B6C2329B-145F-4BDB-A122-CAC32B2E9747}"/>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B6215C32-1B1D-4DC6-B572-F19A702C58F2}"/>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3152443775"/>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570E06-605C-4779-9729-7F4723DBC0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DD583E82-3FAB-4259-A7A0-F6B06C5F743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D7F3840C-FF40-4635-9C73-358F87D584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1BA8339-CFF7-417A-AF42-9D8E58B954EE}"/>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30-01-2024</a:t>
            </a:fld>
            <a:endParaRPr lang="da-DK"/>
          </a:p>
        </p:txBody>
      </p:sp>
      <p:sp>
        <p:nvSpPr>
          <p:cNvPr id="6" name="Pladsholder til sidefod 5">
            <a:extLst>
              <a:ext uri="{FF2B5EF4-FFF2-40B4-BE49-F238E27FC236}">
                <a16:creationId xmlns:a16="http://schemas.microsoft.com/office/drawing/2014/main" id="{E16C5752-E031-443A-9D2B-CFFDE610B3BC}"/>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7B00610C-93DC-4A59-BF7B-FA58F8F141A9}"/>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560430339"/>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106DDF-7FE2-473C-AA08-4F3AA02E3D37}"/>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FE8C542E-D0BB-46EA-9FED-E34F277DB8A8}"/>
              </a:ext>
            </a:extLst>
          </p:cNvPr>
          <p:cNvSpPr>
            <a:spLocks noGrp="1"/>
          </p:cNvSpPr>
          <p:nvPr>
            <p:ph type="body" orient="vert" idx="1"/>
          </p:nvPr>
        </p:nvSpPr>
        <p:spPr>
          <a:xfrm>
            <a:off x="838200" y="1825625"/>
            <a:ext cx="10515600" cy="4351338"/>
          </a:xfrm>
          <a:prstGeom prst="rect">
            <a:avLst/>
          </a:prstGeo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BCEE56C-EB9A-43A8-887C-F567D508C97D}"/>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30-01-2024</a:t>
            </a:fld>
            <a:endParaRPr lang="da-DK"/>
          </a:p>
        </p:txBody>
      </p:sp>
      <p:sp>
        <p:nvSpPr>
          <p:cNvPr id="5" name="Pladsholder til sidefod 4">
            <a:extLst>
              <a:ext uri="{FF2B5EF4-FFF2-40B4-BE49-F238E27FC236}">
                <a16:creationId xmlns:a16="http://schemas.microsoft.com/office/drawing/2014/main" id="{2745DA72-494E-4F0F-8DDC-EF6F41705EE8}"/>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55D7FB12-8F3A-4E8A-9591-E2FD1761BBE0}"/>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312056430"/>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57D95AB3-9AB4-49CD-B1E5-3BA37C929359}"/>
              </a:ext>
            </a:extLst>
          </p:cNvPr>
          <p:cNvSpPr>
            <a:spLocks noGrp="1"/>
          </p:cNvSpPr>
          <p:nvPr>
            <p:ph type="title" orient="vert"/>
          </p:nvPr>
        </p:nvSpPr>
        <p:spPr>
          <a:xfrm>
            <a:off x="8724900" y="365125"/>
            <a:ext cx="2628900" cy="5811838"/>
          </a:xfrm>
          <a:prstGeom prst="rect">
            <a:avLst/>
          </a:prstGeo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F751E51B-4D09-4D8D-B865-02461F8426C1}"/>
              </a:ext>
            </a:extLst>
          </p:cNvPr>
          <p:cNvSpPr>
            <a:spLocks noGrp="1"/>
          </p:cNvSpPr>
          <p:nvPr>
            <p:ph type="body" orient="vert" idx="1"/>
          </p:nvPr>
        </p:nvSpPr>
        <p:spPr>
          <a:xfrm>
            <a:off x="838200" y="365125"/>
            <a:ext cx="7734300" cy="5811838"/>
          </a:xfrm>
          <a:prstGeom prst="rect">
            <a:avLst/>
          </a:prstGeo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C03BBEB-491E-4E70-A33E-3DE18C721540}"/>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30-01-2024</a:t>
            </a:fld>
            <a:endParaRPr lang="da-DK"/>
          </a:p>
        </p:txBody>
      </p:sp>
      <p:sp>
        <p:nvSpPr>
          <p:cNvPr id="5" name="Pladsholder til sidefod 4">
            <a:extLst>
              <a:ext uri="{FF2B5EF4-FFF2-40B4-BE49-F238E27FC236}">
                <a16:creationId xmlns:a16="http://schemas.microsoft.com/office/drawing/2014/main" id="{4BBE7934-0398-4AD8-A59B-2246B8FC4274}"/>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1906DA2E-21F2-47AF-BA88-16D977F4F3D9}"/>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049338904"/>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re indhold ">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6" y="1450800"/>
            <a:ext cx="3221038" cy="4464000"/>
          </a:xfrm>
        </p:spPr>
        <p:txBody>
          <a:bodyPr rIns="144000"/>
          <a:lstStyle>
            <a:lvl1pPr>
              <a:defRPr sz="1594"/>
            </a:lvl1pPr>
            <a:lvl2pPr>
              <a:defRPr sz="1397"/>
            </a:lvl2pPr>
            <a:lvl3pPr>
              <a:defRPr sz="1197"/>
            </a:lvl3pPr>
            <a:lvl4pPr>
              <a:defRPr sz="1197"/>
            </a:lvl4pPr>
            <a:lvl5pPr>
              <a:defRPr sz="1197"/>
            </a:lvl5pPr>
            <a:lvl6pPr>
              <a:defRPr sz="1397"/>
            </a:lvl6pPr>
            <a:lvl7pPr>
              <a:defRPr sz="1794"/>
            </a:lvl7pPr>
            <a:lvl8pPr>
              <a:defRPr sz="1794"/>
            </a:lvl8pPr>
            <a:lvl9pPr>
              <a:defRPr sz="1794"/>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endParaRPr lang="da-DK" dirty="0"/>
          </a:p>
        </p:txBody>
      </p:sp>
      <p:sp>
        <p:nvSpPr>
          <p:cNvPr id="4" name="Content Placeholder 3"/>
          <p:cNvSpPr>
            <a:spLocks noGrp="1"/>
          </p:cNvSpPr>
          <p:nvPr>
            <p:ph sz="half" idx="2" hasCustomPrompt="1"/>
          </p:nvPr>
        </p:nvSpPr>
        <p:spPr>
          <a:xfrm>
            <a:off x="4487264" y="1450800"/>
            <a:ext cx="3220050" cy="4464000"/>
          </a:xfrm>
        </p:spPr>
        <p:txBody>
          <a:bodyPr rIns="144000"/>
          <a:lstStyle>
            <a:lvl1pPr>
              <a:defRPr sz="1594"/>
            </a:lvl1pPr>
            <a:lvl2pPr>
              <a:defRPr sz="1397"/>
            </a:lvl2pPr>
            <a:lvl3pPr>
              <a:defRPr sz="1197"/>
            </a:lvl3pPr>
            <a:lvl4pPr>
              <a:defRPr sz="1197"/>
            </a:lvl4pPr>
            <a:lvl5pPr>
              <a:defRPr sz="1197"/>
            </a:lvl5pPr>
            <a:lvl6pPr>
              <a:defRPr sz="1794"/>
            </a:lvl6pPr>
            <a:lvl7pPr>
              <a:defRPr sz="1794"/>
            </a:lvl7pPr>
            <a:lvl8pPr>
              <a:defRPr sz="1794"/>
            </a:lvl8pPr>
            <a:lvl9pPr>
              <a:defRPr sz="1794"/>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5" name="Date Placeholder 4"/>
          <p:cNvSpPr>
            <a:spLocks noGrp="1"/>
          </p:cNvSpPr>
          <p:nvPr>
            <p:ph type="dt" sz="half" idx="10"/>
          </p:nvPr>
        </p:nvSpPr>
        <p:spPr/>
        <p:txBody>
          <a:bodyPr/>
          <a:lstStyle/>
          <a:p>
            <a:fld id="{D709F18B-C64D-467D-95E0-03999A31A181}" type="datetime1">
              <a:rPr lang="da-DK" smtClean="0"/>
              <a:t>30-01-2024</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8" name="Title 7"/>
          <p:cNvSpPr>
            <a:spLocks noGrp="1"/>
          </p:cNvSpPr>
          <p:nvPr>
            <p:ph type="title" hasCustomPrompt="1"/>
          </p:nvPr>
        </p:nvSpPr>
        <p:spPr/>
        <p:txBody>
          <a:bodyPr/>
          <a:lstStyle>
            <a:lvl1pPr>
              <a:defRPr/>
            </a:lvl1pPr>
          </a:lstStyle>
          <a:p>
            <a:r>
              <a:rPr lang="da-DK" dirty="0"/>
              <a:t>Klik her for at tilføje titel</a:t>
            </a:r>
            <a:endParaRPr lang="da-DK"/>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8267101" y="1450800"/>
            <a:ext cx="3220050" cy="4464000"/>
          </a:xfrm>
        </p:spPr>
        <p:txBody>
          <a:bodyPr rIns="144000"/>
          <a:lstStyle>
            <a:lvl1pPr>
              <a:defRPr sz="1594"/>
            </a:lvl1pPr>
            <a:lvl2pPr>
              <a:defRPr sz="1397"/>
            </a:lvl2pPr>
            <a:lvl3pPr>
              <a:defRPr sz="1197"/>
            </a:lvl3pPr>
            <a:lvl4pPr>
              <a:defRPr sz="1197"/>
            </a:lvl4pPr>
            <a:lvl5pPr>
              <a:defRPr sz="1197"/>
            </a:lvl5pPr>
          </a:lstStyle>
          <a:p>
            <a:pPr lvl="0"/>
            <a:r>
              <a:rPr lang="da-DK" noProof="0" dirty="0"/>
              <a:t>Klik for at tilføje tekst</a:t>
            </a:r>
            <a:endParaRPr lang="da-DK"/>
          </a:p>
          <a:p>
            <a:pPr lvl="1"/>
            <a:r>
              <a:rPr lang="da-DK" noProof="0" dirty="0"/>
              <a:t>Andet Niveau</a:t>
            </a:r>
            <a:endParaRPr lang="da-DK"/>
          </a:p>
          <a:p>
            <a:pPr lvl="2"/>
            <a:r>
              <a:rPr lang="da-DK" noProof="0" dirty="0"/>
              <a:t>Tredje Niveau</a:t>
            </a:r>
            <a:endParaRPr lang="da-DK"/>
          </a:p>
          <a:p>
            <a:pPr lvl="3"/>
            <a:r>
              <a:rPr lang="da-DK" noProof="0" dirty="0"/>
              <a:t>Fjerde Niveau</a:t>
            </a:r>
            <a:endParaRPr lang="da-DK"/>
          </a:p>
          <a:p>
            <a:pPr lvl="4"/>
            <a:r>
              <a:rPr lang="da-DK" noProof="0" dirty="0"/>
              <a:t>Femte Niveau</a:t>
            </a:r>
            <a:endParaRPr lang="da-DK"/>
          </a:p>
          <a:p>
            <a:pPr lvl="5"/>
            <a:r>
              <a:rPr lang="da-DK" noProof="0" dirty="0"/>
              <a:t>6</a:t>
            </a:r>
            <a:endParaRPr lang="da-DK"/>
          </a:p>
          <a:p>
            <a:pPr lvl="6"/>
            <a:r>
              <a:rPr lang="da-DK" noProof="0" dirty="0"/>
              <a:t>7</a:t>
            </a:r>
            <a:endParaRPr lang="da-DK"/>
          </a:p>
          <a:p>
            <a:pPr lvl="7"/>
            <a:r>
              <a:rPr lang="da-DK" noProof="0" dirty="0"/>
              <a:t>8</a:t>
            </a:r>
            <a:endParaRPr lang="da-DK"/>
          </a:p>
          <a:p>
            <a:pPr lvl="8"/>
            <a:r>
              <a:rPr lang="da-DK" noProof="0" dirty="0"/>
              <a:t>9</a:t>
            </a:r>
            <a:endParaRPr lang="da-DK"/>
          </a:p>
        </p:txBody>
      </p:sp>
      <p:sp>
        <p:nvSpPr>
          <p:cNvPr id="10" name="Line 5"/>
          <p:cNvSpPr>
            <a:spLocks noChangeShapeType="1"/>
          </p:cNvSpPr>
          <p:nvPr userDrawn="1"/>
        </p:nvSpPr>
        <p:spPr bwMode="auto">
          <a:xfrm>
            <a:off x="7988588" y="1511307"/>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694" dirty="0"/>
          </a:p>
        </p:txBody>
      </p:sp>
      <p:sp>
        <p:nvSpPr>
          <p:cNvPr id="19" name="Line 5">
            <a:extLst>
              <a:ext uri="{FF2B5EF4-FFF2-40B4-BE49-F238E27FC236}">
                <a16:creationId xmlns:a16="http://schemas.microsoft.com/office/drawing/2014/main" id="{5195F64E-E880-4C67-9339-04C69E75DD97}"/>
              </a:ext>
            </a:extLst>
          </p:cNvPr>
          <p:cNvSpPr>
            <a:spLocks noChangeShapeType="1"/>
          </p:cNvSpPr>
          <p:nvPr userDrawn="1"/>
        </p:nvSpPr>
        <p:spPr bwMode="auto">
          <a:xfrm>
            <a:off x="4204988" y="1512005"/>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694" dirty="0"/>
          </a:p>
        </p:txBody>
      </p:sp>
    </p:spTree>
    <p:extLst>
      <p:ext uri="{BB962C8B-B14F-4D97-AF65-F5344CB8AC3E}">
        <p14:creationId xmlns:p14="http://schemas.microsoft.com/office/powerpoint/2010/main" val="2112031641"/>
      </p:ext>
    </p:extLst>
  </p:cSld>
  <p:clrMapOvr>
    <a:masterClrMapping/>
  </p:clrMapOvr>
  <p:transition spd="slow">
    <p:push dir="u"/>
  </p:transition>
  <p:extLst>
    <p:ext uri="{DCECCB84-F9BA-43D5-87BE-67443E8EF086}">
      <p15:sldGuideLst xmlns:p15="http://schemas.microsoft.com/office/powerpoint/2012/main">
        <p15:guide id="1" pos="2471">
          <p15:clr>
            <a:srgbClr val="A4A3A4"/>
          </p15:clr>
        </p15:guide>
        <p15:guide id="2" pos="2825">
          <p15:clr>
            <a:srgbClr val="A4A3A4"/>
          </p15:clr>
        </p15:guide>
        <p15:guide id="3" pos="4855">
          <p15:clr>
            <a:srgbClr val="A4A3A4"/>
          </p15:clr>
        </p15:guide>
        <p15:guide id="4" pos="5208">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Titeldia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240000" y="180000"/>
            <a:ext cx="11712000" cy="6498000"/>
          </a:xfrm>
          <a:prstGeom prst="rect">
            <a:avLst/>
          </a:prstGeom>
          <a:solidFill>
            <a:srgbClr val="B4CAD5"/>
          </a:solidFill>
        </p:spPr>
        <p:txBody>
          <a:bodyPr tIns="936000" anchor="ctr" anchorCtr="0"/>
          <a:lstStyle>
            <a:lvl1pPr algn="ctr">
              <a:defRPr sz="1400" b="0"/>
            </a:lvl1pPr>
          </a:lstStyle>
          <a:p>
            <a:r>
              <a:rPr lang="en-US" noProof="1"/>
              <a:t>Klik her og indsæt billede via Vælg billeder- eller Rediger-knappen.</a:t>
            </a:r>
          </a:p>
        </p:txBody>
      </p:sp>
      <p:sp>
        <p:nvSpPr>
          <p:cNvPr id="18" name="Text Placeholder 3"/>
          <p:cNvSpPr>
            <a:spLocks noGrp="1"/>
          </p:cNvSpPr>
          <p:nvPr>
            <p:ph type="body" sz="quarter" idx="11" hasCustomPrompt="1"/>
          </p:nvPr>
        </p:nvSpPr>
        <p:spPr>
          <a:xfrm>
            <a:off x="624000" y="180000"/>
            <a:ext cx="7296000" cy="3060000"/>
          </a:xfrm>
          <a:prstGeom prst="rect">
            <a:avLst/>
          </a:prstGeom>
          <a:blipFill>
            <a:blip r:embed="rId2"/>
            <a:stretch>
              <a:fillRect/>
            </a:stretch>
          </a:blipFill>
        </p:spPr>
        <p:txBody>
          <a:bodyPr lIns="241200" rIns="180000" bIns="234000" anchor="b" anchorCtr="0"/>
          <a:lstStyle>
            <a:lvl1pPr>
              <a:defRPr sz="1100" b="0">
                <a:solidFill>
                  <a:schemeClr val="bg1"/>
                </a:solidFill>
              </a:defRPr>
            </a:lvl1pPr>
          </a:lstStyle>
          <a:p>
            <a:pPr lvl="0"/>
            <a:r>
              <a:rPr lang="da-DK" noProof="0" dirty="0"/>
              <a:t>Måned og år</a:t>
            </a:r>
          </a:p>
        </p:txBody>
      </p:sp>
      <p:sp>
        <p:nvSpPr>
          <p:cNvPr id="12" name="Text Placeholder 8"/>
          <p:cNvSpPr>
            <a:spLocks noGrp="1"/>
          </p:cNvSpPr>
          <p:nvPr>
            <p:ph type="body" sz="quarter" idx="15" hasCustomPrompt="1"/>
          </p:nvPr>
        </p:nvSpPr>
        <p:spPr>
          <a:xfrm>
            <a:off x="960000" y="391812"/>
            <a:ext cx="2750400" cy="4068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lIns="0" tIns="0"/>
          <a:lstStyle>
            <a:lvl1pPr algn="ctr">
              <a:defRPr sz="100" b="0">
                <a:solidFill>
                  <a:schemeClr val="bg1"/>
                </a:solidFill>
              </a:defRPr>
            </a:lvl1pPr>
            <a:lvl2pPr>
              <a:defRPr sz="1200"/>
            </a:lvl2pPr>
            <a:lvl3pPr>
              <a:defRPr sz="1200"/>
            </a:lvl3pPr>
            <a:lvl4pPr>
              <a:defRPr sz="1100"/>
            </a:lvl4pPr>
            <a:lvl5pPr>
              <a:defRPr sz="1050"/>
            </a:lvl5pPr>
          </a:lstStyle>
          <a:p>
            <a:pPr lvl="0"/>
            <a:r>
              <a:rPr lang="da-DK" dirty="0"/>
              <a:t>D</a:t>
            </a:r>
          </a:p>
        </p:txBody>
      </p:sp>
      <p:sp>
        <p:nvSpPr>
          <p:cNvPr id="5" name="Title 1"/>
          <p:cNvSpPr>
            <a:spLocks noGrp="1" noChangeAspect="1"/>
          </p:cNvSpPr>
          <p:nvPr>
            <p:ph type="title" hasCustomPrompt="1"/>
          </p:nvPr>
        </p:nvSpPr>
        <p:spPr>
          <a:xfrm>
            <a:off x="935565" y="1267199"/>
            <a:ext cx="6748800" cy="999186"/>
          </a:xfrm>
          <a:prstGeom prst="rect">
            <a:avLst/>
          </a:prstGeom>
        </p:spPr>
        <p:txBody>
          <a:bodyPr anchor="b" anchorCtr="0">
            <a:normAutofit/>
          </a:bodyPr>
          <a:lstStyle>
            <a:lvl1pPr>
              <a:lnSpc>
                <a:spcPct val="90000"/>
              </a:lnSpc>
              <a:defRPr sz="3200" cap="none" baseline="0">
                <a:solidFill>
                  <a:schemeClr val="bg1"/>
                </a:solidFill>
              </a:defRPr>
            </a:lvl1pPr>
          </a:lstStyle>
          <a:p>
            <a:r>
              <a:rPr lang="da-DK" dirty="0"/>
              <a:t>Indsæt titel i maksimalt to linjer</a:t>
            </a:r>
          </a:p>
        </p:txBody>
      </p:sp>
      <p:sp>
        <p:nvSpPr>
          <p:cNvPr id="6147" name="Subtitle 2"/>
          <p:cNvSpPr>
            <a:spLocks noGrp="1" noChangeArrowheads="1"/>
          </p:cNvSpPr>
          <p:nvPr>
            <p:ph type="subTitle" idx="1" hasCustomPrompt="1"/>
          </p:nvPr>
        </p:nvSpPr>
        <p:spPr>
          <a:xfrm>
            <a:off x="935568" y="2348881"/>
            <a:ext cx="6735233" cy="370800"/>
          </a:xfrm>
          <a:prstGeom prst="rect">
            <a:avLst/>
          </a:prstGeom>
        </p:spPr>
        <p:txBody>
          <a:bodyPr/>
          <a:lstStyle>
            <a:lvl1pPr>
              <a:lnSpc>
                <a:spcPct val="100000"/>
              </a:lnSpc>
              <a:defRPr sz="1800" b="0">
                <a:solidFill>
                  <a:schemeClr val="bg1"/>
                </a:solidFill>
              </a:defRPr>
            </a:lvl1pPr>
          </a:lstStyle>
          <a:p>
            <a:pPr lvl="0"/>
            <a:r>
              <a:rPr lang="da-DK" noProof="0" dirty="0"/>
              <a:t>Indsæt undertitel i maksimalt én linje</a:t>
            </a:r>
          </a:p>
        </p:txBody>
      </p:sp>
      <p:sp>
        <p:nvSpPr>
          <p:cNvPr id="6150" name="Rectangle 6" hidden="1"/>
          <p:cNvSpPr>
            <a:spLocks noGrp="1" noChangeArrowheads="1"/>
          </p:cNvSpPr>
          <p:nvPr>
            <p:ph type="sldNum" sz="quarter" idx="4"/>
          </p:nvPr>
        </p:nvSpPr>
        <p:spPr>
          <a:xfrm>
            <a:off x="6121401" y="6632281"/>
            <a:ext cx="309033" cy="45719"/>
          </a:xfrm>
          <a:prstGeom prst="rect">
            <a:avLst/>
          </a:prstGeom>
          <a:noFill/>
        </p:spPr>
        <p:txBody>
          <a:bodyPr/>
          <a:lstStyle>
            <a:lvl1pPr algn="l">
              <a:defRPr sz="100">
                <a:solidFill>
                  <a:schemeClr val="tx2"/>
                </a:solidFill>
              </a:defRPr>
            </a:lvl1pPr>
          </a:lstStyle>
          <a:p>
            <a:endParaRPr lang="da-DK" dirty="0"/>
          </a:p>
        </p:txBody>
      </p:sp>
      <p:sp>
        <p:nvSpPr>
          <p:cNvPr id="17" name="AutoShape 4"/>
          <p:cNvSpPr>
            <a:spLocks/>
          </p:cNvSpPr>
          <p:nvPr/>
        </p:nvSpPr>
        <p:spPr bwMode="gray">
          <a:xfrm>
            <a:off x="-2611967" y="180974"/>
            <a:ext cx="2495549" cy="969496"/>
          </a:xfrm>
          <a:prstGeom prst="rect">
            <a:avLst/>
          </a:prstGeom>
          <a:noFill/>
          <a:ln w="12700" algn="ctr">
            <a:noFill/>
            <a:miter lim="800000"/>
            <a:headEnd/>
            <a:tailEnd/>
          </a:ln>
          <a:effectLst/>
        </p:spPr>
        <p:txBody>
          <a:bodyPr lIns="0" tIns="0" rIns="0" bIns="0">
            <a:spAutoFit/>
          </a:bodyPr>
          <a:lstStyle/>
          <a:p>
            <a:pPr algn="r" defTabSz="457200">
              <a:lnSpc>
                <a:spcPct val="100000"/>
              </a:lnSpc>
              <a:spcBef>
                <a:spcPct val="0"/>
              </a:spcBef>
              <a:tabLst>
                <a:tab pos="177800" algn="l"/>
              </a:tabLst>
            </a:pPr>
            <a:r>
              <a:rPr lang="da-DK" sz="900" b="1" noProof="1">
                <a:solidFill>
                  <a:schemeClr val="tx1">
                    <a:lumMod val="65000"/>
                    <a:lumOff val="35000"/>
                  </a:schemeClr>
                </a:solidFill>
                <a:cs typeface="Arial" charset="0"/>
              </a:rPr>
              <a:t>Vis hjælpelinjer som er en hjælp ved placering af billeder</a:t>
            </a:r>
          </a:p>
          <a:p>
            <a:pPr algn="r" defTabSz="457200">
              <a:lnSpc>
                <a:spcPct val="100000"/>
              </a:lnSpc>
              <a:spcBef>
                <a:spcPct val="0"/>
              </a:spcBef>
              <a:tabLst>
                <a:tab pos="177800" algn="l"/>
              </a:tabLst>
            </a:pPr>
            <a:r>
              <a:rPr lang="da-DK" sz="900" noProof="1">
                <a:solidFill>
                  <a:schemeClr val="tx1">
                    <a:lumMod val="65000"/>
                    <a:lumOff val="35000"/>
                  </a:schemeClr>
                </a:solidFill>
                <a:cs typeface="Arial" charset="0"/>
              </a:rPr>
              <a:t>1.	</a:t>
            </a:r>
            <a:r>
              <a:rPr lang="da-DK" sz="900" noProof="1">
                <a:solidFill>
                  <a:schemeClr val="tx1">
                    <a:lumMod val="65000"/>
                    <a:lumOff val="35000"/>
                  </a:schemeClr>
                </a:solidFill>
              </a:rPr>
              <a:t>Højre klik på den aktuelle side og vælg </a:t>
            </a:r>
            <a:r>
              <a:rPr lang="da-DK" sz="900" noProof="1">
                <a:solidFill>
                  <a:schemeClr val="tx1">
                    <a:lumMod val="65000"/>
                    <a:lumOff val="35000"/>
                  </a:schemeClr>
                </a:solidFill>
                <a:cs typeface="Arial" charset="0"/>
              </a:rPr>
              <a:t>’gitter og hjælpelinjer’</a:t>
            </a:r>
          </a:p>
          <a:p>
            <a:pPr algn="r" defTabSz="457200">
              <a:lnSpc>
                <a:spcPct val="100000"/>
              </a:lnSpc>
              <a:spcBef>
                <a:spcPct val="0"/>
              </a:spcBef>
              <a:tabLst>
                <a:tab pos="177800" algn="l"/>
              </a:tabLst>
            </a:pPr>
            <a:r>
              <a:rPr lang="da-DK" sz="900" noProof="1">
                <a:solidFill>
                  <a:schemeClr val="tx1">
                    <a:lumMod val="65000"/>
                    <a:lumOff val="35000"/>
                  </a:schemeClr>
                </a:solidFill>
                <a:cs typeface="Arial" charset="0"/>
              </a:rPr>
              <a:t>2. 	</a:t>
            </a:r>
            <a:r>
              <a:rPr lang="da-DK" sz="900" noProof="1">
                <a:solidFill>
                  <a:schemeClr val="tx1">
                    <a:lumMod val="65000"/>
                    <a:lumOff val="35000"/>
                  </a:schemeClr>
                </a:solidFill>
              </a:rPr>
              <a:t>Sæt kryds ved ’Vis’ tegnehjælpelinjer på skærmen</a:t>
            </a:r>
          </a:p>
          <a:p>
            <a:pPr algn="r" defTabSz="457200">
              <a:lnSpc>
                <a:spcPct val="100000"/>
              </a:lnSpc>
              <a:spcBef>
                <a:spcPct val="0"/>
              </a:spcBef>
              <a:buFontTx/>
              <a:buAutoNum type="arabicPeriod" startAt="3"/>
              <a:tabLst>
                <a:tab pos="177800" algn="l"/>
              </a:tabLst>
            </a:pPr>
            <a:r>
              <a:rPr lang="da-DK" sz="900" noProof="1">
                <a:solidFill>
                  <a:schemeClr val="tx1">
                    <a:lumMod val="65000"/>
                    <a:lumOff val="35000"/>
                  </a:schemeClr>
                </a:solidFill>
                <a:cs typeface="Arial" charset="0"/>
              </a:rPr>
              <a:t> Vælg “OK”</a:t>
            </a:r>
          </a:p>
        </p:txBody>
      </p:sp>
      <p:sp>
        <p:nvSpPr>
          <p:cNvPr id="15" name="AutoShape 4"/>
          <p:cNvSpPr>
            <a:spLocks/>
          </p:cNvSpPr>
          <p:nvPr userDrawn="1"/>
        </p:nvSpPr>
        <p:spPr bwMode="gray">
          <a:xfrm>
            <a:off x="-2651488" y="3184502"/>
            <a:ext cx="2495549" cy="415498"/>
          </a:xfrm>
          <a:prstGeom prst="rect">
            <a:avLst/>
          </a:prstGeom>
          <a:noFill/>
          <a:ln w="12700" algn="ctr">
            <a:noFill/>
            <a:miter lim="800000"/>
            <a:headEnd/>
            <a:tailEnd/>
          </a:ln>
          <a:effectLst/>
        </p:spPr>
        <p:txBody>
          <a:bodyPr lIns="0" tIns="0" rIns="0" bIns="0">
            <a:spAutoFit/>
          </a:bodyPr>
          <a:lstStyle/>
          <a:p>
            <a:pPr algn="r" defTabSz="457200">
              <a:lnSpc>
                <a:spcPct val="100000"/>
              </a:lnSpc>
              <a:spcBef>
                <a:spcPct val="0"/>
              </a:spcBef>
              <a:tabLst>
                <a:tab pos="177800" algn="l"/>
              </a:tabLst>
            </a:pPr>
            <a:r>
              <a:rPr lang="da-DK" sz="900" b="1" noProof="1">
                <a:solidFill>
                  <a:schemeClr val="tx1">
                    <a:lumMod val="65000"/>
                    <a:lumOff val="35000"/>
                  </a:schemeClr>
                </a:solidFill>
                <a:cs typeface="Arial" charset="0"/>
              </a:rPr>
              <a:t>Indsæt dato</a:t>
            </a:r>
          </a:p>
          <a:p>
            <a:pPr algn="r" defTabSz="457200">
              <a:lnSpc>
                <a:spcPct val="100000"/>
              </a:lnSpc>
              <a:spcBef>
                <a:spcPct val="0"/>
              </a:spcBef>
              <a:tabLst>
                <a:tab pos="177800" algn="l"/>
              </a:tabLst>
            </a:pPr>
            <a:r>
              <a:rPr lang="da-DK" sz="900" b="0" noProof="1">
                <a:solidFill>
                  <a:schemeClr val="tx1">
                    <a:lumMod val="65000"/>
                    <a:lumOff val="35000"/>
                  </a:schemeClr>
                </a:solidFill>
                <a:cs typeface="Arial" charset="0"/>
              </a:rPr>
              <a:t>Indsæt f.eks.</a:t>
            </a:r>
            <a:br>
              <a:rPr lang="da-DK" sz="900" b="0" noProof="1">
                <a:solidFill>
                  <a:schemeClr val="tx1">
                    <a:lumMod val="65000"/>
                    <a:lumOff val="35000"/>
                  </a:schemeClr>
                </a:solidFill>
                <a:cs typeface="Arial" charset="0"/>
              </a:rPr>
            </a:br>
            <a:r>
              <a:rPr lang="da-DK" sz="900" b="1" baseline="0" noProof="1">
                <a:solidFill>
                  <a:schemeClr val="tx1">
                    <a:lumMod val="65000"/>
                    <a:lumOff val="35000"/>
                  </a:schemeClr>
                </a:solidFill>
                <a:cs typeface="Arial" charset="0"/>
              </a:rPr>
              <a:t> Februar 2015</a:t>
            </a:r>
            <a:endParaRPr lang="da-DK" sz="900" noProof="1">
              <a:solidFill>
                <a:schemeClr val="tx1">
                  <a:lumMod val="65000"/>
                  <a:lumOff val="35000"/>
                </a:schemeClr>
              </a:solidFill>
              <a:cs typeface="Arial" charset="0"/>
            </a:endParaRPr>
          </a:p>
        </p:txBody>
      </p:sp>
    </p:spTree>
    <p:extLst>
      <p:ext uri="{BB962C8B-B14F-4D97-AF65-F5344CB8AC3E}">
        <p14:creationId xmlns:p14="http://schemas.microsoft.com/office/powerpoint/2010/main" val="4079208301"/>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o indhold ">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8" y="1450800"/>
            <a:ext cx="5111750" cy="4464000"/>
          </a:xfrm>
        </p:spPr>
        <p:txBody>
          <a:bodyPr rIns="144000"/>
          <a:lstStyle>
            <a:lvl1pPr>
              <a:defRPr sz="1596"/>
            </a:lvl1pPr>
            <a:lvl2pPr>
              <a:defRPr sz="1398"/>
            </a:lvl2pPr>
            <a:lvl3pPr>
              <a:defRPr sz="1198"/>
            </a:lvl3pPr>
            <a:lvl4pPr>
              <a:defRPr sz="1198"/>
            </a:lvl4pPr>
            <a:lvl5pPr>
              <a:defRPr sz="1198"/>
            </a:lvl5pPr>
            <a:lvl6pPr>
              <a:defRPr sz="1398"/>
            </a:lvl6pPr>
            <a:lvl7pPr>
              <a:defRPr sz="1796"/>
            </a:lvl7pPr>
            <a:lvl8pPr>
              <a:defRPr sz="1796"/>
            </a:lvl8pPr>
            <a:lvl9pPr>
              <a:defRPr sz="1796"/>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endParaRPr lang="da-DK" dirty="0"/>
          </a:p>
        </p:txBody>
      </p:sp>
      <p:sp>
        <p:nvSpPr>
          <p:cNvPr id="4" name="Content Placeholder 3"/>
          <p:cNvSpPr>
            <a:spLocks noGrp="1"/>
          </p:cNvSpPr>
          <p:nvPr>
            <p:ph sz="half" idx="2" hasCustomPrompt="1"/>
          </p:nvPr>
        </p:nvSpPr>
        <p:spPr>
          <a:xfrm>
            <a:off x="6375600" y="1450800"/>
            <a:ext cx="5112000" cy="4464000"/>
          </a:xfrm>
        </p:spPr>
        <p:txBody>
          <a:bodyPr rIns="144000"/>
          <a:lstStyle>
            <a:lvl1pPr>
              <a:defRPr sz="1596"/>
            </a:lvl1pPr>
            <a:lvl2pPr>
              <a:defRPr sz="1398"/>
            </a:lvl2pPr>
            <a:lvl3pPr>
              <a:defRPr sz="1198"/>
            </a:lvl3pPr>
            <a:lvl4pPr>
              <a:defRPr sz="1198"/>
            </a:lvl4pPr>
            <a:lvl5pPr>
              <a:defRPr sz="1198"/>
            </a:lvl5pPr>
            <a:lvl6pPr>
              <a:defRPr sz="1796"/>
            </a:lvl6pPr>
            <a:lvl7pPr>
              <a:defRPr sz="1796"/>
            </a:lvl7pPr>
            <a:lvl8pPr>
              <a:defRPr sz="1796"/>
            </a:lvl8pPr>
            <a:lvl9pPr>
              <a:defRPr sz="1796"/>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10" name="Line 5"/>
          <p:cNvSpPr>
            <a:spLocks noChangeShapeType="1"/>
          </p:cNvSpPr>
          <p:nvPr userDrawn="1"/>
        </p:nvSpPr>
        <p:spPr bwMode="auto">
          <a:xfrm>
            <a:off x="6096000" y="1511305"/>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696" dirty="0"/>
          </a:p>
        </p:txBody>
      </p:sp>
      <p:sp>
        <p:nvSpPr>
          <p:cNvPr id="5" name="Date Placeholder 4"/>
          <p:cNvSpPr>
            <a:spLocks noGrp="1"/>
          </p:cNvSpPr>
          <p:nvPr>
            <p:ph type="dt" sz="half" idx="10"/>
          </p:nvPr>
        </p:nvSpPr>
        <p:spPr/>
        <p:txBody>
          <a:bodyPr/>
          <a:lstStyle/>
          <a:p>
            <a:fld id="{D709F18B-C64D-467D-95E0-03999A31A181}" type="datetime1">
              <a:rPr lang="da-DK" smtClean="0"/>
              <a:t>30-01-2024</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8" name="Title 7"/>
          <p:cNvSpPr>
            <a:spLocks noGrp="1"/>
          </p:cNvSpPr>
          <p:nvPr>
            <p:ph type="title" hasCustomPrompt="1"/>
          </p:nvPr>
        </p:nvSpPr>
        <p:spPr/>
        <p:txBody>
          <a:bodyPr/>
          <a:lstStyle>
            <a:lvl1pPr>
              <a:defRPr/>
            </a:lvl1pPr>
          </a:lstStyle>
          <a:p>
            <a:r>
              <a:rPr lang="da-DK" dirty="0"/>
              <a:t>Klik her for at tilføje titel</a:t>
            </a:r>
            <a:endParaRPr lang="da-DK"/>
          </a:p>
        </p:txBody>
      </p:sp>
    </p:spTree>
    <p:extLst>
      <p:ext uri="{BB962C8B-B14F-4D97-AF65-F5344CB8AC3E}">
        <p14:creationId xmlns:p14="http://schemas.microsoft.com/office/powerpoint/2010/main" val="1283423127"/>
      </p:ext>
    </p:extLst>
  </p:cSld>
  <p:clrMapOvr>
    <a:masterClrMapping/>
  </p:clrMapOvr>
  <p:transition spd="slow">
    <p:push dir="u"/>
  </p:transition>
  <p:extLst>
    <p:ext uri="{DCECCB84-F9BA-43D5-87BE-67443E8EF086}">
      <p15:sldGuideLst xmlns:p15="http://schemas.microsoft.com/office/powerpoint/2012/main">
        <p15:guide id="1" pos="3662">
          <p15:clr>
            <a:srgbClr val="A4A3A4"/>
          </p15:clr>
        </p15:guide>
        <p15:guide id="2" pos="3839">
          <p15:clr>
            <a:srgbClr val="A4A3A4"/>
          </p15:clr>
        </p15:guide>
        <p15:guide id="3" pos="4016">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Hvid tom">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912000"/>
            <a:ext cx="0" cy="0"/>
          </a:xfrm>
          <a:prstGeom prst="rect">
            <a:avLst/>
          </a:prstGeom>
        </p:spPr>
        <p:txBody>
          <a:bodyPr/>
          <a:lstStyle>
            <a:lvl1pPr>
              <a:defRPr>
                <a:noFill/>
              </a:defRPr>
            </a:lvl1pPr>
          </a:lstStyle>
          <a:p>
            <a:fld id="{ED5F2DD1-FF2E-4A6A-A9E9-8BE1BCFC17F4}" type="datetime1">
              <a:rPr lang="da-DK" smtClean="0"/>
              <a:pPr/>
              <a:t>30-01-2024</a:t>
            </a:fld>
            <a:endParaRPr lang="da-DK" dirty="0"/>
          </a:p>
        </p:txBody>
      </p:sp>
      <p:sp>
        <p:nvSpPr>
          <p:cNvPr id="4" name="Footer Placeholder 3"/>
          <p:cNvSpPr>
            <a:spLocks noGrp="1"/>
          </p:cNvSpPr>
          <p:nvPr>
            <p:ph type="ftr" sz="quarter" idx="11"/>
          </p:nvPr>
        </p:nvSpPr>
        <p:spPr>
          <a:xfrm>
            <a:off x="0" y="6912000"/>
            <a:ext cx="0" cy="0"/>
          </a:xfrm>
          <a:prstGeom prst="rect">
            <a:avLst/>
          </a:prstGeom>
        </p:spPr>
        <p:txBody>
          <a:bodyPr/>
          <a:lstStyle>
            <a:lvl1pPr>
              <a:defRPr>
                <a:noFill/>
              </a:defRPr>
            </a:lvl1pPr>
          </a:lstStyle>
          <a:p>
            <a:endParaRPr lang="da-DK" dirty="0"/>
          </a:p>
        </p:txBody>
      </p:sp>
      <p:sp>
        <p:nvSpPr>
          <p:cNvPr id="5" name="Slide Number Placeholder 4"/>
          <p:cNvSpPr>
            <a:spLocks noGrp="1"/>
          </p:cNvSpPr>
          <p:nvPr>
            <p:ph type="sldNum" sz="quarter" idx="12"/>
          </p:nvPr>
        </p:nvSpPr>
        <p:spPr>
          <a:xfrm>
            <a:off x="0" y="6912000"/>
            <a:ext cx="0" cy="0"/>
          </a:xfrm>
          <a:prstGeom prst="rect">
            <a:avLst/>
          </a:prstGeom>
        </p:spPr>
        <p:txBody>
          <a:bodyPr/>
          <a:lstStyle>
            <a:lvl1pPr>
              <a:defRPr>
                <a:noFill/>
              </a:defRPr>
            </a:lvl1pPr>
          </a:lstStyle>
          <a:p>
            <a:fld id="{1E80101F-5742-4645-B1C0-D6AFABF6C92F}" type="slidenum">
              <a:rPr lang="da-DK" smtClean="0"/>
              <a:pPr/>
              <a:t>‹nr.›</a:t>
            </a:fld>
            <a:endParaRPr lang="da-DK" dirty="0"/>
          </a:p>
        </p:txBody>
      </p:sp>
      <p:sp>
        <p:nvSpPr>
          <p:cNvPr id="6" name="Baggrund"/>
          <p:cNvSpPr/>
          <p:nvPr userDrawn="1"/>
        </p:nvSpPr>
        <p:spPr bwMode="auto">
          <a:xfrm>
            <a:off x="1852" y="0"/>
            <a:ext cx="12190161" cy="6858000"/>
          </a:xfrm>
          <a:prstGeom prst="rect">
            <a:avLst/>
          </a:prstGeom>
          <a:solidFill>
            <a:schemeClr val="bg1"/>
          </a:solid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05295" rtl="0" eaLnBrk="1" fontAlgn="base" latinLnBrk="0" hangingPunct="1">
              <a:lnSpc>
                <a:spcPct val="108000"/>
              </a:lnSpc>
              <a:spcBef>
                <a:spcPct val="54000"/>
              </a:spcBef>
              <a:spcAft>
                <a:spcPct val="0"/>
              </a:spcAft>
              <a:buClrTx/>
              <a:buSzTx/>
              <a:buFontTx/>
              <a:buNone/>
              <a:tabLst/>
            </a:pPr>
            <a:endParaRPr kumimoji="0" lang="da-DK" sz="168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753706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15500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6"/>
          <p:cNvSpPr>
            <a:spLocks noGrp="1"/>
          </p:cNvSpPr>
          <p:nvPr>
            <p:ph type="body" sz="quarter" idx="14" hasCustomPrompt="1"/>
          </p:nvPr>
        </p:nvSpPr>
        <p:spPr>
          <a:xfrm>
            <a:off x="1321201" y="787403"/>
            <a:ext cx="9599048" cy="627063"/>
          </a:xfrm>
          <a:prstGeom prst="rect">
            <a:avLst/>
          </a:prstGeom>
        </p:spPr>
        <p:txBody>
          <a:bodyPr/>
          <a:lstStyle>
            <a:lvl1pPr marL="0" indent="0">
              <a:buNone/>
              <a:defRPr sz="2400">
                <a:solidFill>
                  <a:srgbClr val="5C8938"/>
                </a:solidFill>
                <a:latin typeface="Cambria" panose="02040503050406030204" pitchFamily="18" charset="0"/>
              </a:defRPr>
            </a:lvl1pPr>
          </a:lstStyle>
          <a:p>
            <a:pPr lvl="0"/>
            <a:r>
              <a:rPr lang="da-DK" dirty="0"/>
              <a:t>Agenda</a:t>
            </a:r>
          </a:p>
        </p:txBody>
      </p:sp>
      <p:sp>
        <p:nvSpPr>
          <p:cNvPr id="7" name="Content Placeholder 6"/>
          <p:cNvSpPr>
            <a:spLocks noGrp="1"/>
          </p:cNvSpPr>
          <p:nvPr>
            <p:ph sz="quarter" idx="15" hasCustomPrompt="1"/>
          </p:nvPr>
        </p:nvSpPr>
        <p:spPr>
          <a:xfrm>
            <a:off x="1320636" y="1484313"/>
            <a:ext cx="9599613" cy="4679950"/>
          </a:xfrm>
          <a:prstGeom prst="rect">
            <a:avLst/>
          </a:prstGeom>
        </p:spPr>
        <p:txBody>
          <a:bodyPr/>
          <a:lstStyle>
            <a:lvl1pPr>
              <a:lnSpc>
                <a:spcPct val="150000"/>
              </a:lnSpc>
              <a:defRPr lang="en-US" sz="1600" baseline="0" smtClean="0"/>
            </a:lvl1pPr>
            <a:lvl2pPr>
              <a:defRPr lang="en-US" sz="1400" smtClean="0"/>
            </a:lvl2pPr>
            <a:lvl3pPr>
              <a:defRPr lang="en-US" sz="1200" smtClean="0"/>
            </a:lvl3pPr>
            <a:lvl4pPr>
              <a:defRPr lang="en-US" sz="1200" smtClean="0"/>
            </a:lvl4pPr>
            <a:lvl5pPr>
              <a:defRPr lang="da-DK" sz="1200"/>
            </a:lvl5pPr>
          </a:lstStyle>
          <a:p>
            <a:pPr lvl="0"/>
            <a:r>
              <a:rPr lang="da-DK" noProof="0" dirty="0"/>
              <a:t>Agendapunkt 1</a:t>
            </a:r>
          </a:p>
          <a:p>
            <a:pPr lvl="0"/>
            <a:r>
              <a:rPr lang="da-DK" noProof="0" dirty="0"/>
              <a:t>Agendapunkt 2</a:t>
            </a:r>
          </a:p>
          <a:p>
            <a:pPr lvl="0"/>
            <a:r>
              <a:rPr lang="da-DK" noProof="0" dirty="0"/>
              <a:t>Agendapunkt 3</a:t>
            </a:r>
          </a:p>
          <a:p>
            <a:pPr lvl="0"/>
            <a:r>
              <a:rPr lang="da-DK" noProof="0" dirty="0"/>
              <a:t>Etc.</a:t>
            </a:r>
          </a:p>
        </p:txBody>
      </p:sp>
    </p:spTree>
    <p:extLst>
      <p:ext uri="{BB962C8B-B14F-4D97-AF65-F5344CB8AC3E}">
        <p14:creationId xmlns:p14="http://schemas.microsoft.com/office/powerpoint/2010/main" val="139017489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3">
            <a:lumMod val="20000"/>
            <a:lumOff val="80000"/>
            <a:alpha val="35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320001" y="2385584"/>
            <a:ext cx="8489019" cy="1449000"/>
          </a:xfrm>
          <a:prstGeom prst="rect">
            <a:avLst/>
          </a:prstGeom>
        </p:spPr>
        <p:txBody>
          <a:bodyPr lIns="0" tIns="0" rIns="0" bIns="0" anchor="t" anchorCtr="0">
            <a:normAutofit/>
          </a:bodyPr>
          <a:lstStyle>
            <a:lvl1pPr>
              <a:defRPr sz="4500">
                <a:solidFill>
                  <a:srgbClr val="5C8938"/>
                </a:solidFill>
              </a:defRPr>
            </a:lvl1pPr>
          </a:lstStyle>
          <a:p>
            <a:r>
              <a:rPr lang="da-DK" dirty="0" err="1"/>
              <a:t>Section</a:t>
            </a:r>
            <a:r>
              <a:rPr lang="da-DK" dirty="0"/>
              <a:t> break</a:t>
            </a:r>
          </a:p>
        </p:txBody>
      </p:sp>
    </p:spTree>
    <p:extLst>
      <p:ext uri="{BB962C8B-B14F-4D97-AF65-F5344CB8AC3E}">
        <p14:creationId xmlns:p14="http://schemas.microsoft.com/office/powerpoint/2010/main" val="246767697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bullets">
    <p:spTree>
      <p:nvGrpSpPr>
        <p:cNvPr id="1" name=""/>
        <p:cNvGrpSpPr/>
        <p:nvPr/>
      </p:nvGrpSpPr>
      <p:grpSpPr>
        <a:xfrm>
          <a:off x="0" y="0"/>
          <a:ext cx="0" cy="0"/>
          <a:chOff x="0" y="0"/>
          <a:chExt cx="0" cy="0"/>
        </a:xfrm>
      </p:grpSpPr>
      <p:cxnSp>
        <p:nvCxnSpPr>
          <p:cNvPr id="18" name="Lige forbindelse 8"/>
          <p:cNvCxnSpPr/>
          <p:nvPr userDrawn="1"/>
        </p:nvCxnSpPr>
        <p:spPr>
          <a:xfrm flipH="1">
            <a:off x="0" y="613968"/>
            <a:ext cx="121920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2" name="Lige forbindelse 7"/>
          <p:cNvCxnSpPr/>
          <p:nvPr userDrawn="1"/>
        </p:nvCxnSpPr>
        <p:spPr>
          <a:xfrm flipH="1">
            <a:off x="0" y="6475882"/>
            <a:ext cx="121920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da-DK" dirty="0"/>
              <a:t>Skriv titel på slide</a:t>
            </a:r>
          </a:p>
        </p:txBody>
      </p:sp>
      <p:sp>
        <p:nvSpPr>
          <p:cNvPr id="8" name="Content Placeholder 7"/>
          <p:cNvSpPr>
            <a:spLocks noGrp="1"/>
          </p:cNvSpPr>
          <p:nvPr>
            <p:ph sz="quarter" idx="14" hasCustomPrompt="1"/>
          </p:nvPr>
        </p:nvSpPr>
        <p:spPr>
          <a:xfrm>
            <a:off x="1321914" y="1484313"/>
            <a:ext cx="9597600" cy="4679950"/>
          </a:xfrm>
          <a:prstGeom prst="rect">
            <a:avLst/>
          </a:prstGeom>
        </p:spPr>
        <p:txBody>
          <a:bodyPr/>
          <a:lstStyle>
            <a:lvl1pPr>
              <a:defRPr lang="en-US" sz="1600" smtClean="0"/>
            </a:lvl1pPr>
            <a:lvl2pPr>
              <a:defRPr lang="en-US" sz="1400" smtClean="0"/>
            </a:lvl2pPr>
            <a:lvl3pPr>
              <a:defRPr lang="en-US" sz="1200" smtClean="0"/>
            </a:lvl3pPr>
            <a:lvl4pPr>
              <a:defRPr lang="en-US" sz="1200" smtClean="0"/>
            </a:lvl4pPr>
            <a:lvl5pPr>
              <a:defRPr lang="da-DK" sz="1200"/>
            </a:lvl5pPr>
          </a:lstStyle>
          <a:p>
            <a:pPr lvl="0"/>
            <a:r>
              <a:rPr lang="en-US" dirty="0" err="1"/>
              <a:t>Skriv</a:t>
            </a:r>
            <a:r>
              <a:rPr lang="en-US" dirty="0"/>
              <a:t> </a:t>
            </a:r>
            <a:r>
              <a:rPr lang="en-US" dirty="0" err="1"/>
              <a:t>brødtekst</a:t>
            </a:r>
            <a:r>
              <a:rPr lang="en-US" dirty="0"/>
              <a:t> her</a:t>
            </a:r>
          </a:p>
        </p:txBody>
      </p:sp>
    </p:spTree>
    <p:extLst>
      <p:ext uri="{BB962C8B-B14F-4D97-AF65-F5344CB8AC3E}">
        <p14:creationId xmlns:p14="http://schemas.microsoft.com/office/powerpoint/2010/main" val="408717387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cxnSp>
        <p:nvCxnSpPr>
          <p:cNvPr id="18" name="Lige forbindelse 8"/>
          <p:cNvCxnSpPr/>
          <p:nvPr userDrawn="1"/>
        </p:nvCxnSpPr>
        <p:spPr>
          <a:xfrm flipH="1">
            <a:off x="0" y="613968"/>
            <a:ext cx="121920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2" name="Lige forbindelse 7"/>
          <p:cNvCxnSpPr/>
          <p:nvPr userDrawn="1"/>
        </p:nvCxnSpPr>
        <p:spPr>
          <a:xfrm flipH="1">
            <a:off x="0" y="6475882"/>
            <a:ext cx="121920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da-DK" dirty="0"/>
              <a:t>Skriv titel på slide</a:t>
            </a:r>
          </a:p>
        </p:txBody>
      </p:sp>
      <p:sp>
        <p:nvSpPr>
          <p:cNvPr id="7" name="Content Placeholder 7"/>
          <p:cNvSpPr>
            <a:spLocks noGrp="1"/>
          </p:cNvSpPr>
          <p:nvPr>
            <p:ph sz="quarter" idx="14" hasCustomPrompt="1"/>
          </p:nvPr>
        </p:nvSpPr>
        <p:spPr>
          <a:xfrm>
            <a:off x="1321914" y="1484313"/>
            <a:ext cx="9597600" cy="4679950"/>
          </a:xfrm>
          <a:prstGeom prst="rect">
            <a:avLst/>
          </a:prstGeom>
        </p:spPr>
        <p:txBody>
          <a:bodyPr/>
          <a:lstStyle>
            <a:lvl1pPr marL="0" indent="0">
              <a:buNone/>
              <a:defRPr lang="en-US" sz="1600" smtClean="0"/>
            </a:lvl1pPr>
            <a:lvl2pPr>
              <a:defRPr lang="en-US" sz="1400" smtClean="0"/>
            </a:lvl2pPr>
            <a:lvl3pPr>
              <a:defRPr lang="en-US" sz="1200" smtClean="0"/>
            </a:lvl3pPr>
            <a:lvl4pPr>
              <a:defRPr lang="en-US" sz="1200" smtClean="0"/>
            </a:lvl4pPr>
            <a:lvl5pPr>
              <a:defRPr lang="da-DK" sz="1200"/>
            </a:lvl5pPr>
          </a:lstStyle>
          <a:p>
            <a:pPr lvl="0"/>
            <a:r>
              <a:rPr lang="en-US" dirty="0" err="1"/>
              <a:t>Skriv</a:t>
            </a:r>
            <a:r>
              <a:rPr lang="en-US" dirty="0"/>
              <a:t> </a:t>
            </a:r>
            <a:r>
              <a:rPr lang="en-US" dirty="0" err="1"/>
              <a:t>brødtekst</a:t>
            </a:r>
            <a:r>
              <a:rPr lang="en-US" dirty="0"/>
              <a:t> her</a:t>
            </a:r>
          </a:p>
        </p:txBody>
      </p:sp>
    </p:spTree>
    <p:extLst>
      <p:ext uri="{BB962C8B-B14F-4D97-AF65-F5344CB8AC3E}">
        <p14:creationId xmlns:p14="http://schemas.microsoft.com/office/powerpoint/2010/main" val="30982626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only - for diagram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dirty="0"/>
              <a:t>Skriv titel på slide</a:t>
            </a:r>
          </a:p>
        </p:txBody>
      </p:sp>
    </p:spTree>
    <p:extLst>
      <p:ext uri="{BB962C8B-B14F-4D97-AF65-F5344CB8AC3E}">
        <p14:creationId xmlns:p14="http://schemas.microsoft.com/office/powerpoint/2010/main" val="304063863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theme" Target="../theme/theme2.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5.png"/><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4" name="Lige forbindelse 8"/>
          <p:cNvCxnSpPr/>
          <p:nvPr userDrawn="1"/>
        </p:nvCxnSpPr>
        <p:spPr>
          <a:xfrm flipH="1">
            <a:off x="0" y="613968"/>
            <a:ext cx="12192000" cy="0"/>
          </a:xfrm>
          <a:prstGeom prst="line">
            <a:avLst/>
          </a:prstGeom>
          <a:ln w="6350" cmpd="sng">
            <a:solidFill>
              <a:srgbClr val="395B73"/>
            </a:solidFill>
          </a:ln>
          <a:effectLst/>
        </p:spPr>
        <p:style>
          <a:lnRef idx="2">
            <a:schemeClr val="accent1"/>
          </a:lnRef>
          <a:fillRef idx="0">
            <a:schemeClr val="accent1"/>
          </a:fillRef>
          <a:effectRef idx="1">
            <a:schemeClr val="accent1"/>
          </a:effectRef>
          <a:fontRef idx="minor">
            <a:schemeClr val="tx1"/>
          </a:fontRef>
        </p:style>
      </p:cxnSp>
      <p:cxnSp>
        <p:nvCxnSpPr>
          <p:cNvPr id="8" name="Lige forbindelse 7"/>
          <p:cNvCxnSpPr/>
          <p:nvPr userDrawn="1"/>
        </p:nvCxnSpPr>
        <p:spPr>
          <a:xfrm flipH="1">
            <a:off x="0" y="6475882"/>
            <a:ext cx="12192000" cy="0"/>
          </a:xfrm>
          <a:prstGeom prst="line">
            <a:avLst/>
          </a:prstGeom>
          <a:ln w="6350" cmpd="sng">
            <a:solidFill>
              <a:srgbClr val="395B73"/>
            </a:solidFill>
          </a:ln>
          <a:effectLst/>
        </p:spPr>
        <p:style>
          <a:lnRef idx="2">
            <a:schemeClr val="accent1"/>
          </a:lnRef>
          <a:fillRef idx="0">
            <a:schemeClr val="accent1"/>
          </a:fillRef>
          <a:effectRef idx="1">
            <a:schemeClr val="accent1"/>
          </a:effectRef>
          <a:fontRef idx="minor">
            <a:schemeClr val="tx1"/>
          </a:fontRef>
        </p:style>
      </p:cxnSp>
      <p:sp>
        <p:nvSpPr>
          <p:cNvPr id="13" name="Text Box 26"/>
          <p:cNvSpPr txBox="1">
            <a:spLocks noChangeArrowheads="1"/>
          </p:cNvSpPr>
          <p:nvPr userDrawn="1"/>
        </p:nvSpPr>
        <p:spPr bwMode="auto">
          <a:xfrm>
            <a:off x="3" y="6566415"/>
            <a:ext cx="1149642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da-DK" sz="900" i="0" kern="1200" dirty="0">
                <a:solidFill>
                  <a:srgbClr val="5C8938"/>
                </a:solidFill>
                <a:latin typeface="Arial" panose="020B0604020202020204" pitchFamily="34" charset="0"/>
                <a:ea typeface="+mn-ea"/>
                <a:cs typeface="Arial" panose="020B0604020202020204" pitchFamily="34" charset="0"/>
              </a:rPr>
              <a:t>© 2020 Digitaliseringsstyrelsen</a:t>
            </a:r>
            <a:r>
              <a:rPr lang="da-DK" sz="900" i="0" kern="1200" dirty="0">
                <a:solidFill>
                  <a:srgbClr val="395B73"/>
                </a:solidFill>
                <a:latin typeface="Arial" panose="020B0604020202020204" pitchFamily="34" charset="0"/>
                <a:ea typeface="+mn-ea"/>
                <a:cs typeface="Arial" panose="020B0604020202020204" pitchFamily="34" charset="0"/>
              </a:rPr>
              <a:t>                                                                                                                                                                                                                                                                                                </a:t>
            </a:r>
            <a:r>
              <a:rPr lang="da-DK" altLang="da-DK" sz="900" i="0" dirty="0">
                <a:solidFill>
                  <a:srgbClr val="5C8938"/>
                </a:solidFill>
                <a:latin typeface="Arial" panose="020B0604020202020204" pitchFamily="34" charset="0"/>
                <a:cs typeface="Arial" panose="020B0604020202020204" pitchFamily="34" charset="0"/>
              </a:rPr>
              <a:t>Side </a:t>
            </a:r>
            <a:fld id="{6F2AFD84-AFEE-4D51-89D7-6E895FDC886C}" type="slidenum">
              <a:rPr lang="da-DK" altLang="da-DK" sz="900" i="0">
                <a:solidFill>
                  <a:srgbClr val="5C8938"/>
                </a:solidFill>
                <a:latin typeface="Arial" panose="020B0604020202020204" pitchFamily="34" charset="0"/>
                <a:cs typeface="Arial" panose="020B0604020202020204" pitchFamily="34" charset="0"/>
              </a:rPr>
              <a:pPr algn="r"/>
              <a:t>‹nr.›</a:t>
            </a:fld>
            <a:endParaRPr lang="en-GB" altLang="da-DK" sz="900" i="0" dirty="0">
              <a:solidFill>
                <a:srgbClr val="5C8938"/>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1321914" y="793866"/>
            <a:ext cx="9597600" cy="62640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da-DK" dirty="0"/>
              <a:t>Skriv titel på slide</a:t>
            </a:r>
          </a:p>
        </p:txBody>
      </p:sp>
      <p:pic>
        <p:nvPicPr>
          <p:cNvPr id="11" name="Billede 1" descr="C:\Users\B008192\AppData\Local\Microsoft\Windows\Temporary Internet Files\Content.Outlook\VAX0C3O3\borger dk_logo.png"/>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4439" y="139479"/>
            <a:ext cx="1691368" cy="419417"/>
          </a:xfrm>
          <a:prstGeom prst="rect">
            <a:avLst/>
          </a:prstGeom>
          <a:noFill/>
          <a:ln>
            <a:noFill/>
          </a:ln>
        </p:spPr>
      </p:pic>
      <p:sp>
        <p:nvSpPr>
          <p:cNvPr id="3" name="Pladsholder til sidefod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Tree>
    <p:extLst>
      <p:ext uri="{BB962C8B-B14F-4D97-AF65-F5344CB8AC3E}">
        <p14:creationId xmlns:p14="http://schemas.microsoft.com/office/powerpoint/2010/main" val="124013222"/>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4" r:id="rId3"/>
    <p:sldLayoutId id="2147483660" r:id="rId4"/>
    <p:sldLayoutId id="2147483661" r:id="rId5"/>
    <p:sldLayoutId id="2147483659" r:id="rId6"/>
  </p:sldLayoutIdLst>
  <p:transition spd="slow">
    <p:push dir="u"/>
  </p:transition>
  <p:txStyles>
    <p:titleStyle>
      <a:lvl1pPr marL="0" marR="0" indent="0" algn="l" defTabSz="457200" rtl="0" eaLnBrk="1" fontAlgn="auto" latinLnBrk="0" hangingPunct="1">
        <a:lnSpc>
          <a:spcPct val="100000"/>
        </a:lnSpc>
        <a:spcBef>
          <a:spcPct val="20000"/>
        </a:spcBef>
        <a:spcAft>
          <a:spcPts val="0"/>
        </a:spcAft>
        <a:buClrTx/>
        <a:buSzTx/>
        <a:buFont typeface="Arial"/>
        <a:buNone/>
        <a:tabLst/>
        <a:defRPr lang="da-DK" sz="2400" kern="1200" smtClean="0">
          <a:solidFill>
            <a:srgbClr val="5C8938"/>
          </a:solidFill>
          <a:latin typeface="Cambria" panose="02040503050406030204" pitchFamily="18" charset="0"/>
          <a:ea typeface="+mn-ea"/>
          <a:cs typeface="Arial"/>
        </a:defRPr>
      </a:lvl1pPr>
    </p:titleStyle>
    <p:bodyStyle>
      <a:lvl1pPr marL="342900" indent="-342900" algn="l" defTabSz="457200" rtl="0" eaLnBrk="1" latinLnBrk="0" hangingPunct="1">
        <a:spcBef>
          <a:spcPct val="20000"/>
        </a:spcBef>
        <a:buFont typeface="Arial"/>
        <a:buChar char="•"/>
        <a:defRPr sz="15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5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5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5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721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4" name="Lige forbindelse 8"/>
          <p:cNvCxnSpPr/>
          <p:nvPr userDrawn="1"/>
        </p:nvCxnSpPr>
        <p:spPr>
          <a:xfrm flipH="1">
            <a:off x="0" y="613968"/>
            <a:ext cx="12192000" cy="0"/>
          </a:xfrm>
          <a:prstGeom prst="line">
            <a:avLst/>
          </a:prstGeom>
          <a:ln w="6350" cmpd="sng">
            <a:solidFill>
              <a:srgbClr val="395B73"/>
            </a:solidFill>
          </a:ln>
          <a:effectLst/>
        </p:spPr>
        <p:style>
          <a:lnRef idx="2">
            <a:schemeClr val="accent1"/>
          </a:lnRef>
          <a:fillRef idx="0">
            <a:schemeClr val="accent1"/>
          </a:fillRef>
          <a:effectRef idx="1">
            <a:schemeClr val="accent1"/>
          </a:effectRef>
          <a:fontRef idx="minor">
            <a:schemeClr val="tx1"/>
          </a:fontRef>
        </p:style>
      </p:cxnSp>
      <p:cxnSp>
        <p:nvCxnSpPr>
          <p:cNvPr id="8" name="Lige forbindelse 7"/>
          <p:cNvCxnSpPr/>
          <p:nvPr userDrawn="1"/>
        </p:nvCxnSpPr>
        <p:spPr>
          <a:xfrm flipH="1">
            <a:off x="0" y="6475882"/>
            <a:ext cx="12192000" cy="0"/>
          </a:xfrm>
          <a:prstGeom prst="line">
            <a:avLst/>
          </a:prstGeom>
          <a:ln w="6350" cmpd="sng">
            <a:solidFill>
              <a:srgbClr val="395B73"/>
            </a:solidFill>
          </a:ln>
          <a:effectLst/>
        </p:spPr>
        <p:style>
          <a:lnRef idx="2">
            <a:schemeClr val="accent1"/>
          </a:lnRef>
          <a:fillRef idx="0">
            <a:schemeClr val="accent1"/>
          </a:fillRef>
          <a:effectRef idx="1">
            <a:schemeClr val="accent1"/>
          </a:effectRef>
          <a:fontRef idx="minor">
            <a:schemeClr val="tx1"/>
          </a:fontRef>
        </p:style>
      </p:cxnSp>
      <p:sp>
        <p:nvSpPr>
          <p:cNvPr id="13" name="Text Box 26"/>
          <p:cNvSpPr txBox="1">
            <a:spLocks noChangeArrowheads="1"/>
          </p:cNvSpPr>
          <p:nvPr userDrawn="1"/>
        </p:nvSpPr>
        <p:spPr bwMode="auto">
          <a:xfrm>
            <a:off x="3" y="6566415"/>
            <a:ext cx="1149642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da-DK" sz="900" i="0" kern="1200" dirty="0">
                <a:solidFill>
                  <a:srgbClr val="5C8938"/>
                </a:solidFill>
                <a:latin typeface="Arial" panose="020B0604020202020204" pitchFamily="34" charset="0"/>
                <a:ea typeface="+mn-ea"/>
                <a:cs typeface="Arial" panose="020B0604020202020204" pitchFamily="34" charset="0"/>
              </a:rPr>
              <a:t>© 2021 </a:t>
            </a:r>
            <a:r>
              <a:rPr lang="da-DK" sz="900" i="0" kern="1200" dirty="0">
                <a:solidFill>
                  <a:srgbClr val="44831E"/>
                </a:solidFill>
                <a:latin typeface="Arial" panose="020B0604020202020204" pitchFamily="34" charset="0"/>
                <a:ea typeface="+mn-ea"/>
                <a:cs typeface="Arial" panose="020B0604020202020204" pitchFamily="34" charset="0"/>
              </a:rPr>
              <a:t>Digitaliseringsstyrelsen</a:t>
            </a:r>
            <a:r>
              <a:rPr lang="da-DK" sz="900" i="0" kern="1200" dirty="0">
                <a:solidFill>
                  <a:srgbClr val="395B73"/>
                </a:solidFill>
                <a:latin typeface="Arial" panose="020B0604020202020204" pitchFamily="34" charset="0"/>
                <a:ea typeface="+mn-ea"/>
                <a:cs typeface="Arial" panose="020B0604020202020204" pitchFamily="34" charset="0"/>
              </a:rPr>
              <a:t>                                                                                                                                                                                                                                                                                                   </a:t>
            </a:r>
            <a:r>
              <a:rPr lang="da-DK" altLang="da-DK" sz="900" i="0" dirty="0">
                <a:solidFill>
                  <a:srgbClr val="5C8938"/>
                </a:solidFill>
                <a:latin typeface="Arial" panose="020B0604020202020204" pitchFamily="34" charset="0"/>
                <a:cs typeface="Arial" panose="020B0604020202020204" pitchFamily="34" charset="0"/>
              </a:rPr>
              <a:t>Side </a:t>
            </a:r>
            <a:fld id="{6F2AFD84-AFEE-4D51-89D7-6E895FDC886C}" type="slidenum">
              <a:rPr lang="da-DK" altLang="da-DK" sz="900" i="0" smtClean="0">
                <a:solidFill>
                  <a:srgbClr val="5C8938"/>
                </a:solidFill>
                <a:latin typeface="Arial" panose="020B0604020202020204" pitchFamily="34" charset="0"/>
                <a:cs typeface="Arial" panose="020B0604020202020204" pitchFamily="34" charset="0"/>
              </a:rPr>
              <a:pPr algn="r"/>
              <a:t>‹nr.›</a:t>
            </a:fld>
            <a:endParaRPr lang="en-GB" altLang="da-DK" sz="900" i="0" dirty="0">
              <a:solidFill>
                <a:srgbClr val="5C8938"/>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1321914" y="793866"/>
            <a:ext cx="9597600" cy="62640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da-DK" dirty="0"/>
              <a:t>Skriv titel på slide</a:t>
            </a:r>
          </a:p>
        </p:txBody>
      </p:sp>
      <p:pic>
        <p:nvPicPr>
          <p:cNvPr id="6" name="Billede 5">
            <a:extLst>
              <a:ext uri="{FF2B5EF4-FFF2-40B4-BE49-F238E27FC236}">
                <a16:creationId xmlns:a16="http://schemas.microsoft.com/office/drawing/2014/main" id="{47568CC8-E3C1-4B23-9297-A1D288F5DB91}"/>
              </a:ext>
            </a:extLst>
          </p:cNvPr>
          <p:cNvPicPr>
            <a:picLocks noChangeAspect="1"/>
          </p:cNvPicPr>
          <p:nvPr userDrawn="1"/>
        </p:nvPicPr>
        <p:blipFill>
          <a:blip r:embed="rId18"/>
          <a:stretch>
            <a:fillRect/>
          </a:stretch>
        </p:blipFill>
        <p:spPr>
          <a:xfrm>
            <a:off x="165688" y="220181"/>
            <a:ext cx="1317791" cy="303248"/>
          </a:xfrm>
          <a:prstGeom prst="rect">
            <a:avLst/>
          </a:prstGeom>
        </p:spPr>
      </p:pic>
    </p:spTree>
    <p:extLst>
      <p:ext uri="{BB962C8B-B14F-4D97-AF65-F5344CB8AC3E}">
        <p14:creationId xmlns:p14="http://schemas.microsoft.com/office/powerpoint/2010/main" val="74000951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76" r:id="rId7"/>
    <p:sldLayoutId id="2147483649" r:id="rId8"/>
    <p:sldLayoutId id="2147483679" r:id="rId9"/>
    <p:sldLayoutId id="2147483671" r:id="rId10"/>
    <p:sldLayoutId id="2147483672" r:id="rId11"/>
    <p:sldLayoutId id="2147483673" r:id="rId12"/>
    <p:sldLayoutId id="2147483674" r:id="rId13"/>
    <p:sldLayoutId id="2147483675" r:id="rId14"/>
    <p:sldLayoutId id="2147483677" r:id="rId15"/>
    <p:sldLayoutId id="2147483678" r:id="rId16"/>
  </p:sldLayoutIdLst>
  <p:transition spd="slow">
    <p:push dir="u"/>
  </p:transition>
  <p:txStyles>
    <p:titleStyle>
      <a:lvl1pPr marL="0" marR="0" indent="0" algn="l" defTabSz="457200" rtl="0" eaLnBrk="1" fontAlgn="auto" latinLnBrk="0" hangingPunct="1">
        <a:lnSpc>
          <a:spcPct val="100000"/>
        </a:lnSpc>
        <a:spcBef>
          <a:spcPct val="20000"/>
        </a:spcBef>
        <a:spcAft>
          <a:spcPts val="0"/>
        </a:spcAft>
        <a:buClrTx/>
        <a:buSzTx/>
        <a:buFont typeface="Arial"/>
        <a:buNone/>
        <a:tabLst/>
        <a:defRPr lang="da-DK" sz="2400" kern="1200" baseline="0" smtClean="0">
          <a:solidFill>
            <a:srgbClr val="10354A"/>
          </a:solidFill>
          <a:latin typeface="Cambria" panose="02040503050406030204" pitchFamily="18" charset="0"/>
          <a:ea typeface="+mn-ea"/>
          <a:cs typeface="Arial"/>
        </a:defRPr>
      </a:lvl1pPr>
    </p:titleStyle>
    <p:bodyStyle>
      <a:lvl1pPr marL="342900" indent="-342900" algn="l" defTabSz="457200" rtl="0" eaLnBrk="1" latinLnBrk="0" hangingPunct="1">
        <a:spcBef>
          <a:spcPct val="20000"/>
        </a:spcBef>
        <a:buFont typeface="Arial"/>
        <a:buChar char="•"/>
        <a:defRPr sz="15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5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5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5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21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84D6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84FD0A2-A19F-4584-B18D-08A661CC57BE}"/>
              </a:ext>
            </a:extLst>
          </p:cNvPr>
          <p:cNvPicPr>
            <a:picLocks noChangeAspect="1"/>
          </p:cNvPicPr>
          <p:nvPr userDrawn="1"/>
        </p:nvPicPr>
        <p:blipFill>
          <a:blip r:embed="rId17"/>
          <a:stretch>
            <a:fillRect/>
          </a:stretch>
        </p:blipFill>
        <p:spPr>
          <a:xfrm>
            <a:off x="191551" y="252866"/>
            <a:ext cx="1266465" cy="291437"/>
          </a:xfrm>
          <a:prstGeom prst="rect">
            <a:avLst/>
          </a:prstGeom>
        </p:spPr>
      </p:pic>
      <p:sp>
        <p:nvSpPr>
          <p:cNvPr id="9" name="Text Box 26">
            <a:extLst>
              <a:ext uri="{FF2B5EF4-FFF2-40B4-BE49-F238E27FC236}">
                <a16:creationId xmlns:a16="http://schemas.microsoft.com/office/drawing/2014/main" id="{210B1764-D8BA-446F-A6D3-F3275F1C0E28}"/>
              </a:ext>
            </a:extLst>
          </p:cNvPr>
          <p:cNvSpPr txBox="1">
            <a:spLocks noChangeArrowheads="1"/>
          </p:cNvSpPr>
          <p:nvPr userDrawn="1"/>
        </p:nvSpPr>
        <p:spPr bwMode="auto">
          <a:xfrm>
            <a:off x="3" y="6566415"/>
            <a:ext cx="1149642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da-DK" sz="900" i="0" kern="1200" dirty="0">
                <a:solidFill>
                  <a:schemeClr val="bg1"/>
                </a:solidFill>
                <a:latin typeface="Arial" panose="020B0604020202020204" pitchFamily="34" charset="0"/>
                <a:ea typeface="+mn-ea"/>
                <a:cs typeface="Arial" panose="020B0604020202020204" pitchFamily="34" charset="0"/>
              </a:rPr>
              <a:t>© 2024 Digitaliseringsstyrelsen                                                                                                                                                                                                                                                                                                   </a:t>
            </a:r>
            <a:r>
              <a:rPr lang="da-DK" altLang="da-DK" sz="900" i="0" dirty="0">
                <a:solidFill>
                  <a:schemeClr val="bg1"/>
                </a:solidFill>
                <a:latin typeface="Arial" panose="020B0604020202020204" pitchFamily="34" charset="0"/>
                <a:cs typeface="Arial" panose="020B0604020202020204" pitchFamily="34" charset="0"/>
              </a:rPr>
              <a:t>Side </a:t>
            </a:r>
            <a:fld id="{6F2AFD84-AFEE-4D51-89D7-6E895FDC886C}" type="slidenum">
              <a:rPr lang="da-DK" altLang="da-DK" sz="900" i="0" smtClean="0">
                <a:solidFill>
                  <a:schemeClr val="bg1"/>
                </a:solidFill>
                <a:latin typeface="Arial" panose="020B0604020202020204" pitchFamily="34" charset="0"/>
                <a:cs typeface="Arial" panose="020B0604020202020204" pitchFamily="34" charset="0"/>
              </a:rPr>
              <a:pPr algn="r"/>
              <a:t>‹nr.›</a:t>
            </a:fld>
            <a:endParaRPr lang="en-GB" altLang="da-DK" sz="900" i="0" dirty="0">
              <a:solidFill>
                <a:schemeClr val="bg1"/>
              </a:solidFill>
              <a:latin typeface="Arial" panose="020B0604020202020204" pitchFamily="34" charset="0"/>
              <a:cs typeface="Arial" panose="020B0604020202020204" pitchFamily="34" charset="0"/>
            </a:endParaRPr>
          </a:p>
        </p:txBody>
      </p:sp>
      <p:cxnSp>
        <p:nvCxnSpPr>
          <p:cNvPr id="10" name="Lige forbindelse 8">
            <a:extLst>
              <a:ext uri="{FF2B5EF4-FFF2-40B4-BE49-F238E27FC236}">
                <a16:creationId xmlns:a16="http://schemas.microsoft.com/office/drawing/2014/main" id="{12579A63-242E-4549-8609-1B82CCE3433C}"/>
              </a:ext>
            </a:extLst>
          </p:cNvPr>
          <p:cNvCxnSpPr/>
          <p:nvPr userDrawn="1"/>
        </p:nvCxnSpPr>
        <p:spPr>
          <a:xfrm flipH="1">
            <a:off x="0" y="613968"/>
            <a:ext cx="12192000" cy="0"/>
          </a:xfrm>
          <a:prstGeom prst="line">
            <a:avLst/>
          </a:prstGeom>
          <a:ln w="6350" cmpd="sng">
            <a:solidFill>
              <a:srgbClr val="395B7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635377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7.em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00.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00.xml"/><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1.xml"/><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02.xml"/><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8.xml"/></Relationships>
</file>

<file path=ppt/slides/_rels/slide104.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104.xml"/><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5.xml"/><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7.xml"/><Relationship Id="rId1" Type="http://schemas.openxmlformats.org/officeDocument/2006/relationships/slideLayout" Target="../slideLayouts/slideLayout28.xml"/><Relationship Id="rId4" Type="http://schemas.openxmlformats.org/officeDocument/2006/relationships/hyperlink" Target="mailto:admin@borger.dk"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8.xml"/><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9.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46.png"/></Relationships>
</file>

<file path=ppt/slides/_rels/slide11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0.xml"/><Relationship Id="rId1" Type="http://schemas.openxmlformats.org/officeDocument/2006/relationships/slideLayout" Target="../slideLayouts/slideLayout28.xml"/></Relationships>
</file>

<file path=ppt/slides/_rels/slide11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1.xml"/><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2.xml"/><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3.xml"/><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4.xml"/><Relationship Id="rId1" Type="http://schemas.openxmlformats.org/officeDocument/2006/relationships/slideLayout" Target="../slideLayouts/slideLayout28.xml"/></Relationships>
</file>

<file path=ppt/slides/_rels/slide11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5.xml"/><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6.xml"/><Relationship Id="rId1" Type="http://schemas.openxmlformats.org/officeDocument/2006/relationships/slideLayout" Target="../slideLayouts/slideLayout28.xml"/><Relationship Id="rId4" Type="http://schemas.openxmlformats.org/officeDocument/2006/relationships/image" Target="../media/image162.png"/></Relationships>
</file>

<file path=ppt/slides/_rels/slide1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7.xml"/><Relationship Id="rId1" Type="http://schemas.openxmlformats.org/officeDocument/2006/relationships/slideLayout" Target="../slideLayouts/slideLayout28.xml"/><Relationship Id="rId4" Type="http://schemas.openxmlformats.org/officeDocument/2006/relationships/image" Target="../media/image163.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comments" Target="../comments/commen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8.xml"/></Relationships>
</file>

<file path=ppt/slides/_rels/slide121.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21.xml"/><Relationship Id="rId1" Type="http://schemas.openxmlformats.org/officeDocument/2006/relationships/slideLayout" Target="../slideLayouts/slideLayout2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8.xml"/></Relationships>
</file>

<file path=ppt/slides/_rels/slide123.xml.rels><?xml version="1.0" encoding="UTF-8" standalone="yes"?>
<Relationships xmlns="http://schemas.openxmlformats.org/package/2006/relationships"><Relationship Id="rId3" Type="http://schemas.openxmlformats.org/officeDocument/2006/relationships/hyperlink" Target="https://forms.office.com/e/HNPkFwpMBx" TargetMode="External"/><Relationship Id="rId2" Type="http://schemas.openxmlformats.org/officeDocument/2006/relationships/notesSlide" Target="../notesSlides/notesSlide123.xml"/><Relationship Id="rId1" Type="http://schemas.openxmlformats.org/officeDocument/2006/relationships/slideLayout" Target="../slideLayouts/slideLayout28.xml"/><Relationship Id="rId4" Type="http://schemas.openxmlformats.org/officeDocument/2006/relationships/image" Target="../media/image165.png"/></Relationships>
</file>

<file path=ppt/slides/_rels/slide12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6.xml"/></Relationships>
</file>

<file path=ppt/slides/_rels/slide125.xml.rels><?xml version="1.0" encoding="UTF-8" standalone="yes"?>
<Relationships xmlns="http://schemas.openxmlformats.org/package/2006/relationships"><Relationship Id="rId8" Type="http://schemas.openxmlformats.org/officeDocument/2006/relationships/hyperlink" Target="mailto:admin@borger.dk" TargetMode="External"/><Relationship Id="rId3" Type="http://schemas.openxmlformats.org/officeDocument/2006/relationships/hyperlink" Target="https://admin.borger.dk/adgang" TargetMode="External"/><Relationship Id="rId7" Type="http://schemas.openxmlformats.org/officeDocument/2006/relationships/hyperlink" Target="https://digitaliser.dk/borgerdk/vejledninger-borgerdk/vejledninger-til-statslige-redaktoerer" TargetMode="External"/><Relationship Id="rId2" Type="http://schemas.openxmlformats.org/officeDocument/2006/relationships/notesSlide" Target="../notesSlides/notesSlide124.xml"/><Relationship Id="rId1" Type="http://schemas.openxmlformats.org/officeDocument/2006/relationships/slideLayout" Target="../slideLayouts/slideLayout28.xml"/><Relationship Id="rId6" Type="http://schemas.openxmlformats.org/officeDocument/2006/relationships/hyperlink" Target="https://dreambroker.com/channel/9q5i2cqo/sc5xmzjz" TargetMode="External"/><Relationship Id="rId5" Type="http://schemas.openxmlformats.org/officeDocument/2006/relationships/hyperlink" Target="https://adminlifeindenmark.borger.dk/sitecore" TargetMode="External"/><Relationship Id="rId4" Type="http://schemas.openxmlformats.org/officeDocument/2006/relationships/hyperlink" Target="https://admin.borger.dk/sitecor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8.xml"/><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8.xml"/><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80.JPG"/></Relationships>
</file>

<file path=ppt/slides/_rels/slide2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7.xml"/><Relationship Id="rId1" Type="http://schemas.openxmlformats.org/officeDocument/2006/relationships/slideLayout" Target="../slideLayouts/slideLayout28.xml"/><Relationship Id="rId5" Type="http://schemas.openxmlformats.org/officeDocument/2006/relationships/image" Target="../media/image83.jp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28.xml"/><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hyperlink" Target="https://forms.office.com/e/qDCH4Q9xnY" TargetMode="External"/><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28.xml"/><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28.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5.xml"/><Relationship Id="rId1" Type="http://schemas.openxmlformats.org/officeDocument/2006/relationships/slideLayout" Target="../slideLayouts/slideLayout28.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hyperlink" Target="https://adminlifeindenmarktest.bdktest.dk/sitecore/login" TargetMode="External"/><Relationship Id="rId2" Type="http://schemas.openxmlformats.org/officeDocument/2006/relationships/notesSlide" Target="../notesSlides/notesSlide46.xml"/><Relationship Id="rId1" Type="http://schemas.openxmlformats.org/officeDocument/2006/relationships/slideLayout" Target="../slideLayouts/slideLayout28.xml"/><Relationship Id="rId5" Type="http://schemas.openxmlformats.org/officeDocument/2006/relationships/image" Target="../media/image84.png"/><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7.xml"/><Relationship Id="rId1" Type="http://schemas.openxmlformats.org/officeDocument/2006/relationships/slideLayout" Target="../slideLayouts/slideLayout28.xml"/><Relationship Id="rId4" Type="http://schemas.openxmlformats.org/officeDocument/2006/relationships/image" Target="../media/image101.png"/></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28.xml"/><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9.xml"/><Relationship Id="rId1" Type="http://schemas.openxmlformats.org/officeDocument/2006/relationships/slideLayout" Target="../slideLayouts/slideLayout28.xml"/><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1.xml"/><Relationship Id="rId1" Type="http://schemas.openxmlformats.org/officeDocument/2006/relationships/slideLayout" Target="../slideLayouts/slideLayout28.xml"/><Relationship Id="rId5" Type="http://schemas.openxmlformats.org/officeDocument/2006/relationships/hyperlink" Target="https://adminlifeindenmarktest.bdktest.dk/sitecore/login" TargetMode="External"/><Relationship Id="rId4" Type="http://schemas.openxmlformats.org/officeDocument/2006/relationships/hyperlink" Target="https://adminborgertest.bdktest.dk/sitecore/login"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2.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28.xml"/><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5.xml"/><Relationship Id="rId1" Type="http://schemas.openxmlformats.org/officeDocument/2006/relationships/slideLayout" Target="../slideLayouts/slideLayout28.xml"/><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6.xml"/><Relationship Id="rId1" Type="http://schemas.openxmlformats.org/officeDocument/2006/relationships/slideLayout" Target="../slideLayouts/slideLayout28.xml"/><Relationship Id="rId4" Type="http://schemas.openxmlformats.org/officeDocument/2006/relationships/image" Target="../media/image108.png"/></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7.xml"/><Relationship Id="rId1" Type="http://schemas.openxmlformats.org/officeDocument/2006/relationships/slideLayout" Target="../slideLayouts/slideLayout28.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8.xml"/><Relationship Id="rId1" Type="http://schemas.openxmlformats.org/officeDocument/2006/relationships/slideLayout" Target="../slideLayouts/slideLayout28.xml"/><Relationship Id="rId5" Type="http://schemas.openxmlformats.org/officeDocument/2006/relationships/image" Target="../media/image69.png"/><Relationship Id="rId4" Type="http://schemas.openxmlformats.org/officeDocument/2006/relationships/image" Target="../media/image111.png"/></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9.xml"/><Relationship Id="rId1" Type="http://schemas.openxmlformats.org/officeDocument/2006/relationships/slideLayout" Target="../slideLayouts/slideLayout28.xml"/><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0.xml"/><Relationship Id="rId1" Type="http://schemas.openxmlformats.org/officeDocument/2006/relationships/slideLayout" Target="../slideLayouts/slideLayout28.xml"/><Relationship Id="rId5" Type="http://schemas.openxmlformats.org/officeDocument/2006/relationships/image" Target="../media/image115.png"/><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2.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64.xml"/><Relationship Id="rId1" Type="http://schemas.openxmlformats.org/officeDocument/2006/relationships/slideLayout" Target="../slideLayouts/slideLayout28.xml"/><Relationship Id="rId4" Type="http://schemas.openxmlformats.org/officeDocument/2006/relationships/image" Target="../media/image118.JPG"/></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5.xml"/><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6.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8.xml"/><Relationship Id="rId1" Type="http://schemas.openxmlformats.org/officeDocument/2006/relationships/slideLayout" Target="../slideLayouts/slideLayout28.xml"/><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9.xml"/><Relationship Id="rId1" Type="http://schemas.openxmlformats.org/officeDocument/2006/relationships/slideLayout" Target="../slideLayouts/slideLayout28.xml"/><Relationship Id="rId4" Type="http://schemas.openxmlformats.org/officeDocument/2006/relationships/image" Target="../media/image123.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jpeg"/><Relationship Id="rId26" Type="http://schemas.openxmlformats.org/officeDocument/2006/relationships/image" Target="../media/image34.jpeg"/><Relationship Id="rId3" Type="http://schemas.openxmlformats.org/officeDocument/2006/relationships/image" Target="../media/image11.jpeg"/><Relationship Id="rId21" Type="http://schemas.openxmlformats.org/officeDocument/2006/relationships/image" Target="../media/image29.pn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jpeg"/><Relationship Id="rId25" Type="http://schemas.openxmlformats.org/officeDocument/2006/relationships/image" Target="../media/image33.jpeg"/><Relationship Id="rId2" Type="http://schemas.openxmlformats.org/officeDocument/2006/relationships/notesSlide" Target="../notesSlides/notesSlide7.xml"/><Relationship Id="rId16" Type="http://schemas.openxmlformats.org/officeDocument/2006/relationships/image" Target="../media/image24.png"/><Relationship Id="rId20" Type="http://schemas.openxmlformats.org/officeDocument/2006/relationships/image" Target="../media/image28.jpg"/><Relationship Id="rId1" Type="http://schemas.openxmlformats.org/officeDocument/2006/relationships/slideLayout" Target="../slideLayouts/slideLayout28.xml"/><Relationship Id="rId6" Type="http://schemas.openxmlformats.org/officeDocument/2006/relationships/image" Target="../media/image14.jpeg"/><Relationship Id="rId11" Type="http://schemas.openxmlformats.org/officeDocument/2006/relationships/image" Target="../media/image19.jpeg"/><Relationship Id="rId24" Type="http://schemas.openxmlformats.org/officeDocument/2006/relationships/image" Target="../media/image32.png"/><Relationship Id="rId5" Type="http://schemas.openxmlformats.org/officeDocument/2006/relationships/image" Target="../media/image13.jpeg"/><Relationship Id="rId15" Type="http://schemas.openxmlformats.org/officeDocument/2006/relationships/image" Target="../media/image23.png"/><Relationship Id="rId23" Type="http://schemas.openxmlformats.org/officeDocument/2006/relationships/image" Target="../media/image31.jpg"/><Relationship Id="rId10" Type="http://schemas.openxmlformats.org/officeDocument/2006/relationships/image" Target="../media/image18.jpeg"/><Relationship Id="rId19" Type="http://schemas.openxmlformats.org/officeDocument/2006/relationships/image" Target="../media/image27.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 Id="rId22" Type="http://schemas.openxmlformats.org/officeDocument/2006/relationships/image" Target="../media/image30.jpeg"/></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0.xml"/><Relationship Id="rId1" Type="http://schemas.openxmlformats.org/officeDocument/2006/relationships/slideLayout" Target="../slideLayouts/slideLayout28.xml"/><Relationship Id="rId4" Type="http://schemas.openxmlformats.org/officeDocument/2006/relationships/image" Target="../media/image124.png"/></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1.xml"/><Relationship Id="rId1" Type="http://schemas.openxmlformats.org/officeDocument/2006/relationships/slideLayout" Target="../slideLayouts/slideLayout28.xml"/><Relationship Id="rId4" Type="http://schemas.openxmlformats.org/officeDocument/2006/relationships/image" Target="../media/image125.png"/></Relationships>
</file>

<file path=ppt/slides/_rels/slide7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2.xml"/><Relationship Id="rId1" Type="http://schemas.openxmlformats.org/officeDocument/2006/relationships/slideLayout" Target="../slideLayouts/slideLayout28.xml"/><Relationship Id="rId5" Type="http://schemas.openxmlformats.org/officeDocument/2006/relationships/image" Target="../media/image127.png"/><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3.xml"/><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4.xml"/><Relationship Id="rId1" Type="http://schemas.openxmlformats.org/officeDocument/2006/relationships/slideLayout" Target="../slideLayouts/slideLayout28.xml"/><Relationship Id="rId5" Type="http://schemas.openxmlformats.org/officeDocument/2006/relationships/image" Target="../media/image69.png"/><Relationship Id="rId4" Type="http://schemas.openxmlformats.org/officeDocument/2006/relationships/image" Target="../media/image130.jpg"/></Relationships>
</file>

<file path=ppt/slides/_rels/slide75.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75.xml"/><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77.xml"/><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8.xml"/><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9.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37.png"/><Relationship Id="rId4" Type="http://schemas.openxmlformats.org/officeDocument/2006/relationships/image" Target="../media/image36.jpeg"/></Relationships>
</file>

<file path=ppt/slides/_rels/slide8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0.xml"/><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1.xml"/><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2.xml"/><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5.xml"/><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7.xml"/><Relationship Id="rId1" Type="http://schemas.openxmlformats.org/officeDocument/2006/relationships/slideLayout" Target="../slideLayouts/slideLayout28.xml"/><Relationship Id="rId4" Type="http://schemas.openxmlformats.org/officeDocument/2006/relationships/image" Target="../media/image69.png"/></Relationships>
</file>

<file path=ppt/slides/_rels/slide8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8.xml"/><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9.xml"/><Relationship Id="rId1" Type="http://schemas.openxmlformats.org/officeDocument/2006/relationships/slideLayout" Target="../slideLayouts/slideLayout28.xml"/><Relationship Id="rId4" Type="http://schemas.openxmlformats.org/officeDocument/2006/relationships/image" Target="../media/image140.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39.png"/></Relationships>
</file>

<file path=ppt/slides/_rels/slide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0.xml"/><Relationship Id="rId1" Type="http://schemas.openxmlformats.org/officeDocument/2006/relationships/slideLayout" Target="../slideLayouts/slideLayout28.xml"/><Relationship Id="rId4" Type="http://schemas.openxmlformats.org/officeDocument/2006/relationships/image" Target="../media/image141.jpg"/></Relationships>
</file>

<file path=ppt/slides/_rels/slide9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1.xml"/><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2.xml"/><Relationship Id="rId1" Type="http://schemas.openxmlformats.org/officeDocument/2006/relationships/slideLayout" Target="../slideLayouts/slideLayout28.xml"/><Relationship Id="rId4" Type="http://schemas.openxmlformats.org/officeDocument/2006/relationships/image" Target="../media/image144.png"/></Relationships>
</file>

<file path=ppt/slides/_rels/slide93.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93.xml"/><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4.xml"/><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6.xml"/><Relationship Id="rId1" Type="http://schemas.openxmlformats.org/officeDocument/2006/relationships/slideLayout" Target="../slideLayouts/slideLayout28.xml"/><Relationship Id="rId4" Type="http://schemas.openxmlformats.org/officeDocument/2006/relationships/image" Target="../media/image69.png"/></Relationships>
</file>

<file path=ppt/slides/_rels/slide9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7.xml"/><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8.xml"/><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9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aggrundsbillede" descr="&quot;&quot;" title="&quot;&quot;"/>
          <p:cNvPicPr>
            <a:picLocks noGrp="1" noChangeAspect="1"/>
          </p:cNvPicPr>
          <p:nvPr>
            <p:ph type="pic" sz="quarter" idx="10"/>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t="28" b="28"/>
          <a:stretch>
            <a:fillRect/>
          </a:stretch>
        </p:blipFill>
        <p:spPr/>
      </p:pic>
      <p:sp>
        <p:nvSpPr>
          <p:cNvPr id="3" name="Rød boks" descr="Den 22. juni 2023 vs. 1.1" title="Undervisning i Sitecore for redaktører på borger.dk"/>
          <p:cNvSpPr>
            <a:spLocks noGrp="1"/>
          </p:cNvSpPr>
          <p:nvPr>
            <p:ph type="body" sz="quarter" idx="11"/>
          </p:nvPr>
        </p:nvSpPr>
        <p:spPr/>
        <p:txBody>
          <a:bodyPr/>
          <a:lstStyle/>
          <a:p>
            <a:pPr marL="0" indent="0">
              <a:buNone/>
            </a:pPr>
            <a:endParaRPr lang="da-DK" dirty="0"/>
          </a:p>
        </p:txBody>
      </p:sp>
      <p:sp>
        <p:nvSpPr>
          <p:cNvPr id="6" name="Dato og version"/>
          <p:cNvSpPr>
            <a:spLocks noGrp="1"/>
          </p:cNvSpPr>
          <p:nvPr>
            <p:ph type="subTitle" idx="1"/>
          </p:nvPr>
        </p:nvSpPr>
        <p:spPr/>
        <p:txBody>
          <a:bodyPr/>
          <a:lstStyle/>
          <a:p>
            <a:pPr marL="0" indent="0">
              <a:buNone/>
            </a:pPr>
            <a:r>
              <a:rPr lang="da-DK" dirty="0"/>
              <a:t>1. februar 2024 vs. </a:t>
            </a:r>
            <a:r>
              <a:rPr lang="da-DK" dirty="0" smtClean="0"/>
              <a:t>1-0</a:t>
            </a:r>
            <a:endParaRPr lang="da-DK" dirty="0"/>
          </a:p>
        </p:txBody>
      </p:sp>
      <p:sp>
        <p:nvSpPr>
          <p:cNvPr id="5" name="Overskrift"/>
          <p:cNvSpPr>
            <a:spLocks noGrp="1"/>
          </p:cNvSpPr>
          <p:nvPr>
            <p:ph type="title"/>
          </p:nvPr>
        </p:nvSpPr>
        <p:spPr>
          <a:xfrm>
            <a:off x="935565" y="1267199"/>
            <a:ext cx="6359757" cy="999186"/>
          </a:xfrm>
        </p:spPr>
        <p:txBody>
          <a:bodyPr>
            <a:normAutofit/>
          </a:bodyPr>
          <a:lstStyle/>
          <a:p>
            <a:r>
              <a:rPr lang="da-DK" b="1" dirty="0"/>
              <a:t>Undervisning i </a:t>
            </a:r>
            <a:r>
              <a:rPr lang="da-DK" b="1" dirty="0" err="1"/>
              <a:t>Sitecore</a:t>
            </a:r>
            <a:r>
              <a:rPr lang="da-DK" b="1" dirty="0"/>
              <a:t> for redaktører på borger.dk</a:t>
            </a:r>
          </a:p>
        </p:txBody>
      </p:sp>
      <p:pic>
        <p:nvPicPr>
          <p:cNvPr id="7" name="Logo" descr="{&quot;templafy&quot;:{&quot;id&quot;:&quot;d59e227d-9f74-4290-bcae-12f7626aaae0&quot;}}"/>
          <p:cNvPicPr>
            <a:picLocks noChangeAspect="1"/>
          </p:cNvPicPr>
          <p:nvPr/>
        </p:nvPicPr>
        <p:blipFill>
          <a:blip r:embed="rId5"/>
          <a:stretch>
            <a:fillRect/>
          </a:stretch>
        </p:blipFill>
        <p:spPr>
          <a:xfrm>
            <a:off x="935565" y="370800"/>
            <a:ext cx="2725200" cy="705600"/>
          </a:xfrm>
          <a:prstGeom prst="rect">
            <a:avLst/>
          </a:prstGeom>
        </p:spPr>
      </p:pic>
    </p:spTree>
    <p:extLst>
      <p:ext uri="{BB962C8B-B14F-4D97-AF65-F5344CB8AC3E}">
        <p14:creationId xmlns:p14="http://schemas.microsoft.com/office/powerpoint/2010/main" val="309535647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title="Billeder af borger.dk fra 2007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268" y="1434540"/>
            <a:ext cx="4607062" cy="2005146"/>
          </a:xfrm>
          <a:prstGeom prst="rect">
            <a:avLst/>
          </a:prstGeom>
          <a:ln/>
        </p:spPr>
        <p:style>
          <a:lnRef idx="3">
            <a:schemeClr val="lt1"/>
          </a:lnRef>
          <a:fillRef idx="1">
            <a:schemeClr val="dk1"/>
          </a:fillRef>
          <a:effectRef idx="1">
            <a:schemeClr val="dk1"/>
          </a:effectRef>
          <a:fontRef idx="minor">
            <a:schemeClr val="lt1"/>
          </a:fontRef>
        </p:style>
      </p:pic>
      <p:pic>
        <p:nvPicPr>
          <p:cNvPr id="4" name="Picture 2" title="Billeder af borger.dk fra 2007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9711" y="1909631"/>
            <a:ext cx="4312159" cy="2054639"/>
          </a:xfrm>
          <a:prstGeom prst="rect">
            <a:avLst/>
          </a:prstGeom>
          <a:ln/>
        </p:spPr>
        <p:style>
          <a:lnRef idx="3">
            <a:schemeClr val="lt1"/>
          </a:lnRef>
          <a:fillRef idx="1">
            <a:schemeClr val="dk1"/>
          </a:fillRef>
          <a:effectRef idx="1">
            <a:schemeClr val="dk1"/>
          </a:effectRef>
          <a:fontRef idx="minor">
            <a:schemeClr val="lt1"/>
          </a:fontRef>
        </p:style>
      </p:pic>
      <p:pic>
        <p:nvPicPr>
          <p:cNvPr id="5" name="Picture 3" title="Billeder af borger.dk fra 2007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8920" y="2409699"/>
            <a:ext cx="4222820" cy="2319400"/>
          </a:xfrm>
          <a:prstGeom prst="rect">
            <a:avLst/>
          </a:prstGeom>
          <a:ln/>
        </p:spPr>
        <p:style>
          <a:lnRef idx="3">
            <a:schemeClr val="lt1"/>
          </a:lnRef>
          <a:fillRef idx="1">
            <a:schemeClr val="dk1"/>
          </a:fillRef>
          <a:effectRef idx="1">
            <a:schemeClr val="dk1"/>
          </a:effectRef>
          <a:fontRef idx="minor">
            <a:schemeClr val="lt1"/>
          </a:fontRef>
        </p:style>
      </p:pic>
      <p:pic>
        <p:nvPicPr>
          <p:cNvPr id="6" name="Picture 4" title="Billeder af borger.dk fra 2007 "/>
          <p:cNvPicPr>
            <a:picLocks noChangeAspect="1" noChangeArrowheads="1"/>
          </p:cNvPicPr>
          <p:nvPr/>
        </p:nvPicPr>
        <p:blipFill rotWithShape="1">
          <a:blip r:embed="rId6">
            <a:extLst>
              <a:ext uri="{28A0092B-C50C-407E-A947-70E740481C1C}">
                <a14:useLocalDpi xmlns:a14="http://schemas.microsoft.com/office/drawing/2010/main" val="0"/>
              </a:ext>
            </a:extLst>
          </a:blip>
          <a:srcRect t="7" b="33366"/>
          <a:stretch/>
        </p:blipFill>
        <p:spPr bwMode="auto">
          <a:xfrm>
            <a:off x="4979414" y="2663953"/>
            <a:ext cx="4497798" cy="2391182"/>
          </a:xfrm>
          <a:prstGeom prst="rect">
            <a:avLst/>
          </a:prstGeom>
          <a:ln/>
        </p:spPr>
        <p:style>
          <a:lnRef idx="3">
            <a:schemeClr val="lt1"/>
          </a:lnRef>
          <a:fillRef idx="1">
            <a:schemeClr val="dk1"/>
          </a:fillRef>
          <a:effectRef idx="1">
            <a:schemeClr val="dk1"/>
          </a:effectRef>
          <a:fontRef idx="minor">
            <a:schemeClr val="lt1"/>
          </a:fontRef>
        </p:style>
      </p:pic>
      <p:sp>
        <p:nvSpPr>
          <p:cNvPr id="9" name="Rektangel" title="&quot;&quot;">
            <a:extLst>
              <a:ext uri="{FF2B5EF4-FFF2-40B4-BE49-F238E27FC236}">
                <a16:creationId xmlns:a16="http://schemas.microsoft.com/office/drawing/2014/main" id="{94AC93EE-C7B2-20D1-93FF-53ED61CA5D5B}"/>
              </a:ext>
            </a:extLst>
          </p:cNvPr>
          <p:cNvSpPr/>
          <p:nvPr/>
        </p:nvSpPr>
        <p:spPr>
          <a:xfrm>
            <a:off x="876583" y="1329117"/>
            <a:ext cx="258778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Underoverskrift"/>
          <p:cNvSpPr txBox="1"/>
          <p:nvPr/>
        </p:nvSpPr>
        <p:spPr>
          <a:xfrm>
            <a:off x="876583" y="909956"/>
            <a:ext cx="2862470" cy="1107996"/>
          </a:xfrm>
          <a:prstGeom prst="rect">
            <a:avLst/>
          </a:prstGeom>
          <a:noFill/>
        </p:spPr>
        <p:txBody>
          <a:bodyPr wrap="square" rtlCol="0">
            <a:spAutoFit/>
          </a:bodyPr>
          <a:lstStyle/>
          <a:p>
            <a:r>
              <a:rPr lang="da-DK" sz="2400" b="1" dirty="0">
                <a:solidFill>
                  <a:srgbClr val="FFFFFF"/>
                </a:solidFill>
                <a:latin typeface="Arial" panose="020B0604020202020204" pitchFamily="34" charset="0"/>
                <a:cs typeface="Arial" panose="020B0604020202020204" pitchFamily="34" charset="0"/>
              </a:rPr>
              <a:t>Borger.dk fra 2007</a:t>
            </a:r>
            <a:br>
              <a:rPr lang="da-DK" sz="2400" b="1" dirty="0">
                <a:solidFill>
                  <a:srgbClr val="FFFFFF"/>
                </a:solidFill>
                <a:latin typeface="Arial" panose="020B0604020202020204" pitchFamily="34" charset="0"/>
                <a:cs typeface="Arial" panose="020B0604020202020204" pitchFamily="34" charset="0"/>
              </a:rPr>
            </a:br>
            <a:endParaRPr lang="da-DK" sz="2400" b="1" dirty="0"/>
          </a:p>
          <a:p>
            <a:endParaRPr lang="da-DK" dirty="0"/>
          </a:p>
        </p:txBody>
      </p:sp>
      <p:sp>
        <p:nvSpPr>
          <p:cNvPr id="12" name="Overskrift"/>
          <p:cNvSpPr>
            <a:spLocks noGrp="1"/>
          </p:cNvSpPr>
          <p:nvPr>
            <p:ph type="title"/>
          </p:nvPr>
        </p:nvSpPr>
        <p:spPr>
          <a:xfrm>
            <a:off x="3730487" y="133198"/>
            <a:ext cx="4548809" cy="881484"/>
          </a:xfrm>
        </p:spPr>
        <p:txBody>
          <a:bodyPr/>
          <a:lstStyle/>
          <a:p>
            <a:pPr defTabSz="457200">
              <a:lnSpc>
                <a:spcPct val="100000"/>
              </a:lnSpc>
              <a:spcBef>
                <a:spcPts val="0"/>
              </a:spcBef>
            </a:pPr>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r>
              <a:rPr lang="da-DK" sz="2000" dirty="0"/>
              <a:t/>
            </a:r>
            <a:br>
              <a:rPr lang="da-DK" sz="2000" dirty="0"/>
            </a:br>
            <a:endParaRPr lang="da-DK" sz="2000" dirty="0"/>
          </a:p>
        </p:txBody>
      </p:sp>
      <p:pic>
        <p:nvPicPr>
          <p:cNvPr id="10" name="Billede 1" title="Billede af borger.dk forsiden "/>
          <p:cNvPicPr>
            <a:picLocks noChangeAspect="1"/>
          </p:cNvPicPr>
          <p:nvPr/>
        </p:nvPicPr>
        <p:blipFill>
          <a:blip r:embed="rId7"/>
          <a:stretch>
            <a:fillRect/>
          </a:stretch>
        </p:blipFill>
        <p:spPr>
          <a:xfrm>
            <a:off x="6771219" y="3060501"/>
            <a:ext cx="4493681" cy="3144514"/>
          </a:xfrm>
          <a:prstGeom prst="rect">
            <a:avLst/>
          </a:prstGeom>
        </p:spPr>
      </p:pic>
    </p:spTree>
    <p:extLst>
      <p:ext uri="{BB962C8B-B14F-4D97-AF65-F5344CB8AC3E}">
        <p14:creationId xmlns:p14="http://schemas.microsoft.com/office/powerpoint/2010/main" val="35307440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a:extLst>
              <a:ext uri="{FF2B5EF4-FFF2-40B4-BE49-F238E27FC236}">
                <a16:creationId xmlns:a16="http://schemas.microsoft.com/office/drawing/2014/main" id="{7EB6040C-7717-49DA-8209-20D3A0F18EDF}"/>
              </a:ext>
            </a:extLst>
          </p:cNvPr>
          <p:cNvSpPr txBox="1"/>
          <p:nvPr/>
        </p:nvSpPr>
        <p:spPr>
          <a:xfrm>
            <a:off x="770468" y="2151727"/>
            <a:ext cx="3888257" cy="255454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 op.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Redigér linkbeskrivelse, URL og/eller den alternative tekst, og klik på ‘Ok’ for at afslutte. </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3" name="Titel"/>
          <p:cNvSpPr>
            <a:spLocks noGrp="1"/>
          </p:cNvSpPr>
          <p:nvPr>
            <p:ph type="title"/>
          </p:nvPr>
        </p:nvSpPr>
        <p:spPr>
          <a:xfrm>
            <a:off x="4382511" y="195192"/>
            <a:ext cx="3749984"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523" y="2211571"/>
            <a:ext cx="7017891" cy="3316146"/>
          </a:xfrm>
          <a:prstGeom prst="rect">
            <a:avLst/>
          </a:prstGeom>
        </p:spPr>
      </p:pic>
    </p:spTree>
    <p:extLst>
      <p:ext uri="{BB962C8B-B14F-4D97-AF65-F5344CB8AC3E}">
        <p14:creationId xmlns:p14="http://schemas.microsoft.com/office/powerpoint/2010/main" val="2476609149"/>
      </p:ext>
    </p:extLst>
  </p:cSld>
  <p:clrMapOvr>
    <a:masterClrMapping/>
  </p:clrMapOvr>
  <p:transition spd="slow">
    <p:push dir="u"/>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title="Billede af tekstredigering på siden for ledsagerordning ">
            <a:extLst>
              <a:ext uri="{FF2B5EF4-FFF2-40B4-BE49-F238E27FC236}">
                <a16:creationId xmlns:a16="http://schemas.microsoft.com/office/drawing/2014/main" id="{9611C5DD-2593-4EBD-BA0E-5C2655A735C6}"/>
              </a:ext>
            </a:extLst>
          </p:cNvPr>
          <p:cNvPicPr>
            <a:picLocks noChangeAspect="1"/>
          </p:cNvPicPr>
          <p:nvPr/>
        </p:nvPicPr>
        <p:blipFill>
          <a:blip r:embed="rId3"/>
          <a:srcRect/>
          <a:stretch/>
        </p:blipFill>
        <p:spPr>
          <a:xfrm>
            <a:off x="5909045" y="1576062"/>
            <a:ext cx="5722085" cy="4309850"/>
          </a:xfrm>
          <a:prstGeom prst="rect">
            <a:avLst/>
          </a:prstGeom>
        </p:spPr>
      </p:pic>
      <p:sp>
        <p:nvSpPr>
          <p:cNvPr id="8" name="Rektangel" title="&quot;&quot;">
            <a:extLst>
              <a:ext uri="{FF2B5EF4-FFF2-40B4-BE49-F238E27FC236}">
                <a16:creationId xmlns:a16="http://schemas.microsoft.com/office/drawing/2014/main" id="{CE684B1C-1E04-4070-8021-4395B9BDE21D}"/>
              </a:ext>
            </a:extLst>
          </p:cNvPr>
          <p:cNvSpPr/>
          <p:nvPr/>
        </p:nvSpPr>
        <p:spPr>
          <a:xfrm flipV="1">
            <a:off x="645552" y="1378014"/>
            <a:ext cx="635468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a:extLst>
              <a:ext uri="{FF2B5EF4-FFF2-40B4-BE49-F238E27FC236}">
                <a16:creationId xmlns:a16="http://schemas.microsoft.com/office/drawing/2014/main" id="{D47BAF1C-E1FA-4B9A-A1C3-5BCDF76518EF}"/>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Mulighed for at </a:t>
            </a:r>
            <a:r>
              <a:rPr lang="da-DK" sz="2000" b="1" dirty="0" smtClean="0">
                <a:solidFill>
                  <a:srgbClr val="FFFFFF"/>
                </a:solidFill>
                <a:latin typeface="Arial" panose="020B0604020202020204" pitchFamily="34" charset="0"/>
                <a:cs typeface="Arial" panose="020B0604020202020204" pitchFamily="34" charset="0"/>
              </a:rPr>
              <a:t>overskrive </a:t>
            </a:r>
            <a:r>
              <a:rPr lang="da-DK" sz="2000" b="1" dirty="0">
                <a:solidFill>
                  <a:srgbClr val="FFFFFF"/>
                </a:solidFill>
                <a:latin typeface="Arial" panose="020B0604020202020204" pitchFamily="34" charset="0"/>
                <a:cs typeface="Arial" panose="020B0604020202020204" pitchFamily="34" charset="0"/>
              </a:rPr>
              <a:t>teksten på et genbrugeligt </a:t>
            </a:r>
            <a:r>
              <a:rPr lang="da-DK" sz="2000" b="1" dirty="0" smtClean="0">
                <a:solidFill>
                  <a:srgbClr val="FFFFFF"/>
                </a:solidFill>
                <a:latin typeface="Arial" panose="020B0604020202020204" pitchFamily="34" charset="0"/>
                <a:cs typeface="Arial" panose="020B0604020202020204" pitchFamily="34" charset="0"/>
              </a:rPr>
              <a:t>link - overstyre</a:t>
            </a:r>
            <a:endParaRPr lang="da-DK" sz="2000" b="1" dirty="0">
              <a:solidFill>
                <a:srgbClr val="FFFFFF"/>
              </a:solidFill>
              <a:latin typeface="Arial" panose="020B0604020202020204" pitchFamily="34" charset="0"/>
              <a:cs typeface="Arial" panose="020B0604020202020204" pitchFamily="34" charset="0"/>
            </a:endParaRPr>
          </a:p>
        </p:txBody>
      </p:sp>
      <p:sp>
        <p:nvSpPr>
          <p:cNvPr id="4" name="Titel"/>
          <p:cNvSpPr>
            <a:spLocks noGrp="1"/>
          </p:cNvSpPr>
          <p:nvPr>
            <p:ph type="title"/>
          </p:nvPr>
        </p:nvSpPr>
        <p:spPr>
          <a:xfrm>
            <a:off x="4208869" y="123430"/>
            <a:ext cx="377426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555823201"/>
      </p:ext>
    </p:extLst>
  </p:cSld>
  <p:clrMapOvr>
    <a:masterClrMapping/>
  </p:clrMapOvr>
  <p:transition spd="slow">
    <p:push dir="u"/>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a:extLst>
              <a:ext uri="{FF2B5EF4-FFF2-40B4-BE49-F238E27FC236}">
                <a16:creationId xmlns:a16="http://schemas.microsoft.com/office/drawing/2014/main" id="{31D30B36-B620-41A5-ACB6-6E7A1C21D377}"/>
              </a:ext>
            </a:extLst>
          </p:cNvPr>
          <p:cNvSpPr txBox="1"/>
          <p:nvPr/>
        </p:nvSpPr>
        <p:spPr>
          <a:xfrm>
            <a:off x="770468" y="2151727"/>
            <a:ext cx="3888257" cy="3046988"/>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 op.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Rediger linkbeskrivelse og/eller alternativ teksten og klik på ‘Opdater’ for at afslutte.</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Hvis du vil fjerne overstyringen, skal du fjerne hakket ud for ‘Overstyr indhold’. </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3" name="Titel"/>
          <p:cNvSpPr>
            <a:spLocks noGrp="1"/>
          </p:cNvSpPr>
          <p:nvPr>
            <p:ph type="title"/>
          </p:nvPr>
        </p:nvSpPr>
        <p:spPr>
          <a:xfrm>
            <a:off x="4291548" y="187101"/>
            <a:ext cx="431642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8397" y="1594940"/>
            <a:ext cx="6438267" cy="3502499"/>
          </a:xfrm>
          <a:prstGeom prst="rect">
            <a:avLst/>
          </a:prstGeom>
        </p:spPr>
      </p:pic>
    </p:spTree>
    <p:extLst>
      <p:ext uri="{BB962C8B-B14F-4D97-AF65-F5344CB8AC3E}">
        <p14:creationId xmlns:p14="http://schemas.microsoft.com/office/powerpoint/2010/main" val="4208407551"/>
      </p:ext>
    </p:extLst>
  </p:cSld>
  <p:clrMapOvr>
    <a:masterClrMapping/>
  </p:clrMapOvr>
  <p:transition spd="slow">
    <p:push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p:nvPr/>
        </p:nvSpPr>
        <p:spPr>
          <a:xfrm>
            <a:off x="2789581" y="1994959"/>
            <a:ext cx="6612835" cy="2308324"/>
          </a:xfrm>
          <a:prstGeom prst="rect">
            <a:avLst/>
          </a:prstGeom>
        </p:spPr>
        <p:txBody>
          <a:bodyPr wrap="square">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a:t>
            </a:r>
            <a:r>
              <a:rPr lang="da-DK" sz="4000" b="1" dirty="0">
                <a:solidFill>
                  <a:srgbClr val="FFFFFF"/>
                </a:solidFill>
                <a:latin typeface="Arial" panose="020B0604020202020204" pitchFamily="34" charset="0"/>
                <a:cs typeface="Arial" panose="020B0604020202020204" pitchFamily="34" charset="0"/>
              </a:rPr>
              <a:t>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Opret, indsæt, redigér og overstyr genbrugelige links</a:t>
            </a:r>
          </a:p>
        </p:txBody>
      </p:sp>
      <p:sp>
        <p:nvSpPr>
          <p:cNvPr id="4" name="Titel"/>
          <p:cNvSpPr>
            <a:spLocks noGrp="1"/>
          </p:cNvSpPr>
          <p:nvPr>
            <p:ph type="title"/>
          </p:nvPr>
        </p:nvSpPr>
        <p:spPr>
          <a:xfrm>
            <a:off x="4111765" y="187100"/>
            <a:ext cx="39684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p>
        </p:txBody>
      </p:sp>
    </p:spTree>
    <p:extLst>
      <p:ext uri="{BB962C8B-B14F-4D97-AF65-F5344CB8AC3E}">
        <p14:creationId xmlns:p14="http://schemas.microsoft.com/office/powerpoint/2010/main" val="1858363269"/>
      </p:ext>
    </p:extLst>
  </p:cSld>
  <p:clrMapOvr>
    <a:masterClrMapping/>
  </p:clrMapOvr>
  <p:transition spd="slow">
    <p:push dir="u"/>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p tekst">
            <a:extLst>
              <a:ext uri="{FF2B5EF4-FFF2-40B4-BE49-F238E27FC236}">
                <a16:creationId xmlns:a16="http://schemas.microsoft.com/office/drawing/2014/main" id="{07B72F27-B849-41C4-9A11-FE6B1D2DF346}"/>
              </a:ext>
            </a:extLst>
          </p:cNvPr>
          <p:cNvSpPr txBox="1">
            <a:spLocks/>
          </p:cNvSpPr>
          <p:nvPr/>
        </p:nvSpPr>
        <p:spPr>
          <a:xfrm>
            <a:off x="4296244" y="6228108"/>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trin-vejledningen ‘Redigér indholdsside’.</a:t>
            </a:r>
          </a:p>
        </p:txBody>
      </p:sp>
      <p:pic>
        <p:nvPicPr>
          <p:cNvPr id="2" name="Billede">
            <a:extLst>
              <a:ext uri="{FF2B5EF4-FFF2-40B4-BE49-F238E27FC236}">
                <a16:creationId xmlns:a16="http://schemas.microsoft.com/office/drawing/2014/main" id="{54FF4AA9-AFFD-419C-9A1F-253ED730D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692748"/>
            <a:ext cx="3771900" cy="3771900"/>
          </a:xfrm>
          <a:prstGeom prst="rect">
            <a:avLst/>
          </a:prstGeom>
        </p:spPr>
      </p:pic>
      <p:sp>
        <p:nvSpPr>
          <p:cNvPr id="3" name="Text">
            <a:extLst>
              <a:ext uri="{FF2B5EF4-FFF2-40B4-BE49-F238E27FC236}">
                <a16:creationId xmlns:a16="http://schemas.microsoft.com/office/drawing/2014/main" id="{8AF1F249-7E1D-4181-A904-DAB782AA3713}"/>
              </a:ext>
            </a:extLst>
          </p:cNvPr>
          <p:cNvSpPr txBox="1">
            <a:spLocks/>
          </p:cNvSpPr>
          <p:nvPr/>
        </p:nvSpPr>
        <p:spPr>
          <a:xfrm>
            <a:off x="4246076" y="1559535"/>
            <a:ext cx="5976364" cy="45674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Indsæt et eksisterende genbrugeligt link i en mikroartikel på en indholdsside</a:t>
            </a:r>
          </a:p>
          <a:p>
            <a:pPr lvl="1"/>
            <a:r>
              <a:rPr lang="da-DK" sz="1400" dirty="0">
                <a:solidFill>
                  <a:srgbClr val="FFFFFF"/>
                </a:solidFill>
                <a:latin typeface="Arial" panose="020B0604020202020204" pitchFamily="34" charset="0"/>
                <a:cs typeface="Arial" panose="020B0604020202020204" pitchFamily="34" charset="0"/>
              </a:rPr>
              <a:t>brug din indholdsside fra tidligere opgaver</a:t>
            </a:r>
          </a:p>
          <a:p>
            <a:pPr lvl="1"/>
            <a:r>
              <a:rPr lang="da-DK" sz="1400" dirty="0">
                <a:solidFill>
                  <a:srgbClr val="FFFFFF"/>
                </a:solidFill>
                <a:latin typeface="Arial" panose="020B0604020202020204" pitchFamily="34" charset="0"/>
                <a:cs typeface="Arial" panose="020B0604020202020204" pitchFamily="34" charset="0"/>
              </a:rPr>
              <a:t>genbrugeligt link indsættes i </a:t>
            </a:r>
            <a:r>
              <a:rPr lang="da-DK" sz="1400" dirty="0" err="1">
                <a:solidFill>
                  <a:srgbClr val="FFFFFF"/>
                </a:solidFill>
                <a:latin typeface="Arial" panose="020B0604020202020204" pitchFamily="34" charset="0"/>
                <a:cs typeface="Arial" panose="020B0604020202020204" pitchFamily="34" charset="0"/>
              </a:rPr>
              <a:t>mikroartikel</a:t>
            </a:r>
            <a:endParaRPr lang="da-DK" sz="1400" dirty="0">
              <a:solidFill>
                <a:srgbClr val="FFFFFF"/>
              </a:solidFill>
              <a:latin typeface="Arial" panose="020B0604020202020204" pitchFamily="34" charset="0"/>
              <a:cs typeface="Arial" panose="020B0604020202020204" pitchFamily="34" charset="0"/>
            </a:endParaRPr>
          </a:p>
          <a:p>
            <a:pPr marL="800100" lvl="1" indent="-342900">
              <a:buFont typeface="+mj-lt"/>
              <a:buAutoNum type="arabicPeriod"/>
            </a:pPr>
            <a:endParaRPr lang="da-DK" sz="14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Opret et nyt genbrugeligt link og indsæt i en mikroartikel på en indholdsside</a:t>
            </a:r>
          </a:p>
          <a:p>
            <a:pPr lvl="1"/>
            <a:r>
              <a:rPr lang="da-DK" sz="1400" dirty="0">
                <a:solidFill>
                  <a:srgbClr val="FFFFFF"/>
                </a:solidFill>
                <a:latin typeface="Arial" panose="020B0604020202020204" pitchFamily="34" charset="0"/>
                <a:cs typeface="Arial" panose="020B0604020202020204" pitchFamily="34" charset="0"/>
              </a:rPr>
              <a:t>brug din indholdsside fra tidligere opgaver</a:t>
            </a:r>
          </a:p>
          <a:p>
            <a:pPr lvl="1"/>
            <a:r>
              <a:rPr lang="da-DK" sz="1400" dirty="0">
                <a:solidFill>
                  <a:srgbClr val="FFFFFF"/>
                </a:solidFill>
                <a:latin typeface="Arial" panose="020B0604020202020204" pitchFamily="34" charset="0"/>
                <a:cs typeface="Arial" panose="020B0604020202020204" pitchFamily="34" charset="0"/>
              </a:rPr>
              <a:t>genbrugeligt link indsættes i </a:t>
            </a:r>
            <a:r>
              <a:rPr lang="da-DK" sz="1400" dirty="0" err="1">
                <a:solidFill>
                  <a:srgbClr val="FFFFFF"/>
                </a:solidFill>
                <a:latin typeface="Arial" panose="020B0604020202020204" pitchFamily="34" charset="0"/>
                <a:cs typeface="Arial" panose="020B0604020202020204" pitchFamily="34" charset="0"/>
              </a:rPr>
              <a:t>mikroartikel</a:t>
            </a:r>
            <a:endParaRPr lang="da-DK" sz="1400" dirty="0">
              <a:solidFill>
                <a:srgbClr val="FFFFFF"/>
              </a:solidFill>
              <a:latin typeface="Arial" panose="020B0604020202020204" pitchFamily="34" charset="0"/>
              <a:cs typeface="Arial" panose="020B0604020202020204" pitchFamily="34" charset="0"/>
            </a:endParaRPr>
          </a:p>
          <a:p>
            <a:pPr marL="800100" lvl="1" indent="-342900">
              <a:buFont typeface="+mj-lt"/>
              <a:buAutoNum type="arabicPeriod"/>
            </a:pPr>
            <a:endParaRPr lang="da-DK" sz="14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Redigér et eksisterende link</a:t>
            </a:r>
          </a:p>
          <a:p>
            <a:pPr marL="1085850" lvl="1" indent="-285750"/>
            <a:r>
              <a:rPr lang="da-DK" sz="1400" dirty="0">
                <a:solidFill>
                  <a:srgbClr val="FFFFFF"/>
                </a:solidFill>
                <a:latin typeface="Arial" panose="020B0604020202020204" pitchFamily="34" charset="0"/>
                <a:cs typeface="Arial" panose="020B0604020202020204" pitchFamily="34" charset="0"/>
              </a:rPr>
              <a:t>redigér linkteksten</a:t>
            </a:r>
          </a:p>
          <a:p>
            <a:pPr marL="1085850" lvl="1" indent="-285750"/>
            <a:r>
              <a:rPr lang="da-DK" sz="1400" dirty="0">
                <a:solidFill>
                  <a:srgbClr val="FFFFFF"/>
                </a:solidFill>
                <a:latin typeface="Arial" panose="020B0604020202020204" pitchFamily="34" charset="0"/>
                <a:cs typeface="Arial" panose="020B0604020202020204" pitchFamily="34" charset="0"/>
              </a:rPr>
              <a:t>redigér URL’en</a:t>
            </a:r>
          </a:p>
          <a:p>
            <a:pPr marL="1085850" lvl="1" indent="-285750"/>
            <a:r>
              <a:rPr lang="da-DK" sz="1400" dirty="0">
                <a:solidFill>
                  <a:srgbClr val="FFFFFF"/>
                </a:solidFill>
                <a:latin typeface="Arial" panose="020B0604020202020204" pitchFamily="34" charset="0"/>
                <a:cs typeface="Arial" panose="020B0604020202020204" pitchFamily="34" charset="0"/>
              </a:rPr>
              <a:t>redigér den alternative tekst (</a:t>
            </a:r>
            <a:r>
              <a:rPr lang="da-DK" sz="1400" dirty="0" err="1">
                <a:solidFill>
                  <a:srgbClr val="FFFFFF"/>
                </a:solidFill>
                <a:latin typeface="Arial" panose="020B0604020202020204" pitchFamily="34" charset="0"/>
                <a:cs typeface="Arial" panose="020B0604020202020204" pitchFamily="34" charset="0"/>
              </a:rPr>
              <a:t>mouseover</a:t>
            </a:r>
            <a:r>
              <a:rPr lang="da-DK" sz="1400" dirty="0">
                <a:solidFill>
                  <a:srgbClr val="FFFFFF"/>
                </a:solidFill>
                <a:latin typeface="Arial" panose="020B0604020202020204" pitchFamily="34" charset="0"/>
                <a:cs typeface="Arial" panose="020B0604020202020204" pitchFamily="34" charset="0"/>
              </a:rPr>
              <a:t>-teksten)</a:t>
            </a:r>
          </a:p>
          <a:p>
            <a:pPr marL="800100" lvl="1" indent="0">
              <a:buNone/>
            </a:pPr>
            <a:endParaRPr lang="da-DK" sz="14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Overstyr linkteksten</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Slet et genbrugeligt link i en </a:t>
            </a:r>
            <a:r>
              <a:rPr lang="da-DK" sz="1400" dirty="0" err="1">
                <a:solidFill>
                  <a:srgbClr val="FFFFFF"/>
                </a:solidFill>
                <a:latin typeface="Arial" panose="020B0604020202020204" pitchFamily="34" charset="0"/>
                <a:cs typeface="Arial" panose="020B0604020202020204" pitchFamily="34" charset="0"/>
              </a:rPr>
              <a:t>mikroartikel</a:t>
            </a:r>
            <a:r>
              <a:rPr lang="da-DK" sz="1400" dirty="0">
                <a:solidFill>
                  <a:srgbClr val="FFFFFF"/>
                </a:solidFill>
                <a:latin typeface="Arial" panose="020B0604020202020204" pitchFamily="34" charset="0"/>
                <a:cs typeface="Arial" panose="020B0604020202020204" pitchFamily="34" charset="0"/>
              </a:rPr>
              <a:t>.</a:t>
            </a:r>
          </a:p>
          <a:p>
            <a:pPr marL="0" indent="0">
              <a:buNone/>
            </a:pPr>
            <a:endParaRPr lang="da-DK" sz="1400" dirty="0">
              <a:solidFill>
                <a:srgbClr val="FFFFFF"/>
              </a:solidFill>
              <a:latin typeface="Arial" panose="020B0604020202020204" pitchFamily="34" charset="0"/>
              <a:cs typeface="Arial" panose="020B0604020202020204" pitchFamily="34" charset="0"/>
            </a:endParaRPr>
          </a:p>
        </p:txBody>
      </p:sp>
      <p:sp>
        <p:nvSpPr>
          <p:cNvPr id="5" name="Rektangel" title="&quot;&quot;">
            <a:extLst>
              <a:ext uri="{FF2B5EF4-FFF2-40B4-BE49-F238E27FC236}">
                <a16:creationId xmlns:a16="http://schemas.microsoft.com/office/drawing/2014/main" id="{235DEA24-7449-4145-A21A-D9BA72C4AF70}"/>
              </a:ext>
            </a:extLst>
          </p:cNvPr>
          <p:cNvSpPr/>
          <p:nvPr/>
        </p:nvSpPr>
        <p:spPr>
          <a:xfrm flipV="1">
            <a:off x="4296244" y="1202427"/>
            <a:ext cx="1328379"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2F01400E-625C-4545-88D9-0DB59383DCC3}"/>
              </a:ext>
            </a:extLst>
          </p:cNvPr>
          <p:cNvSpPr txBox="1">
            <a:spLocks/>
          </p:cNvSpPr>
          <p:nvPr/>
        </p:nvSpPr>
        <p:spPr>
          <a:xfrm>
            <a:off x="4246076" y="831391"/>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solidFill>
                  <a:srgbClr val="FFFFFF"/>
                </a:solidFill>
                <a:latin typeface="Arial" panose="020B0604020202020204" pitchFamily="34" charset="0"/>
                <a:cs typeface="Arial" panose="020B0604020202020204" pitchFamily="34" charset="0"/>
              </a:rPr>
              <a:t>Øvelse 5</a:t>
            </a:r>
          </a:p>
        </p:txBody>
      </p:sp>
      <p:sp>
        <p:nvSpPr>
          <p:cNvPr id="6" name="Titel"/>
          <p:cNvSpPr>
            <a:spLocks noGrp="1"/>
          </p:cNvSpPr>
          <p:nvPr>
            <p:ph type="title"/>
          </p:nvPr>
        </p:nvSpPr>
        <p:spPr>
          <a:xfrm>
            <a:off x="3910337" y="168609"/>
            <a:ext cx="4049389" cy="561701"/>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endParaRPr lang="da-DK" dirty="0"/>
          </a:p>
        </p:txBody>
      </p:sp>
    </p:spTree>
    <p:extLst>
      <p:ext uri="{BB962C8B-B14F-4D97-AF65-F5344CB8AC3E}">
        <p14:creationId xmlns:p14="http://schemas.microsoft.com/office/powerpoint/2010/main" val="3333505804"/>
      </p:ext>
    </p:extLst>
  </p:cSld>
  <p:clrMapOvr>
    <a:masterClrMapping/>
  </p:clrMapOvr>
  <p:transition spd="slow">
    <p:push di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title="&quot;&quot;">
            <a:extLst>
              <a:ext uri="{FF2B5EF4-FFF2-40B4-BE49-F238E27FC236}">
                <a16:creationId xmlns:a16="http://schemas.microsoft.com/office/drawing/2014/main" id="{304D3F40-9EB3-4762-985B-4AB07403F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812" y="1085724"/>
            <a:ext cx="6819410" cy="4686552"/>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title="&quot;&quot;">
            <a:extLst>
              <a:ext uri="{FF2B5EF4-FFF2-40B4-BE49-F238E27FC236}">
                <a16:creationId xmlns:a16="http://schemas.microsoft.com/office/drawing/2014/main" id="{B14467D3-360F-40EE-AE40-049F0CED76CB}"/>
              </a:ext>
            </a:extLst>
          </p:cNvPr>
          <p:cNvSpPr/>
          <p:nvPr/>
        </p:nvSpPr>
        <p:spPr>
          <a:xfrm>
            <a:off x="525516" y="2373539"/>
            <a:ext cx="397391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p:cNvSpPr>
            <a:spLocks noGrp="1"/>
          </p:cNvSpPr>
          <p:nvPr>
            <p:ph type="title"/>
          </p:nvPr>
        </p:nvSpPr>
        <p:spPr>
          <a:xfrm>
            <a:off x="525516" y="1214789"/>
            <a:ext cx="4899053" cy="1325563"/>
          </a:xfrm>
        </p:spPr>
        <p:txBody>
          <a:bodyPr/>
          <a:lstStyle/>
          <a:p>
            <a:pPr lvl="0" defTabSz="457200">
              <a:lnSpc>
                <a:spcPct val="100000"/>
              </a:lnSpc>
              <a:spcBef>
                <a:spcPts val="0"/>
              </a:spcBef>
            </a:pPr>
            <a:r>
              <a:rPr lang="da-DK" sz="3600" b="1" dirty="0">
                <a:solidFill>
                  <a:prstClr val="white"/>
                </a:solidFill>
                <a:latin typeface="Arial" panose="020B0604020202020204" pitchFamily="34" charset="0"/>
                <a:ea typeface="+mn-ea"/>
                <a:cs typeface="Arial" panose="020B0604020202020204" pitchFamily="34" charset="0"/>
              </a:rPr>
              <a:t>Lektion 6:</a:t>
            </a:r>
            <a:br>
              <a:rPr lang="da-DK" sz="3600" b="1" dirty="0">
                <a:solidFill>
                  <a:prstClr val="white"/>
                </a:solidFill>
                <a:latin typeface="Arial" panose="020B0604020202020204" pitchFamily="34" charset="0"/>
                <a:ea typeface="+mn-ea"/>
                <a:cs typeface="Arial" panose="020B0604020202020204" pitchFamily="34" charset="0"/>
              </a:rPr>
            </a:br>
            <a:r>
              <a:rPr lang="da-DK" sz="3600" dirty="0">
                <a:solidFill>
                  <a:prstClr val="white"/>
                </a:solidFill>
                <a:latin typeface="Arial" panose="020B0604020202020204" pitchFamily="34" charset="0"/>
                <a:ea typeface="+mn-ea"/>
                <a:cs typeface="Arial" panose="020B0604020202020204" pitchFamily="34" charset="0"/>
              </a:rPr>
              <a:t>opret indholdsside</a:t>
            </a:r>
          </a:p>
        </p:txBody>
      </p:sp>
    </p:spTree>
    <p:extLst>
      <p:ext uri="{BB962C8B-B14F-4D97-AF65-F5344CB8AC3E}">
        <p14:creationId xmlns:p14="http://schemas.microsoft.com/office/powerpoint/2010/main" val="945606655"/>
      </p:ext>
    </p:extLst>
  </p:cSld>
  <p:clrMapOvr>
    <a:masterClrMapping/>
  </p:clrMapOvr>
  <p:transition spd="slow">
    <p:push di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p:cNvSpPr>
            <a:spLocks noGrp="1"/>
          </p:cNvSpPr>
          <p:nvPr>
            <p:ph sz="quarter" idx="4294967295"/>
          </p:nvPr>
        </p:nvSpPr>
        <p:spPr>
          <a:xfrm>
            <a:off x="1123122" y="2120279"/>
            <a:ext cx="6904038" cy="2665412"/>
          </a:xfrm>
          <a:prstGeom prst="rect">
            <a:avLst/>
          </a:prstGeom>
        </p:spPr>
        <p:txBody>
          <a:bodyPr/>
          <a:lstStyle/>
          <a:p>
            <a:r>
              <a:rPr lang="da-DK" sz="1800" dirty="0">
                <a:solidFill>
                  <a:srgbClr val="FFFFFF"/>
                </a:solidFill>
                <a:latin typeface="Arial" panose="020B0604020202020204" pitchFamily="34" charset="0"/>
                <a:cs typeface="Arial" panose="020B0604020202020204" pitchFamily="34" charset="0"/>
              </a:rPr>
              <a:t>Du kan oprette din første nye indholdsside</a:t>
            </a:r>
            <a:endParaRPr lang="en-US" sz="1800" dirty="0">
              <a:solidFill>
                <a:srgbClr val="FFFFFF"/>
              </a:solidFill>
              <a:latin typeface="Arial" panose="020B0604020202020204" pitchFamily="34" charset="0"/>
              <a:cs typeface="Arial" panose="020B0604020202020204" pitchFamily="34" charset="0"/>
            </a:endParaRPr>
          </a:p>
          <a:p>
            <a:r>
              <a:rPr lang="en-US" sz="1800" dirty="0">
                <a:solidFill>
                  <a:srgbClr val="FFFFFF"/>
                </a:solidFill>
                <a:latin typeface="Arial" panose="020B0604020202020204" pitchFamily="34" charset="0"/>
                <a:cs typeface="Arial" panose="020B0604020202020204" pitchFamily="34" charset="0"/>
              </a:rPr>
              <a:t>Du </a:t>
            </a:r>
            <a:r>
              <a:rPr lang="en-US" sz="1800" dirty="0" err="1">
                <a:solidFill>
                  <a:srgbClr val="FFFFFF"/>
                </a:solidFill>
                <a:latin typeface="Arial" panose="020B0604020202020204" pitchFamily="34" charset="0"/>
                <a:cs typeface="Arial" panose="020B0604020202020204" pitchFamily="34" charset="0"/>
              </a:rPr>
              <a:t>kan</a:t>
            </a:r>
            <a:r>
              <a:rPr lang="en-US" sz="1800" dirty="0">
                <a:solidFill>
                  <a:srgbClr val="FFFFFF"/>
                </a:solidFill>
                <a:latin typeface="Arial" panose="020B0604020202020204" pitchFamily="34" charset="0"/>
                <a:cs typeface="Arial" panose="020B0604020202020204" pitchFamily="34" charset="0"/>
              </a:rPr>
              <a:t> </a:t>
            </a:r>
            <a:r>
              <a:rPr lang="en-US" sz="1800" dirty="0" err="1">
                <a:solidFill>
                  <a:srgbClr val="FFFFFF"/>
                </a:solidFill>
                <a:latin typeface="Arial" panose="020B0604020202020204" pitchFamily="34" charset="0"/>
                <a:cs typeface="Arial" panose="020B0604020202020204" pitchFamily="34" charset="0"/>
              </a:rPr>
              <a:t>tilføje</a:t>
            </a:r>
            <a:r>
              <a:rPr lang="en-US" sz="1800" dirty="0">
                <a:solidFill>
                  <a:srgbClr val="FFFFFF"/>
                </a:solidFill>
                <a:latin typeface="Arial" panose="020B0604020202020204" pitchFamily="34" charset="0"/>
                <a:cs typeface="Arial" panose="020B0604020202020204" pitchFamily="34" charset="0"/>
              </a:rPr>
              <a:t> </a:t>
            </a:r>
            <a:r>
              <a:rPr lang="da-DK" sz="1800" dirty="0">
                <a:solidFill>
                  <a:srgbClr val="FFFFFF"/>
                </a:solidFill>
                <a:latin typeface="Arial" panose="020B0604020202020204" pitchFamily="34" charset="0"/>
                <a:cs typeface="Arial" panose="020B0604020202020204" pitchFamily="34" charset="0"/>
              </a:rPr>
              <a:t>nye elementer såsom mikroartikler</a:t>
            </a:r>
          </a:p>
          <a:p>
            <a:pPr marL="0" indent="0">
              <a:buNone/>
            </a:pPr>
            <a:endParaRPr lang="da-DK" sz="1800" dirty="0"/>
          </a:p>
        </p:txBody>
      </p:sp>
      <p:sp>
        <p:nvSpPr>
          <p:cNvPr id="5" name="Rektangel"/>
          <p:cNvSpPr/>
          <p:nvPr/>
        </p:nvSpPr>
        <p:spPr>
          <a:xfrm>
            <a:off x="1123122" y="1255237"/>
            <a:ext cx="3384260" cy="769441"/>
          </a:xfrm>
          <a:prstGeom prst="rect">
            <a:avLst/>
          </a:prstGeom>
        </p:spPr>
        <p:txBody>
          <a:bodyPr wrap="none">
            <a:spAutoFit/>
          </a:bodyPr>
          <a:lstStyle/>
          <a:p>
            <a:r>
              <a:rPr lang="da-DK" sz="4400" b="1" dirty="0">
                <a:solidFill>
                  <a:srgbClr val="44831E"/>
                </a:solidFill>
                <a:latin typeface="Arial" panose="020B0604020202020204" pitchFamily="34" charset="0"/>
                <a:ea typeface="+mj-ea"/>
                <a:cs typeface="Arial" panose="020B0604020202020204" pitchFamily="34" charset="0"/>
              </a:rPr>
              <a:t>Læringsmål</a:t>
            </a:r>
            <a:endParaRPr lang="da-DK" dirty="0"/>
          </a:p>
        </p:txBody>
      </p:sp>
      <p:sp>
        <p:nvSpPr>
          <p:cNvPr id="6" name="Titel 1"/>
          <p:cNvSpPr>
            <a:spLocks noGrp="1"/>
          </p:cNvSpPr>
          <p:nvPr>
            <p:ph type="title"/>
          </p:nvPr>
        </p:nvSpPr>
        <p:spPr>
          <a:xfrm>
            <a:off x="3969026" y="185185"/>
            <a:ext cx="4538870"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6: opret indholdsside</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Tree>
    <p:extLst>
      <p:ext uri="{BB962C8B-B14F-4D97-AF65-F5344CB8AC3E}">
        <p14:creationId xmlns:p14="http://schemas.microsoft.com/office/powerpoint/2010/main" val="1105213909"/>
      </p:ext>
    </p:extLst>
  </p:cSld>
  <p:clrMapOvr>
    <a:masterClrMapping/>
  </p:clrMapOvr>
  <p:transition spd="slow">
    <p:push di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title="Billedeeksempel på ny side ">
            <a:extLst>
              <a:ext uri="{FF2B5EF4-FFF2-40B4-BE49-F238E27FC236}">
                <a16:creationId xmlns:a16="http://schemas.microsoft.com/office/drawing/2014/main" id="{0A1A3901-3DD9-4F26-BB1A-E7DFB91C3F7E}"/>
              </a:ext>
            </a:extLst>
          </p:cNvPr>
          <p:cNvPicPr>
            <a:picLocks noChangeAspect="1"/>
          </p:cNvPicPr>
          <p:nvPr/>
        </p:nvPicPr>
        <p:blipFill>
          <a:blip r:embed="rId3"/>
          <a:stretch>
            <a:fillRect/>
          </a:stretch>
        </p:blipFill>
        <p:spPr>
          <a:xfrm>
            <a:off x="5806217" y="974689"/>
            <a:ext cx="6196594" cy="5037975"/>
          </a:xfrm>
          <a:prstGeom prst="rect">
            <a:avLst/>
          </a:prstGeom>
        </p:spPr>
      </p:pic>
      <p:sp>
        <p:nvSpPr>
          <p:cNvPr id="8" name="Tekst">
            <a:extLst>
              <a:ext uri="{FF2B5EF4-FFF2-40B4-BE49-F238E27FC236}">
                <a16:creationId xmlns:a16="http://schemas.microsoft.com/office/drawing/2014/main" id="{825C3424-DABC-4E5F-B20E-68F651D3AF47}"/>
              </a:ext>
            </a:extLst>
          </p:cNvPr>
          <p:cNvSpPr txBox="1"/>
          <p:nvPr/>
        </p:nvSpPr>
        <p:spPr>
          <a:xfrm>
            <a:off x="952500" y="2205929"/>
            <a:ext cx="4704588" cy="3970318"/>
          </a:xfrm>
          <a:prstGeom prst="rect">
            <a:avLst/>
          </a:prstGeom>
          <a:noFill/>
        </p:spPr>
        <p:txBody>
          <a:bodyPr wrap="square">
            <a:spAutoFit/>
          </a:bodyPr>
          <a:lstStyle/>
          <a:p>
            <a:r>
              <a:rPr lang="da-DK" dirty="0">
                <a:solidFill>
                  <a:srgbClr val="FFFFFF"/>
                </a:solidFill>
                <a:latin typeface="Arial" panose="020B0604020202020204" pitchFamily="34" charset="0"/>
                <a:cs typeface="Arial" panose="020B0604020202020204" pitchFamily="34" charset="0"/>
              </a:rPr>
              <a:t>Varsling til </a:t>
            </a:r>
            <a:r>
              <a:rPr lang="da-DK" dirty="0">
                <a:solidFill>
                  <a:srgbClr val="FFFFF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admin@borger.dk</a:t>
            </a:r>
            <a:r>
              <a:rPr lang="da-DK" dirty="0">
                <a:solidFill>
                  <a:srgbClr val="FFFFFF"/>
                </a:solidFill>
                <a:latin typeface="Arial" panose="020B0604020202020204" pitchFamily="34" charset="0"/>
                <a:cs typeface="Arial" panose="020B0604020202020204" pitchFamily="34" charset="0"/>
              </a:rPr>
              <a:t> i god tid</a:t>
            </a:r>
          </a:p>
          <a:p>
            <a:endParaRPr lang="da-DK" dirty="0">
              <a:solidFill>
                <a:srgbClr val="FFFFFF"/>
              </a:solidFill>
              <a:latin typeface="Arial" panose="020B0604020202020204" pitchFamily="34" charset="0"/>
              <a:cs typeface="Arial" panose="020B0604020202020204" pitchFamily="34" charset="0"/>
            </a:endParaRPr>
          </a:p>
          <a:p>
            <a:r>
              <a:rPr lang="da-DK" dirty="0">
                <a:solidFill>
                  <a:srgbClr val="FFFFFF"/>
                </a:solidFill>
                <a:latin typeface="Arial" panose="020B0604020202020204" pitchFamily="34" charset="0"/>
                <a:cs typeface="Arial" panose="020B0604020202020204" pitchFamily="34" charset="0"/>
              </a:rPr>
              <a:t>Forslag til:</a:t>
            </a:r>
          </a:p>
          <a:p>
            <a:pPr marL="742950" lvl="1"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Titel</a:t>
            </a:r>
          </a:p>
          <a:p>
            <a:pPr marL="742950" lvl="1"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Billede </a:t>
            </a:r>
          </a:p>
          <a:p>
            <a:pPr marL="742950" lvl="1"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Placering i navigationen (evt. også under andre emner)</a:t>
            </a:r>
          </a:p>
          <a:p>
            <a:pPr marL="742950" lvl="1"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Søgeord</a:t>
            </a:r>
          </a:p>
          <a:p>
            <a:pPr marL="742950" lvl="1"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Ansvarlig myndighed og kontaktperson</a:t>
            </a:r>
          </a:p>
          <a:p>
            <a:pPr marL="742950" lvl="1"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Information til interessenter, fx til kommunerne</a:t>
            </a:r>
          </a:p>
          <a:p>
            <a:pPr marL="742950" lvl="1" indent="-285750">
              <a:buFont typeface="Arial" panose="020B0604020202020204" pitchFamily="34" charset="0"/>
              <a:buChar char="•"/>
            </a:pPr>
            <a:endParaRPr lang="da-DK"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Vi hjælper med relevante FORM-ord</a:t>
            </a:r>
          </a:p>
        </p:txBody>
      </p:sp>
      <p:sp>
        <p:nvSpPr>
          <p:cNvPr id="6" name="Rektangel" title="&quot;&quot;">
            <a:extLst>
              <a:ext uri="{FF2B5EF4-FFF2-40B4-BE49-F238E27FC236}">
                <a16:creationId xmlns:a16="http://schemas.microsoft.com/office/drawing/2014/main" id="{C66226F1-7F7C-4DFD-A98C-92BA0EF168A0}"/>
              </a:ext>
            </a:extLst>
          </p:cNvPr>
          <p:cNvSpPr/>
          <p:nvPr/>
        </p:nvSpPr>
        <p:spPr>
          <a:xfrm>
            <a:off x="895041" y="1521731"/>
            <a:ext cx="245745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193C04CD-6059-4B94-BBF5-74414F8CA230}"/>
              </a:ext>
            </a:extLst>
          </p:cNvPr>
          <p:cNvSpPr txBox="1">
            <a:spLocks/>
          </p:cNvSpPr>
          <p:nvPr/>
        </p:nvSpPr>
        <p:spPr>
          <a:xfrm>
            <a:off x="831540" y="1157768"/>
            <a:ext cx="390682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Forarbejde til ny side</a:t>
            </a:r>
          </a:p>
        </p:txBody>
      </p:sp>
      <p:sp>
        <p:nvSpPr>
          <p:cNvPr id="2" name="Titel 1"/>
          <p:cNvSpPr>
            <a:spLocks noGrp="1"/>
          </p:cNvSpPr>
          <p:nvPr>
            <p:ph type="title"/>
          </p:nvPr>
        </p:nvSpPr>
        <p:spPr>
          <a:xfrm>
            <a:off x="4196395" y="172875"/>
            <a:ext cx="39001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p>
        </p:txBody>
      </p:sp>
    </p:spTree>
    <p:extLst>
      <p:ext uri="{BB962C8B-B14F-4D97-AF65-F5344CB8AC3E}">
        <p14:creationId xmlns:p14="http://schemas.microsoft.com/office/powerpoint/2010/main" val="802584102"/>
      </p:ext>
    </p:extLst>
  </p:cSld>
  <p:clrMapOvr>
    <a:masterClrMapping/>
  </p:clrMapOvr>
  <p:transition spd="slow">
    <p:push di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title="&quot;&quot;">
            <a:extLst>
              <a:ext uri="{FF2B5EF4-FFF2-40B4-BE49-F238E27FC236}">
                <a16:creationId xmlns:a16="http://schemas.microsoft.com/office/drawing/2014/main" id="{A7FE3CD6-1113-455A-B0C5-C491421C3914}"/>
              </a:ext>
            </a:extLst>
          </p:cNvPr>
          <p:cNvPicPr>
            <a:picLocks noChangeAspect="1"/>
          </p:cNvPicPr>
          <p:nvPr/>
        </p:nvPicPr>
        <p:blipFill>
          <a:blip r:embed="rId3"/>
          <a:stretch>
            <a:fillRect/>
          </a:stretch>
        </p:blipFill>
        <p:spPr>
          <a:xfrm>
            <a:off x="1981200" y="1946474"/>
            <a:ext cx="8229600" cy="4037486"/>
          </a:xfrm>
          <a:prstGeom prst="rect">
            <a:avLst/>
          </a:prstGeom>
        </p:spPr>
      </p:pic>
      <p:sp>
        <p:nvSpPr>
          <p:cNvPr id="10" name="Rektangel" title="&quot;&quot;">
            <a:extLst>
              <a:ext uri="{FF2B5EF4-FFF2-40B4-BE49-F238E27FC236}">
                <a16:creationId xmlns:a16="http://schemas.microsoft.com/office/drawing/2014/main" id="{E3F64AE3-2693-4D68-B1BC-8F8A538C95C7}"/>
              </a:ext>
            </a:extLst>
          </p:cNvPr>
          <p:cNvSpPr/>
          <p:nvPr/>
        </p:nvSpPr>
        <p:spPr>
          <a:xfrm flipV="1">
            <a:off x="645551" y="1479616"/>
            <a:ext cx="968235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a:extLst>
              <a:ext uri="{FF2B5EF4-FFF2-40B4-BE49-F238E27FC236}">
                <a16:creationId xmlns:a16="http://schemas.microsoft.com/office/drawing/2014/main" id="{D47BAF1C-E1FA-4B9A-A1C3-5BCDF76518EF}"/>
              </a:ext>
            </a:extLst>
          </p:cNvPr>
          <p:cNvSpPr txBox="1">
            <a:spLocks/>
          </p:cNvSpPr>
          <p:nvPr/>
        </p:nvSpPr>
        <p:spPr>
          <a:xfrm>
            <a:off x="577205" y="999143"/>
            <a:ext cx="9938395"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b="1" dirty="0">
                <a:solidFill>
                  <a:srgbClr val="FFFFFF"/>
                </a:solidFill>
                <a:latin typeface="Arial" panose="020B0604020202020204" pitchFamily="34" charset="0"/>
                <a:cs typeface="Arial" panose="020B0604020202020204" pitchFamily="34" charset="0"/>
              </a:rPr>
              <a:t>Opret en ny indholdsside på borger.dk via indholdsredigering</a:t>
            </a:r>
          </a:p>
        </p:txBody>
      </p:sp>
      <p:sp>
        <p:nvSpPr>
          <p:cNvPr id="2" name="Titel 1"/>
          <p:cNvSpPr>
            <a:spLocks noGrp="1"/>
          </p:cNvSpPr>
          <p:nvPr>
            <p:ph type="title"/>
          </p:nvPr>
        </p:nvSpPr>
        <p:spPr>
          <a:xfrm>
            <a:off x="4208870" y="199772"/>
            <a:ext cx="377426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992519006"/>
      </p:ext>
    </p:extLst>
  </p:cSld>
  <p:clrMapOvr>
    <a:masterClrMapping/>
  </p:clrMapOvr>
  <p:transition spd="slow">
    <p:push di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title="Billede af pop up vindue for angivelse af navn">
            <a:extLst>
              <a:ext uri="{FF2B5EF4-FFF2-40B4-BE49-F238E27FC236}">
                <a16:creationId xmlns:a16="http://schemas.microsoft.com/office/drawing/2014/main" id="{E334A9C6-86C6-48E5-858A-384F59FD0B31}"/>
              </a:ext>
            </a:extLst>
          </p:cNvPr>
          <p:cNvPicPr>
            <a:picLocks noChangeAspect="1"/>
          </p:cNvPicPr>
          <p:nvPr/>
        </p:nvPicPr>
        <p:blipFill>
          <a:blip r:embed="rId3"/>
          <a:stretch>
            <a:fillRect/>
          </a:stretch>
        </p:blipFill>
        <p:spPr>
          <a:xfrm>
            <a:off x="4987224" y="940982"/>
            <a:ext cx="6769347" cy="4976036"/>
          </a:xfrm>
          <a:prstGeom prst="rect">
            <a:avLst/>
          </a:prstGeom>
        </p:spPr>
      </p:pic>
      <p:sp>
        <p:nvSpPr>
          <p:cNvPr id="6" name="Tekstfelt 2">
            <a:extLst>
              <a:ext uri="{FF2B5EF4-FFF2-40B4-BE49-F238E27FC236}">
                <a16:creationId xmlns:a16="http://schemas.microsoft.com/office/drawing/2014/main" id="{92425C08-58C0-406F-8FFA-C0E8A8A88326}"/>
              </a:ext>
            </a:extLst>
          </p:cNvPr>
          <p:cNvSpPr txBox="1"/>
          <p:nvPr/>
        </p:nvSpPr>
        <p:spPr>
          <a:xfrm>
            <a:off x="770468" y="4238624"/>
            <a:ext cx="3551012" cy="1569660"/>
          </a:xfrm>
          <a:prstGeom prst="rect">
            <a:avLst/>
          </a:prstGeom>
          <a:noFill/>
          <a:ln w="3175">
            <a:noFill/>
          </a:ln>
          <a:effectLst/>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Tilføj metadata:</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FORM-ord</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Søgeord</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Ansvarlig redaktør</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Ansvarlig borger.dk kontaktperson</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Ansvarlig myndighed</a:t>
            </a:r>
          </a:p>
        </p:txBody>
      </p:sp>
      <p:sp>
        <p:nvSpPr>
          <p:cNvPr id="5" name="TextBox 1">
            <a:extLst>
              <a:ext uri="{FF2B5EF4-FFF2-40B4-BE49-F238E27FC236}">
                <a16:creationId xmlns:a16="http://schemas.microsoft.com/office/drawing/2014/main" id="{6357223E-97FC-465B-9B3F-E8D6EAE3EE92}"/>
              </a:ext>
            </a:extLst>
          </p:cNvPr>
          <p:cNvSpPr txBox="1"/>
          <p:nvPr/>
        </p:nvSpPr>
        <p:spPr>
          <a:xfrm>
            <a:off x="770468" y="2151727"/>
            <a:ext cx="3888257" cy="2308324"/>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 op.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Angiv titel (maksimalt 67 tegn)</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URL’en bliver automatisk dannet og ændrer æ til ae, ø til </a:t>
            </a:r>
            <a:r>
              <a:rPr lang="da-DK" sz="1600" dirty="0" err="1">
                <a:solidFill>
                  <a:srgbClr val="FFFFFF"/>
                </a:solidFill>
                <a:latin typeface="Arial" panose="020B0604020202020204" pitchFamily="34" charset="0"/>
                <a:cs typeface="Arial" panose="020B0604020202020204" pitchFamily="34" charset="0"/>
              </a:rPr>
              <a:t>oe</a:t>
            </a:r>
            <a:r>
              <a:rPr lang="da-DK" sz="1600" dirty="0">
                <a:solidFill>
                  <a:srgbClr val="FFFFFF"/>
                </a:solidFill>
                <a:latin typeface="Arial" panose="020B0604020202020204" pitchFamily="34" charset="0"/>
                <a:cs typeface="Arial" panose="020B0604020202020204" pitchFamily="34" charset="0"/>
              </a:rPr>
              <a:t> og å til aa.</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4144483" y="140712"/>
            <a:ext cx="4227414"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78178534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title="&quot;&quot;">
            <a:extLst>
              <a:ext uri="{FF2B5EF4-FFF2-40B4-BE49-F238E27FC236}">
                <a16:creationId xmlns:a16="http://schemas.microsoft.com/office/drawing/2014/main" id="{1CABD83E-EB46-45AC-883C-D929BD630059}"/>
              </a:ext>
            </a:extLst>
          </p:cNvPr>
          <p:cNvSpPr/>
          <p:nvPr/>
        </p:nvSpPr>
        <p:spPr>
          <a:xfrm flipV="1">
            <a:off x="1321914" y="1362500"/>
            <a:ext cx="431688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Underoverskrift"/>
          <p:cNvSpPr txBox="1"/>
          <p:nvPr/>
        </p:nvSpPr>
        <p:spPr>
          <a:xfrm>
            <a:off x="1225661" y="908638"/>
            <a:ext cx="7340823" cy="430887"/>
          </a:xfrm>
          <a:prstGeom prst="rect">
            <a:avLst/>
          </a:prstGeom>
          <a:noFill/>
        </p:spPr>
        <p:txBody>
          <a:bodyPr wrap="square" rtlCol="0">
            <a:spAutoFit/>
          </a:bodyPr>
          <a:lstStyle/>
          <a:p>
            <a:r>
              <a:rPr lang="da-DK" sz="2200" b="1" dirty="0">
                <a:solidFill>
                  <a:srgbClr val="FFFFFF"/>
                </a:solidFill>
                <a:latin typeface="Arial" panose="020B0604020202020204" pitchFamily="34" charset="0"/>
                <a:cs typeface="Arial" panose="020B0604020202020204" pitchFamily="34" charset="0"/>
              </a:rPr>
              <a:t>Borger.dk og lifeindenmark.dk i dag – web og mobil</a:t>
            </a:r>
            <a:endParaRPr lang="da-DK" sz="2200" dirty="0">
              <a:solidFill>
                <a:srgbClr val="FFFFFF"/>
              </a:solidFill>
              <a:latin typeface="Arial" panose="020B0604020202020204" pitchFamily="34" charset="0"/>
              <a:cs typeface="Arial" panose="020B0604020202020204" pitchFamily="34" charset="0"/>
            </a:endParaRPr>
          </a:p>
        </p:txBody>
      </p:sp>
      <p:sp>
        <p:nvSpPr>
          <p:cNvPr id="2" name="Borger.dk fra 2007"/>
          <p:cNvSpPr>
            <a:spLocks noGrp="1"/>
          </p:cNvSpPr>
          <p:nvPr>
            <p:ph type="title"/>
          </p:nvPr>
        </p:nvSpPr>
        <p:spPr>
          <a:xfrm>
            <a:off x="3657610" y="128605"/>
            <a:ext cx="10515600"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 </a:t>
            </a:r>
          </a:p>
        </p:txBody>
      </p:sp>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1914" y="1779199"/>
            <a:ext cx="5132262" cy="3454646"/>
          </a:xfrm>
          <a:prstGeom prst="rect">
            <a:avLst/>
          </a:prstGeom>
        </p:spPr>
      </p:pic>
      <p:pic>
        <p:nvPicPr>
          <p:cNvPr id="5" name="Bille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5239" y="1778001"/>
            <a:ext cx="5157662" cy="3471743"/>
          </a:xfrm>
          <a:prstGeom prst="rect">
            <a:avLst/>
          </a:prstGeom>
        </p:spPr>
      </p:pic>
    </p:spTree>
    <p:extLst>
      <p:ext uri="{BB962C8B-B14F-4D97-AF65-F5344CB8AC3E}">
        <p14:creationId xmlns:p14="http://schemas.microsoft.com/office/powerpoint/2010/main" val="1977569068"/>
      </p:ext>
    </p:extLst>
  </p:cSld>
  <p:clrMapOvr>
    <a:masterClrMapping/>
  </p:clrMapOvr>
  <p:transition spd="slow">
    <p:push dir="u"/>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title="&quot;&quot;">
            <a:extLst>
              <a:ext uri="{FF2B5EF4-FFF2-40B4-BE49-F238E27FC236}">
                <a16:creationId xmlns:a16="http://schemas.microsoft.com/office/drawing/2014/main" id="{FA0DF276-FAA5-468F-B239-AAE71EBFDF93}"/>
              </a:ext>
            </a:extLst>
          </p:cNvPr>
          <p:cNvPicPr>
            <a:picLocks noChangeAspect="1"/>
          </p:cNvPicPr>
          <p:nvPr/>
        </p:nvPicPr>
        <p:blipFill>
          <a:blip r:embed="rId3"/>
          <a:stretch>
            <a:fillRect/>
          </a:stretch>
        </p:blipFill>
        <p:spPr>
          <a:xfrm>
            <a:off x="3294743" y="1743815"/>
            <a:ext cx="5602514" cy="4115042"/>
          </a:xfrm>
          <a:prstGeom prst="rect">
            <a:avLst/>
          </a:prstGeom>
        </p:spPr>
      </p:pic>
      <p:sp>
        <p:nvSpPr>
          <p:cNvPr id="7" name="Rektangel" title="&quot;&quot;">
            <a:extLst>
              <a:ext uri="{FF2B5EF4-FFF2-40B4-BE49-F238E27FC236}">
                <a16:creationId xmlns:a16="http://schemas.microsoft.com/office/drawing/2014/main" id="{50E4B302-D217-4BE1-9BEC-253C44D637AD}"/>
              </a:ext>
            </a:extLst>
          </p:cNvPr>
          <p:cNvSpPr/>
          <p:nvPr/>
        </p:nvSpPr>
        <p:spPr>
          <a:xfrm>
            <a:off x="577206" y="1481850"/>
            <a:ext cx="734759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a:extLst>
              <a:ext uri="{FF2B5EF4-FFF2-40B4-BE49-F238E27FC236}">
                <a16:creationId xmlns:a16="http://schemas.microsoft.com/office/drawing/2014/main" id="{CE91DE9F-FA47-46CD-B627-9940F6051158}"/>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b="1" dirty="0">
                <a:solidFill>
                  <a:srgbClr val="FFFFFF"/>
                </a:solidFill>
                <a:latin typeface="Arial" panose="020B0604020202020204" pitchFamily="34" charset="0"/>
                <a:cs typeface="Arial" panose="020B0604020202020204" pitchFamily="34" charset="0"/>
              </a:rPr>
              <a:t>Åbn siden i sideredigering for at tilføje indhold</a:t>
            </a:r>
          </a:p>
        </p:txBody>
      </p:sp>
      <p:sp>
        <p:nvSpPr>
          <p:cNvPr id="2" name="Titel 1"/>
          <p:cNvSpPr>
            <a:spLocks noGrp="1"/>
          </p:cNvSpPr>
          <p:nvPr>
            <p:ph type="title"/>
          </p:nvPr>
        </p:nvSpPr>
        <p:spPr>
          <a:xfrm>
            <a:off x="4309684" y="156287"/>
            <a:ext cx="403320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656061286"/>
      </p:ext>
    </p:extLst>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title="Billede af skabelon for en indholdsside ">
            <a:extLst>
              <a:ext uri="{FF2B5EF4-FFF2-40B4-BE49-F238E27FC236}">
                <a16:creationId xmlns:a16="http://schemas.microsoft.com/office/drawing/2014/main" id="{1E254338-C7D7-4BEF-A342-B3A0D88812B5}"/>
              </a:ext>
            </a:extLst>
          </p:cNvPr>
          <p:cNvPicPr>
            <a:picLocks noChangeAspect="1"/>
          </p:cNvPicPr>
          <p:nvPr/>
        </p:nvPicPr>
        <p:blipFill>
          <a:blip r:embed="rId3"/>
          <a:stretch>
            <a:fillRect/>
          </a:stretch>
        </p:blipFill>
        <p:spPr>
          <a:xfrm>
            <a:off x="4723210" y="670160"/>
            <a:ext cx="6786620" cy="5517680"/>
          </a:xfrm>
          <a:prstGeom prst="rect">
            <a:avLst/>
          </a:prstGeom>
        </p:spPr>
      </p:pic>
      <p:sp>
        <p:nvSpPr>
          <p:cNvPr id="4" name="TextBox">
            <a:extLst>
              <a:ext uri="{FF2B5EF4-FFF2-40B4-BE49-F238E27FC236}">
                <a16:creationId xmlns:a16="http://schemas.microsoft.com/office/drawing/2014/main" id="{86D00A17-058D-443A-BFDB-A2DAE0BB4B9A}"/>
              </a:ext>
            </a:extLst>
          </p:cNvPr>
          <p:cNvSpPr txBox="1"/>
          <p:nvPr/>
        </p:nvSpPr>
        <p:spPr>
          <a:xfrm>
            <a:off x="770468" y="2151727"/>
            <a:ext cx="3888257" cy="255454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Her ser du skabelonen for en indholdsside. </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Hver </a:t>
            </a:r>
            <a:r>
              <a:rPr lang="da-DK" sz="1600" dirty="0" err="1">
                <a:solidFill>
                  <a:srgbClr val="FFFFFF"/>
                </a:solidFill>
                <a:latin typeface="Arial" panose="020B0604020202020204" pitchFamily="34" charset="0"/>
                <a:cs typeface="Arial" panose="020B0604020202020204" pitchFamily="34" charset="0"/>
              </a:rPr>
              <a:t>sidetype</a:t>
            </a:r>
            <a:r>
              <a:rPr lang="da-DK" sz="1600" dirty="0">
                <a:solidFill>
                  <a:srgbClr val="FFFFFF"/>
                </a:solidFill>
                <a:latin typeface="Arial" panose="020B0604020202020204" pitchFamily="34" charset="0"/>
                <a:cs typeface="Arial" panose="020B0604020202020204" pitchFamily="34" charset="0"/>
              </a:rPr>
              <a:t> har en skabelon med nogle felter. Der kan du indsætte forskellige typer indhold.</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3" name="Titel"/>
          <p:cNvSpPr>
            <a:spLocks noGrp="1"/>
          </p:cNvSpPr>
          <p:nvPr>
            <p:ph type="title"/>
          </p:nvPr>
        </p:nvSpPr>
        <p:spPr>
          <a:xfrm>
            <a:off x="4295995" y="170916"/>
            <a:ext cx="382052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410165952"/>
      </p:ext>
    </p:extLst>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title="&quot;&quot;">
            <a:extLst>
              <a:ext uri="{FF2B5EF4-FFF2-40B4-BE49-F238E27FC236}">
                <a16:creationId xmlns:a16="http://schemas.microsoft.com/office/drawing/2014/main" id="{0CE1FF82-1EC8-4F04-9792-6078A5FC29F7}"/>
              </a:ext>
            </a:extLst>
          </p:cNvPr>
          <p:cNvPicPr>
            <a:picLocks noChangeAspect="1"/>
          </p:cNvPicPr>
          <p:nvPr/>
        </p:nvPicPr>
        <p:blipFill>
          <a:blip r:embed="rId3"/>
          <a:stretch>
            <a:fillRect/>
          </a:stretch>
        </p:blipFill>
        <p:spPr>
          <a:xfrm>
            <a:off x="4723211" y="654376"/>
            <a:ext cx="6786620" cy="5549246"/>
          </a:xfrm>
          <a:prstGeom prst="rect">
            <a:avLst/>
          </a:prstGeom>
        </p:spPr>
      </p:pic>
      <p:sp>
        <p:nvSpPr>
          <p:cNvPr id="4" name="TextBox">
            <a:extLst>
              <a:ext uri="{FF2B5EF4-FFF2-40B4-BE49-F238E27FC236}">
                <a16:creationId xmlns:a16="http://schemas.microsoft.com/office/drawing/2014/main" id="{86D00A17-058D-443A-BFDB-A2DAE0BB4B9A}"/>
              </a:ext>
            </a:extLst>
          </p:cNvPr>
          <p:cNvSpPr txBox="1"/>
          <p:nvPr/>
        </p:nvSpPr>
        <p:spPr>
          <a:xfrm>
            <a:off x="834954" y="1905505"/>
            <a:ext cx="3888257" cy="3046988"/>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Når du opretter en ny indholdsside, opdateres navigationen automatisk.</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Siden indeholder felter til indhold, men felterne er tomme. </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Du skal indsætte indholdet.</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Tydeliggør felterne ved at klikke på ‘Kontroller’ under fanen ‘Vis’.</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4285407" y="138548"/>
            <a:ext cx="4057481"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929137271"/>
      </p:ext>
    </p:extLst>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title="&quot;&quot;">
            <a:extLst>
              <a:ext uri="{FF2B5EF4-FFF2-40B4-BE49-F238E27FC236}">
                <a16:creationId xmlns:a16="http://schemas.microsoft.com/office/drawing/2014/main" id="{ACE97EB8-2924-44AD-ACC6-6D96E2A813A2}"/>
              </a:ext>
            </a:extLst>
          </p:cNvPr>
          <p:cNvPicPr>
            <a:picLocks noChangeAspect="1"/>
          </p:cNvPicPr>
          <p:nvPr/>
        </p:nvPicPr>
        <p:blipFill>
          <a:blip r:embed="rId3"/>
          <a:srcRect/>
          <a:stretch/>
        </p:blipFill>
        <p:spPr>
          <a:xfrm>
            <a:off x="4738369" y="1004375"/>
            <a:ext cx="6304024" cy="4849249"/>
          </a:xfrm>
          <a:prstGeom prst="rect">
            <a:avLst/>
          </a:prstGeom>
        </p:spPr>
      </p:pic>
      <p:sp>
        <p:nvSpPr>
          <p:cNvPr id="6" name="TextBox">
            <a:extLst>
              <a:ext uri="{FF2B5EF4-FFF2-40B4-BE49-F238E27FC236}">
                <a16:creationId xmlns:a16="http://schemas.microsoft.com/office/drawing/2014/main" id="{5F3A9E69-DBC1-4546-B3F4-1838EA7FA6C2}"/>
              </a:ext>
            </a:extLst>
          </p:cNvPr>
          <p:cNvSpPr txBox="1"/>
          <p:nvPr/>
        </p:nvSpPr>
        <p:spPr>
          <a:xfrm>
            <a:off x="831540" y="2274837"/>
            <a:ext cx="3888257" cy="3046988"/>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Når du indsætter mikroartikler på den nye indholdsside, fungerer det på samme måde som tilføjelse af mikroartikler på en eksisterende side.</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Pas på, at du ikke kommer til at tilføje en hel mikroartikelramme.</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Når elementet ‘mikroartikel’ er tilføjet, kan du efterfølgende redigere overskrift og brødtekst. </a:t>
            </a:r>
          </a:p>
          <a:p>
            <a:endParaRPr lang="da-DK" sz="1600" dirty="0">
              <a:solidFill>
                <a:srgbClr val="FFFFFF"/>
              </a:solidFill>
              <a:latin typeface="Arial" panose="020B0604020202020204" pitchFamily="34" charset="0"/>
              <a:cs typeface="Arial" panose="020B0604020202020204" pitchFamily="34" charset="0"/>
            </a:endParaRPr>
          </a:p>
        </p:txBody>
      </p:sp>
      <p:sp>
        <p:nvSpPr>
          <p:cNvPr id="2" name="Titel 2">
            <a:extLst>
              <a:ext uri="{FF2B5EF4-FFF2-40B4-BE49-F238E27FC236}">
                <a16:creationId xmlns:a16="http://schemas.microsoft.com/office/drawing/2014/main" id="{FAE6D3EF-7F7C-4837-845E-383F68C6D31B}"/>
              </a:ext>
            </a:extLst>
          </p:cNvPr>
          <p:cNvSpPr txBox="1">
            <a:spLocks/>
          </p:cNvSpPr>
          <p:nvPr/>
        </p:nvSpPr>
        <p:spPr>
          <a:xfrm>
            <a:off x="907414" y="1083888"/>
            <a:ext cx="390682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Indsæt mikroartikler</a:t>
            </a:r>
          </a:p>
        </p:txBody>
      </p:sp>
      <p:sp>
        <p:nvSpPr>
          <p:cNvPr id="4" name="Titel"/>
          <p:cNvSpPr>
            <a:spLocks noGrp="1"/>
          </p:cNvSpPr>
          <p:nvPr>
            <p:ph type="title"/>
          </p:nvPr>
        </p:nvSpPr>
        <p:spPr>
          <a:xfrm>
            <a:off x="4326448" y="184344"/>
            <a:ext cx="381472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8" name="Rektangel" title="&quot;&quot;">
            <a:extLst>
              <a:ext uri="{FF2B5EF4-FFF2-40B4-BE49-F238E27FC236}">
                <a16:creationId xmlns:a16="http://schemas.microsoft.com/office/drawing/2014/main" id="{FCEFD5B6-19EA-4D72-9C2B-6543003CBE6F}"/>
              </a:ext>
            </a:extLst>
          </p:cNvPr>
          <p:cNvSpPr/>
          <p:nvPr/>
        </p:nvSpPr>
        <p:spPr>
          <a:xfrm flipV="1">
            <a:off x="907414" y="1425578"/>
            <a:ext cx="233551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053359666"/>
      </p:ext>
    </p:extLst>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title="&quot;&quot;">
            <a:extLst>
              <a:ext uri="{FF2B5EF4-FFF2-40B4-BE49-F238E27FC236}">
                <a16:creationId xmlns:a16="http://schemas.microsoft.com/office/drawing/2014/main" id="{6F8A7825-928D-4606-8B35-89D1839774BB}"/>
              </a:ext>
            </a:extLst>
          </p:cNvPr>
          <p:cNvPicPr>
            <a:picLocks noChangeAspect="1"/>
          </p:cNvPicPr>
          <p:nvPr/>
        </p:nvPicPr>
        <p:blipFill>
          <a:blip r:embed="rId3"/>
          <a:stretch>
            <a:fillRect/>
          </a:stretch>
        </p:blipFill>
        <p:spPr>
          <a:xfrm>
            <a:off x="4738369" y="894995"/>
            <a:ext cx="6832961" cy="5068010"/>
          </a:xfrm>
          <a:prstGeom prst="rect">
            <a:avLst/>
          </a:prstGeom>
        </p:spPr>
      </p:pic>
      <p:sp>
        <p:nvSpPr>
          <p:cNvPr id="7" name="TextBox">
            <a:extLst>
              <a:ext uri="{FF2B5EF4-FFF2-40B4-BE49-F238E27FC236}">
                <a16:creationId xmlns:a16="http://schemas.microsoft.com/office/drawing/2014/main" id="{0258AB1B-8A93-4254-94DA-B5BAF25C3050}"/>
              </a:ext>
            </a:extLst>
          </p:cNvPr>
          <p:cNvSpPr txBox="1"/>
          <p:nvPr/>
        </p:nvSpPr>
        <p:spPr>
          <a:xfrm>
            <a:off x="831540" y="2274837"/>
            <a:ext cx="3888257" cy="2800767"/>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Af hensyn til artikelimporten til kommunernes hjemmesider skal 2 af de 3 obligatoriske mikroartikler have en typeangivelse:</a:t>
            </a: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1600" b="1" dirty="0">
                <a:solidFill>
                  <a:srgbClr val="FFFFFF"/>
                </a:solidFill>
                <a:latin typeface="Arial" panose="020B0604020202020204" pitchFamily="34" charset="0"/>
                <a:cs typeface="Arial" panose="020B0604020202020204" pitchFamily="34" charset="0"/>
              </a:rPr>
              <a:t>Lovgivning</a:t>
            </a:r>
          </a:p>
          <a:p>
            <a:pPr marL="285750" indent="-285750">
              <a:buFont typeface="Arial" panose="020B0604020202020204" pitchFamily="34" charset="0"/>
              <a:buChar char="•"/>
            </a:pPr>
            <a:r>
              <a:rPr lang="da-DK" sz="1600" b="1" dirty="0">
                <a:solidFill>
                  <a:srgbClr val="FFFFFF"/>
                </a:solidFill>
                <a:latin typeface="Arial" panose="020B0604020202020204" pitchFamily="34" charset="0"/>
                <a:cs typeface="Arial" panose="020B0604020202020204" pitchFamily="34" charset="0"/>
              </a:rPr>
              <a:t>Læs også</a:t>
            </a:r>
          </a:p>
          <a:p>
            <a:pPr marL="285750" indent="-285750">
              <a:buFont typeface="Arial" panose="020B0604020202020204" pitchFamily="34" charset="0"/>
              <a:buChar char="•"/>
            </a:pPr>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Type kan kun angives via indholdsredigering. </a:t>
            </a:r>
          </a:p>
          <a:p>
            <a:endParaRPr lang="da-DK" sz="1600" dirty="0">
              <a:solidFill>
                <a:srgbClr val="FFFFFF"/>
              </a:solidFill>
              <a:latin typeface="Arial" panose="020B0604020202020204" pitchFamily="34" charset="0"/>
              <a:cs typeface="Arial" panose="020B0604020202020204" pitchFamily="34" charset="0"/>
            </a:endParaRPr>
          </a:p>
        </p:txBody>
      </p:sp>
      <p:sp>
        <p:nvSpPr>
          <p:cNvPr id="9" name="Rektangel" title="&quot;&quot;">
            <a:extLst>
              <a:ext uri="{FF2B5EF4-FFF2-40B4-BE49-F238E27FC236}">
                <a16:creationId xmlns:a16="http://schemas.microsoft.com/office/drawing/2014/main" id="{28C2E7CB-8BA5-46E5-A76E-816669C266D5}"/>
              </a:ext>
            </a:extLst>
          </p:cNvPr>
          <p:cNvSpPr/>
          <p:nvPr/>
        </p:nvSpPr>
        <p:spPr>
          <a:xfrm flipV="1">
            <a:off x="907414" y="1500988"/>
            <a:ext cx="127698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DDC48952-AE0A-4BAC-9CD2-444AF4867D76}"/>
              </a:ext>
            </a:extLst>
          </p:cNvPr>
          <p:cNvSpPr txBox="1">
            <a:spLocks/>
          </p:cNvSpPr>
          <p:nvPr/>
        </p:nvSpPr>
        <p:spPr>
          <a:xfrm>
            <a:off x="831540" y="1157768"/>
            <a:ext cx="390682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Angiv type</a:t>
            </a:r>
          </a:p>
        </p:txBody>
      </p:sp>
      <p:sp>
        <p:nvSpPr>
          <p:cNvPr id="4" name="Titel"/>
          <p:cNvSpPr>
            <a:spLocks noGrp="1"/>
          </p:cNvSpPr>
          <p:nvPr>
            <p:ph type="title"/>
          </p:nvPr>
        </p:nvSpPr>
        <p:spPr>
          <a:xfrm>
            <a:off x="4254680" y="198284"/>
            <a:ext cx="39001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905418078"/>
      </p:ext>
    </p:extLst>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title="&quot;&quot;">
            <a:extLst>
              <a:ext uri="{FF2B5EF4-FFF2-40B4-BE49-F238E27FC236}">
                <a16:creationId xmlns:a16="http://schemas.microsoft.com/office/drawing/2014/main" id="{B239AF1D-7209-45CE-9189-A401F461D63C}"/>
              </a:ext>
            </a:extLst>
          </p:cNvPr>
          <p:cNvPicPr>
            <a:picLocks noChangeAspect="1"/>
          </p:cNvPicPr>
          <p:nvPr/>
        </p:nvPicPr>
        <p:blipFill>
          <a:blip r:embed="rId3"/>
          <a:stretch>
            <a:fillRect/>
          </a:stretch>
        </p:blipFill>
        <p:spPr>
          <a:xfrm>
            <a:off x="4948503" y="881240"/>
            <a:ext cx="6696348" cy="5095520"/>
          </a:xfrm>
          <a:prstGeom prst="rect">
            <a:avLst/>
          </a:prstGeom>
        </p:spPr>
      </p:pic>
      <p:sp>
        <p:nvSpPr>
          <p:cNvPr id="4" name="TextBox">
            <a:extLst>
              <a:ext uri="{FF2B5EF4-FFF2-40B4-BE49-F238E27FC236}">
                <a16:creationId xmlns:a16="http://schemas.microsoft.com/office/drawing/2014/main" id="{DFCE060C-3854-4297-86A6-66AAC552AA00}"/>
              </a:ext>
            </a:extLst>
          </p:cNvPr>
          <p:cNvSpPr txBox="1"/>
          <p:nvPr/>
        </p:nvSpPr>
        <p:spPr>
          <a:xfrm>
            <a:off x="831540" y="2397948"/>
            <a:ext cx="3888257" cy="2062103"/>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Redigering for mikroartiklen åbnes i indholdsvisning.  </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Rul ned i højre side for at gå til ‘Type’, vælg den korrekte og klik på ‘Gem/luk’ for at afslutte og komme tilbage til sideredigering. </a:t>
            </a:r>
          </a:p>
        </p:txBody>
      </p:sp>
      <p:sp>
        <p:nvSpPr>
          <p:cNvPr id="2" name="Titel 1"/>
          <p:cNvSpPr>
            <a:spLocks noGrp="1"/>
          </p:cNvSpPr>
          <p:nvPr>
            <p:ph type="title"/>
          </p:nvPr>
        </p:nvSpPr>
        <p:spPr>
          <a:xfrm>
            <a:off x="4358235" y="218458"/>
            <a:ext cx="403320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233429712"/>
      </p:ext>
    </p:extLst>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
            <a:extLst>
              <a:ext uri="{FF2B5EF4-FFF2-40B4-BE49-F238E27FC236}">
                <a16:creationId xmlns:a16="http://schemas.microsoft.com/office/drawing/2014/main" id="{8519F981-3396-B4A7-77D5-C52CE9C5A2CA}"/>
              </a:ext>
            </a:extLst>
          </p:cNvPr>
          <p:cNvSpPr txBox="1">
            <a:spLocks/>
          </p:cNvSpPr>
          <p:nvPr/>
        </p:nvSpPr>
        <p:spPr>
          <a:xfrm>
            <a:off x="7580346" y="3480396"/>
            <a:ext cx="3619524" cy="32736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a:t>
            </a:r>
            <a:r>
              <a:rPr lang="da-DK" sz="1600" dirty="0" err="1">
                <a:solidFill>
                  <a:srgbClr val="FFFFFF"/>
                </a:solidFill>
                <a:latin typeface="Arial" panose="020B0604020202020204" pitchFamily="34" charset="0"/>
                <a:cs typeface="Arial" panose="020B0604020202020204" pitchFamily="34" charset="0"/>
              </a:rPr>
              <a:t>lifeindenmark</a:t>
            </a: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forside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Vælg emneforside og </a:t>
            </a:r>
            <a:r>
              <a:rPr lang="da-DK" sz="1600" dirty="0" err="1">
                <a:solidFill>
                  <a:srgbClr val="FFFFFF"/>
                </a:solidFill>
                <a:latin typeface="Arial" panose="020B0604020202020204" pitchFamily="34" charset="0"/>
                <a:cs typeface="Arial" panose="020B0604020202020204" pitchFamily="34" charset="0"/>
              </a:rPr>
              <a:t>højreklik</a:t>
            </a: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Vælg indsæt</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Klik på indholdsside</a:t>
            </a:r>
          </a:p>
        </p:txBody>
      </p:sp>
      <p:pic>
        <p:nvPicPr>
          <p:cNvPr id="2" name="lifeindenmark logo" title="&quot;&quot;">
            <a:extLst>
              <a:ext uri="{FF2B5EF4-FFF2-40B4-BE49-F238E27FC236}">
                <a16:creationId xmlns:a16="http://schemas.microsoft.com/office/drawing/2014/main" id="{45BE57AE-AE1F-0087-5A77-791FB742EC1B}"/>
              </a:ext>
            </a:extLst>
          </p:cNvPr>
          <p:cNvPicPr>
            <a:picLocks noChangeAspect="1"/>
          </p:cNvPicPr>
          <p:nvPr/>
        </p:nvPicPr>
        <p:blipFill rotWithShape="1">
          <a:blip r:embed="rId3"/>
          <a:srcRect r="50000"/>
          <a:stretch/>
        </p:blipFill>
        <p:spPr>
          <a:xfrm>
            <a:off x="9263387" y="1626206"/>
            <a:ext cx="2272631" cy="1219693"/>
          </a:xfrm>
          <a:prstGeom prst="rect">
            <a:avLst/>
          </a:prstGeom>
        </p:spPr>
      </p:pic>
      <p:pic>
        <p:nvPicPr>
          <p:cNvPr id="4" name="Billede 1" title="&quot;&quot;">
            <a:extLst>
              <a:ext uri="{FF2B5EF4-FFF2-40B4-BE49-F238E27FC236}">
                <a16:creationId xmlns:a16="http://schemas.microsoft.com/office/drawing/2014/main" id="{CB51F773-3B6F-5963-DF8E-4C8FD243362A}"/>
              </a:ext>
            </a:extLst>
          </p:cNvPr>
          <p:cNvPicPr>
            <a:picLocks noChangeAspect="1"/>
          </p:cNvPicPr>
          <p:nvPr/>
        </p:nvPicPr>
        <p:blipFill>
          <a:blip r:embed="rId4"/>
          <a:stretch>
            <a:fillRect/>
          </a:stretch>
        </p:blipFill>
        <p:spPr>
          <a:xfrm>
            <a:off x="449234" y="2163869"/>
            <a:ext cx="6397482" cy="4080556"/>
          </a:xfrm>
          <a:prstGeom prst="rect">
            <a:avLst/>
          </a:prstGeom>
        </p:spPr>
      </p:pic>
      <p:sp>
        <p:nvSpPr>
          <p:cNvPr id="10" name="Rektangel" title="&quot;&quot;">
            <a:extLst>
              <a:ext uri="{FF2B5EF4-FFF2-40B4-BE49-F238E27FC236}">
                <a16:creationId xmlns:a16="http://schemas.microsoft.com/office/drawing/2014/main" id="{E3F64AE3-2693-4D68-B1BC-8F8A538C95C7}"/>
              </a:ext>
            </a:extLst>
          </p:cNvPr>
          <p:cNvSpPr/>
          <p:nvPr/>
        </p:nvSpPr>
        <p:spPr>
          <a:xfrm flipV="1">
            <a:off x="645552" y="1872178"/>
            <a:ext cx="300242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a:extLst>
              <a:ext uri="{FF2B5EF4-FFF2-40B4-BE49-F238E27FC236}">
                <a16:creationId xmlns:a16="http://schemas.microsoft.com/office/drawing/2014/main" id="{D47BAF1C-E1FA-4B9A-A1C3-5BCDF76518EF}"/>
              </a:ext>
            </a:extLst>
          </p:cNvPr>
          <p:cNvSpPr txBox="1">
            <a:spLocks/>
          </p:cNvSpPr>
          <p:nvPr/>
        </p:nvSpPr>
        <p:spPr>
          <a:xfrm>
            <a:off x="645552" y="1034862"/>
            <a:ext cx="5704325"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solidFill>
                  <a:srgbClr val="FFFFFF"/>
                </a:solidFill>
                <a:latin typeface="Arial" panose="020B0604020202020204" pitchFamily="34" charset="0"/>
                <a:cs typeface="Arial" panose="020B0604020202020204" pitchFamily="34" charset="0"/>
              </a:rPr>
              <a:t>Opret en ny indholdsside på lifeindenmark.dk via indholdsredigering</a:t>
            </a:r>
          </a:p>
        </p:txBody>
      </p:sp>
      <p:sp>
        <p:nvSpPr>
          <p:cNvPr id="6" name="Titel"/>
          <p:cNvSpPr>
            <a:spLocks noGrp="1"/>
          </p:cNvSpPr>
          <p:nvPr>
            <p:ph type="title"/>
          </p:nvPr>
        </p:nvSpPr>
        <p:spPr>
          <a:xfrm>
            <a:off x="4115474" y="213376"/>
            <a:ext cx="404129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955453824"/>
      </p:ext>
    </p:extLst>
  </p:cSld>
  <p:clrMapOvr>
    <a:masterClrMapping/>
  </p:clrMapOvr>
  <p:transition spd="slow">
    <p:push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feindenmark logo" title="&quot;&quot;">
            <a:extLst>
              <a:ext uri="{FF2B5EF4-FFF2-40B4-BE49-F238E27FC236}">
                <a16:creationId xmlns:a16="http://schemas.microsoft.com/office/drawing/2014/main" id="{18607964-977C-AB95-00F5-E2ECA2A1A1D5}"/>
              </a:ext>
            </a:extLst>
          </p:cNvPr>
          <p:cNvPicPr>
            <a:picLocks noChangeAspect="1"/>
          </p:cNvPicPr>
          <p:nvPr/>
        </p:nvPicPr>
        <p:blipFill rotWithShape="1">
          <a:blip r:embed="rId3"/>
          <a:srcRect r="50000"/>
          <a:stretch/>
        </p:blipFill>
        <p:spPr>
          <a:xfrm>
            <a:off x="9660952" y="543200"/>
            <a:ext cx="2272631" cy="1219693"/>
          </a:xfrm>
          <a:prstGeom prst="rect">
            <a:avLst/>
          </a:prstGeom>
        </p:spPr>
      </p:pic>
      <p:pic>
        <p:nvPicPr>
          <p:cNvPr id="3" name="Billede" title="&quot;&quot;">
            <a:extLst>
              <a:ext uri="{FF2B5EF4-FFF2-40B4-BE49-F238E27FC236}">
                <a16:creationId xmlns:a16="http://schemas.microsoft.com/office/drawing/2014/main" id="{022CED7F-99D9-DD10-F314-D7CA1BC42D1C}"/>
              </a:ext>
            </a:extLst>
          </p:cNvPr>
          <p:cNvPicPr>
            <a:picLocks noChangeAspect="1"/>
          </p:cNvPicPr>
          <p:nvPr/>
        </p:nvPicPr>
        <p:blipFill>
          <a:blip r:embed="rId4"/>
          <a:stretch>
            <a:fillRect/>
          </a:stretch>
        </p:blipFill>
        <p:spPr>
          <a:xfrm>
            <a:off x="895150" y="1727349"/>
            <a:ext cx="10401700" cy="4773862"/>
          </a:xfrm>
          <a:prstGeom prst="rect">
            <a:avLst/>
          </a:prstGeom>
        </p:spPr>
      </p:pic>
      <p:sp>
        <p:nvSpPr>
          <p:cNvPr id="7" name="Rektangel" title="&quot;&quot;">
            <a:extLst>
              <a:ext uri="{FF2B5EF4-FFF2-40B4-BE49-F238E27FC236}">
                <a16:creationId xmlns:a16="http://schemas.microsoft.com/office/drawing/2014/main" id="{9E93FC9C-03B2-FCB6-9847-ECEF07EDC5B5}"/>
              </a:ext>
            </a:extLst>
          </p:cNvPr>
          <p:cNvSpPr/>
          <p:nvPr/>
        </p:nvSpPr>
        <p:spPr>
          <a:xfrm flipV="1">
            <a:off x="907413" y="1506967"/>
            <a:ext cx="475224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a:extLst>
              <a:ext uri="{FF2B5EF4-FFF2-40B4-BE49-F238E27FC236}">
                <a16:creationId xmlns:a16="http://schemas.microsoft.com/office/drawing/2014/main" id="{53FF7CFB-8559-D854-BC96-4F43DE91CC00}"/>
              </a:ext>
            </a:extLst>
          </p:cNvPr>
          <p:cNvSpPr txBox="1">
            <a:spLocks/>
          </p:cNvSpPr>
          <p:nvPr/>
        </p:nvSpPr>
        <p:spPr>
          <a:xfrm>
            <a:off x="831540" y="1157768"/>
            <a:ext cx="534787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Angiv SDG (Single Digital Gateway)-tags</a:t>
            </a:r>
          </a:p>
        </p:txBody>
      </p:sp>
      <p:sp>
        <p:nvSpPr>
          <p:cNvPr id="4" name="Titel"/>
          <p:cNvSpPr>
            <a:spLocks noGrp="1"/>
          </p:cNvSpPr>
          <p:nvPr>
            <p:ph type="title"/>
          </p:nvPr>
        </p:nvSpPr>
        <p:spPr>
          <a:xfrm>
            <a:off x="4234674" y="145736"/>
            <a:ext cx="381472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p>
        </p:txBody>
      </p:sp>
    </p:spTree>
    <p:extLst>
      <p:ext uri="{BB962C8B-B14F-4D97-AF65-F5344CB8AC3E}">
        <p14:creationId xmlns:p14="http://schemas.microsoft.com/office/powerpoint/2010/main" val="2900244024"/>
      </p:ext>
    </p:extLst>
  </p:cSld>
  <p:clrMapOvr>
    <a:masterClrMapping/>
  </p:clrMapOvr>
  <p:transition spd="slow">
    <p:push di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p:nvPr/>
        </p:nvSpPr>
        <p:spPr>
          <a:xfrm>
            <a:off x="3048000" y="2644170"/>
            <a:ext cx="6096000" cy="1569660"/>
          </a:xfrm>
          <a:prstGeom prst="rect">
            <a:avLst/>
          </a:prstGeom>
        </p:spPr>
        <p:txBody>
          <a:bodyPr>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 </a:t>
            </a:r>
            <a:r>
              <a:rPr lang="da-DK" sz="4000" b="1" dirty="0">
                <a:solidFill>
                  <a:srgbClr val="FFFFFF"/>
                </a:solidFill>
                <a:latin typeface="Arial" panose="020B0604020202020204" pitchFamily="34" charset="0"/>
                <a:cs typeface="Arial" panose="020B0604020202020204" pitchFamily="34" charset="0"/>
              </a:rPr>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Opret en ny indholdsside</a:t>
            </a:r>
          </a:p>
        </p:txBody>
      </p:sp>
      <p:sp>
        <p:nvSpPr>
          <p:cNvPr id="4" name="Titel"/>
          <p:cNvSpPr>
            <a:spLocks noGrp="1"/>
          </p:cNvSpPr>
          <p:nvPr>
            <p:ph type="title"/>
          </p:nvPr>
        </p:nvSpPr>
        <p:spPr>
          <a:xfrm>
            <a:off x="4127949" y="170916"/>
            <a:ext cx="3936101"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616670790"/>
      </p:ext>
    </p:extLst>
  </p:cSld>
  <p:clrMapOvr>
    <a:masterClrMapping/>
  </p:clrMapOvr>
  <p:transition spd="slow">
    <p:push dir="u"/>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title="&quot;&quot;">
            <a:extLst>
              <a:ext uri="{FF2B5EF4-FFF2-40B4-BE49-F238E27FC236}">
                <a16:creationId xmlns:a16="http://schemas.microsoft.com/office/drawing/2014/main" id="{C97B24F6-1152-20A5-4A91-C5D37330B000}"/>
              </a:ext>
            </a:extLst>
          </p:cNvPr>
          <p:cNvGraphicFramePr>
            <a:graphicFrameLocks noGrp="1"/>
          </p:cNvGraphicFramePr>
          <p:nvPr>
            <p:extLst>
              <p:ext uri="{D42A27DB-BD31-4B8C-83A1-F6EECF244321}">
                <p14:modId xmlns:p14="http://schemas.microsoft.com/office/powerpoint/2010/main" val="3880796195"/>
              </p:ext>
            </p:extLst>
          </p:nvPr>
        </p:nvGraphicFramePr>
        <p:xfrm>
          <a:off x="2383914" y="1364248"/>
          <a:ext cx="7082444" cy="5052828"/>
        </p:xfrm>
        <a:graphic>
          <a:graphicData uri="http://schemas.openxmlformats.org/drawingml/2006/table">
            <a:tbl>
              <a:tblPr firstRow="1" bandRow="1">
                <a:tableStyleId>{C083E6E3-FA7D-4D7B-A595-EF9225AFEA82}</a:tableStyleId>
              </a:tblPr>
              <a:tblGrid>
                <a:gridCol w="1211580">
                  <a:extLst>
                    <a:ext uri="{9D8B030D-6E8A-4147-A177-3AD203B41FA5}">
                      <a16:colId xmlns:a16="http://schemas.microsoft.com/office/drawing/2014/main" val="130985106"/>
                    </a:ext>
                  </a:extLst>
                </a:gridCol>
                <a:gridCol w="2438400">
                  <a:extLst>
                    <a:ext uri="{9D8B030D-6E8A-4147-A177-3AD203B41FA5}">
                      <a16:colId xmlns:a16="http://schemas.microsoft.com/office/drawing/2014/main" val="2227997791"/>
                    </a:ext>
                  </a:extLst>
                </a:gridCol>
                <a:gridCol w="1348740">
                  <a:extLst>
                    <a:ext uri="{9D8B030D-6E8A-4147-A177-3AD203B41FA5}">
                      <a16:colId xmlns:a16="http://schemas.microsoft.com/office/drawing/2014/main" val="445713966"/>
                    </a:ext>
                  </a:extLst>
                </a:gridCol>
                <a:gridCol w="2083724">
                  <a:extLst>
                    <a:ext uri="{9D8B030D-6E8A-4147-A177-3AD203B41FA5}">
                      <a16:colId xmlns:a16="http://schemas.microsoft.com/office/drawing/2014/main" val="2506621884"/>
                    </a:ext>
                  </a:extLst>
                </a:gridCol>
              </a:tblGrid>
              <a:tr h="346680">
                <a:tc>
                  <a:txBody>
                    <a:bodyPr/>
                    <a:lstStyle/>
                    <a:p>
                      <a:pPr>
                        <a:lnSpc>
                          <a:spcPct val="107000"/>
                        </a:lnSpc>
                        <a:spcAft>
                          <a:spcPts val="800"/>
                        </a:spcAft>
                      </a:pPr>
                      <a:r>
                        <a:rPr lang="da-DK" sz="1400" b="1"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Velkommen</a:t>
                      </a:r>
                    </a:p>
                  </a:txBody>
                  <a:tcPr marL="68580" marR="68580" marT="9525" marB="0"/>
                </a:tc>
                <a:tc>
                  <a:txBody>
                    <a:bodyPr/>
                    <a:lstStyle/>
                    <a:p>
                      <a:pPr>
                        <a:lnSpc>
                          <a:spcPct val="107000"/>
                        </a:lnSpc>
                        <a:spcAft>
                          <a:spcPts val="800"/>
                        </a:spcAft>
                      </a:pPr>
                      <a:r>
                        <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Velkommen til og bordet rundt</a:t>
                      </a:r>
                    </a:p>
                  </a:txBody>
                  <a:tcPr marL="68580" marR="68580" marT="9525" marB="0"/>
                </a:tc>
                <a:tc>
                  <a:txBody>
                    <a:bodyPr/>
                    <a:lstStyle/>
                    <a:p>
                      <a:pPr>
                        <a:lnSpc>
                          <a:spcPct val="107000"/>
                        </a:lnSpc>
                        <a:spcAft>
                          <a:spcPts val="800"/>
                        </a:spcAft>
                      </a:pPr>
                      <a:r>
                        <a:rPr lang="da-DK" sz="1400" b="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09.15-09.45</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Morgenmad og hilse på</a:t>
                      </a:r>
                    </a:p>
                  </a:txBody>
                  <a:tcPr marL="68580" marR="68580" marT="9525" marB="0"/>
                </a:tc>
                <a:extLst>
                  <a:ext uri="{0D108BD9-81ED-4DB2-BD59-A6C34878D82A}">
                    <a16:rowId xmlns:a16="http://schemas.microsoft.com/office/drawing/2014/main" val="2589642523"/>
                  </a:ext>
                </a:extLst>
              </a:tr>
              <a:tr h="346680">
                <a:tc>
                  <a:txBody>
                    <a:bodyPr/>
                    <a:lstStyle/>
                    <a:p>
                      <a:pPr>
                        <a:lnSpc>
                          <a:spcPct val="107000"/>
                        </a:lnSpc>
                        <a:spcAft>
                          <a:spcPts val="800"/>
                        </a:spcAft>
                      </a:pPr>
                      <a:r>
                        <a:rPr lang="da-DK" sz="1400" b="1"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Lektion 1</a:t>
                      </a:r>
                    </a:p>
                  </a:txBody>
                  <a:tcPr marL="68580" marR="68580" marT="9525" marB="0"/>
                </a:tc>
                <a:tc>
                  <a:txBody>
                    <a:bodyPr/>
                    <a:lstStyle/>
                    <a:p>
                      <a:pPr>
                        <a:lnSpc>
                          <a:spcPct val="107000"/>
                        </a:lnSpc>
                        <a:spcAft>
                          <a:spcPts val="800"/>
                        </a:spcAft>
                      </a:pPr>
                      <a:r>
                        <a:rPr lang="da-DK" sz="1400" strike="noStrike" baseline="0" dirty="0">
                          <a:solidFill>
                            <a:srgbClr val="92D050"/>
                          </a:solidFill>
                          <a:effectLst/>
                        </a:rPr>
                        <a:t>Introduktion til borger.dk</a:t>
                      </a:r>
                      <a:endPar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strike="noStrike" baseline="0" dirty="0">
                          <a:solidFill>
                            <a:srgbClr val="92D050"/>
                          </a:solidFill>
                          <a:effectLst/>
                        </a:rPr>
                        <a:t>09.45-10.25</a:t>
                      </a:r>
                      <a:endPar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1973871008"/>
                  </a:ext>
                </a:extLst>
              </a:tr>
              <a:tr h="266700">
                <a:tc>
                  <a:txBody>
                    <a:bodyPr/>
                    <a:lstStyle/>
                    <a:p>
                      <a:pPr>
                        <a:lnSpc>
                          <a:spcPct val="107000"/>
                        </a:lnSpc>
                        <a:spcAft>
                          <a:spcPts val="800"/>
                        </a:spcAft>
                      </a:pPr>
                      <a:r>
                        <a:rPr lang="da-DK" sz="1400" b="1" dirty="0">
                          <a:solidFill>
                            <a:srgbClr val="92D050"/>
                          </a:solidFill>
                          <a:effectLst/>
                        </a:rPr>
                        <a:t>PAUSE</a:t>
                      </a:r>
                      <a:endParaRPr lang="da-DK" sz="14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b="1" dirty="0">
                          <a:solidFill>
                            <a:srgbClr val="92D050"/>
                          </a:solidFill>
                          <a:effectLst/>
                        </a:rPr>
                        <a:t> </a:t>
                      </a:r>
                      <a:endParaRPr lang="da-DK" sz="14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b="0" dirty="0">
                          <a:solidFill>
                            <a:srgbClr val="92D050"/>
                          </a:solidFill>
                          <a:effectLst/>
                        </a:rPr>
                        <a:t>10.25-10.35</a:t>
                      </a:r>
                      <a:endParaRPr lang="da-DK" sz="1400" b="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b="0" dirty="0">
                          <a:solidFill>
                            <a:srgbClr val="92D050"/>
                          </a:solidFill>
                          <a:effectLst/>
                        </a:rPr>
                        <a:t>Pause</a:t>
                      </a:r>
                      <a:endParaRPr lang="da-DK" sz="1400" b="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2757229913"/>
                  </a:ext>
                </a:extLst>
              </a:tr>
              <a:tr h="444500">
                <a:tc>
                  <a:txBody>
                    <a:bodyPr/>
                    <a:lstStyle/>
                    <a:p>
                      <a:pPr>
                        <a:lnSpc>
                          <a:spcPct val="107000"/>
                        </a:lnSpc>
                        <a:spcAft>
                          <a:spcPts val="800"/>
                        </a:spcAft>
                      </a:pPr>
                      <a:r>
                        <a:rPr lang="da-DK" sz="1400" b="1" dirty="0">
                          <a:solidFill>
                            <a:srgbClr val="92D050"/>
                          </a:solidFill>
                          <a:effectLst/>
                        </a:rPr>
                        <a:t>Lektion 2</a:t>
                      </a:r>
                      <a:endParaRPr lang="da-DK" sz="14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dirty="0" err="1">
                          <a:solidFill>
                            <a:srgbClr val="92D050"/>
                          </a:solidFill>
                          <a:effectLst/>
                        </a:rPr>
                        <a:t>Sitecorestruktur</a:t>
                      </a:r>
                      <a:endPar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dirty="0">
                          <a:solidFill>
                            <a:srgbClr val="92D050"/>
                          </a:solidFill>
                          <a:effectLst/>
                        </a:rPr>
                        <a:t>10.35-10.55</a:t>
                      </a:r>
                      <a:endPar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1387778030"/>
                  </a:ext>
                </a:extLst>
              </a:tr>
              <a:tr h="419100">
                <a:tc>
                  <a:txBody>
                    <a:bodyPr/>
                    <a:lstStyle/>
                    <a:p>
                      <a:pPr>
                        <a:lnSpc>
                          <a:spcPct val="107000"/>
                        </a:lnSpc>
                        <a:spcAft>
                          <a:spcPts val="800"/>
                        </a:spcAft>
                      </a:pPr>
                      <a:r>
                        <a:rPr lang="da-DK" sz="1400" b="1">
                          <a:solidFill>
                            <a:srgbClr val="92D050"/>
                          </a:solidFill>
                          <a:effectLst/>
                        </a:rPr>
                        <a:t>Lektion 3</a:t>
                      </a:r>
                      <a:endParaRPr lang="da-DK" sz="1400" b="1">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dirty="0">
                          <a:solidFill>
                            <a:srgbClr val="92D050"/>
                          </a:solidFill>
                          <a:effectLst/>
                        </a:rPr>
                        <a:t>Rediger indholdsside del 1</a:t>
                      </a:r>
                      <a:endPar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dirty="0">
                          <a:solidFill>
                            <a:srgbClr val="92D050"/>
                          </a:solidFill>
                          <a:effectLst/>
                        </a:rPr>
                        <a:t>10.55-11.20</a:t>
                      </a:r>
                      <a:endPar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3242655012"/>
                  </a:ext>
                </a:extLst>
              </a:tr>
              <a:tr h="241300">
                <a:tc>
                  <a:txBody>
                    <a:bodyPr/>
                    <a:lstStyle/>
                    <a:p>
                      <a:pPr>
                        <a:lnSpc>
                          <a:spcPct val="107000"/>
                        </a:lnSpc>
                        <a:spcAft>
                          <a:spcPts val="800"/>
                        </a:spcAft>
                      </a:pPr>
                      <a:r>
                        <a:rPr lang="da-DK" sz="14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PAUSE </a:t>
                      </a:r>
                    </a:p>
                  </a:txBody>
                  <a:tcPr marL="68580" marR="68580" marT="9525" marB="0"/>
                </a:tc>
                <a:tc>
                  <a:txBody>
                    <a:bodyPr/>
                    <a:lstStyle/>
                    <a:p>
                      <a:pPr>
                        <a:lnSpc>
                          <a:spcPct val="107000"/>
                        </a:lnSpc>
                        <a:spcAft>
                          <a:spcPts val="800"/>
                        </a:spcAft>
                      </a:pPr>
                      <a:endPar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11.20-11.30</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dirty="0">
                          <a:solidFill>
                            <a:srgbClr val="92D050"/>
                          </a:solidFill>
                          <a:effectLst/>
                        </a:rPr>
                        <a:t>Pause</a:t>
                      </a:r>
                      <a:endPar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2164534059"/>
                  </a:ext>
                </a:extLst>
              </a:tr>
              <a:tr h="426974">
                <a:tc>
                  <a:txBody>
                    <a:bodyPr/>
                    <a:lstStyle/>
                    <a:p>
                      <a:pPr>
                        <a:lnSpc>
                          <a:spcPct val="107000"/>
                        </a:lnSpc>
                        <a:spcAft>
                          <a:spcPts val="800"/>
                        </a:spcAft>
                      </a:pPr>
                      <a:r>
                        <a:rPr lang="da-DK" sz="14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Lektion 3</a:t>
                      </a:r>
                    </a:p>
                  </a:txBody>
                  <a:tcPr marL="68580" marR="68580" marT="9525" marB="0"/>
                </a:tc>
                <a:tc>
                  <a:txBody>
                    <a:bodyPr/>
                    <a:lstStyle/>
                    <a:p>
                      <a:pPr>
                        <a:lnSpc>
                          <a:spcPct val="107000"/>
                        </a:lnSpc>
                        <a:spcAft>
                          <a:spcPts val="800"/>
                        </a:spcAft>
                      </a:pPr>
                      <a:r>
                        <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Rediger indholdsside del 2</a:t>
                      </a:r>
                    </a:p>
                  </a:txBody>
                  <a:tcPr marL="68580" marR="68580" marT="9525" marB="0"/>
                </a:tc>
                <a:tc>
                  <a:txBody>
                    <a:bodyPr/>
                    <a:lstStyle/>
                    <a:p>
                      <a:pPr>
                        <a:lnSpc>
                          <a:spcPct val="107000"/>
                        </a:lnSpc>
                        <a:spcAft>
                          <a:spcPts val="800"/>
                        </a:spcAft>
                      </a:pPr>
                      <a:r>
                        <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11.30-12.00</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3610212907"/>
                  </a:ext>
                </a:extLst>
              </a:tr>
              <a:tr h="230908">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b="1" dirty="0">
                          <a:solidFill>
                            <a:srgbClr val="92D050"/>
                          </a:solidFill>
                          <a:effectLst/>
                        </a:rPr>
                        <a:t>FROKOST</a:t>
                      </a:r>
                      <a:endParaRPr lang="da-DK" sz="14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endPar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dirty="0">
                          <a:solidFill>
                            <a:srgbClr val="92D050"/>
                          </a:solidFill>
                          <a:effectLst/>
                        </a:rPr>
                        <a:t>12.00-12.30</a:t>
                      </a:r>
                      <a:endPar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dirty="0">
                          <a:solidFill>
                            <a:srgbClr val="92D050"/>
                          </a:solidFill>
                          <a:effectLst/>
                        </a:rPr>
                        <a:t>Pause</a:t>
                      </a:r>
                      <a:endPar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799968242"/>
                  </a:ext>
                </a:extLst>
              </a:tr>
              <a:tr h="4020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b="1" dirty="0">
                          <a:solidFill>
                            <a:srgbClr val="92D050"/>
                          </a:solidFill>
                          <a:effectLst/>
                        </a:rPr>
                        <a:t>Lektion 4</a:t>
                      </a:r>
                      <a:endParaRPr lang="da-DK" sz="14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dirty="0">
                          <a:solidFill>
                            <a:srgbClr val="92D050"/>
                          </a:solidFill>
                          <a:effectLst/>
                        </a:rPr>
                        <a:t>Udgivelse (publicering)</a:t>
                      </a:r>
                      <a:endPar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12.30-12.40</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628912226"/>
                  </a:ext>
                </a:extLst>
              </a:tr>
              <a:tr h="418579">
                <a:tc>
                  <a:txBody>
                    <a:bodyPr/>
                    <a:lstStyle/>
                    <a:p>
                      <a:pPr>
                        <a:lnSpc>
                          <a:spcPct val="107000"/>
                        </a:lnSpc>
                        <a:spcAft>
                          <a:spcPts val="800"/>
                        </a:spcAft>
                      </a:pPr>
                      <a:r>
                        <a:rPr lang="da-DK" sz="1400" b="1" dirty="0">
                          <a:solidFill>
                            <a:srgbClr val="92D050"/>
                          </a:solidFill>
                          <a:effectLst/>
                        </a:rPr>
                        <a:t>Lektion 5</a:t>
                      </a:r>
                      <a:endParaRPr lang="da-DK" sz="14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Genbrugelige links</a:t>
                      </a:r>
                    </a:p>
                  </a:txBody>
                  <a:tcPr marL="68580" marR="68580" marT="9525" marB="0"/>
                </a:tc>
                <a:tc>
                  <a:txBody>
                    <a:bodyPr/>
                    <a:lstStyle/>
                    <a:p>
                      <a:pPr>
                        <a:lnSpc>
                          <a:spcPct val="107000"/>
                        </a:lnSpc>
                        <a:spcAft>
                          <a:spcPts val="800"/>
                        </a:spcAft>
                      </a:pPr>
                      <a:r>
                        <a:rPr lang="da-DK" sz="1400" dirty="0">
                          <a:solidFill>
                            <a:srgbClr val="92D050"/>
                          </a:solidFill>
                          <a:effectLst/>
                        </a:rPr>
                        <a:t>12.40-13.00</a:t>
                      </a:r>
                      <a:endPar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258264411"/>
                  </a:ext>
                </a:extLst>
              </a:tr>
              <a:tr h="421676">
                <a:tc>
                  <a:txBody>
                    <a:bodyPr/>
                    <a:lstStyle/>
                    <a:p>
                      <a:pPr>
                        <a:lnSpc>
                          <a:spcPct val="107000"/>
                        </a:lnSpc>
                        <a:spcAft>
                          <a:spcPts val="800"/>
                        </a:spcAft>
                      </a:pPr>
                      <a:r>
                        <a:rPr lang="da-DK" sz="14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Lektion 6</a:t>
                      </a:r>
                    </a:p>
                  </a:txBody>
                  <a:tcPr marL="68580" marR="68580" marT="9525" marB="0"/>
                </a:tc>
                <a:tc>
                  <a:txBody>
                    <a:bodyPr/>
                    <a:lstStyle/>
                    <a:p>
                      <a:pPr>
                        <a:lnSpc>
                          <a:spcPct val="107000"/>
                        </a:lnSpc>
                        <a:spcAft>
                          <a:spcPts val="800"/>
                        </a:spcAft>
                      </a:pPr>
                      <a:r>
                        <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Opret indholdsside del 1</a:t>
                      </a:r>
                    </a:p>
                  </a:txBody>
                  <a:tcPr marL="68580" marR="68580" marT="9525" marB="0"/>
                </a:tc>
                <a:tc>
                  <a:txBody>
                    <a:bodyPr/>
                    <a:lstStyle/>
                    <a:p>
                      <a:pPr>
                        <a:lnSpc>
                          <a:spcPct val="107000"/>
                        </a:lnSpc>
                        <a:spcAft>
                          <a:spcPts val="800"/>
                        </a:spcAft>
                      </a:pPr>
                      <a:r>
                        <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13.00-13.20</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3243599081"/>
                  </a:ext>
                </a:extLst>
              </a:tr>
              <a:tr h="272484">
                <a:tc>
                  <a:txBody>
                    <a:bodyPr/>
                    <a:lstStyle/>
                    <a:p>
                      <a:pPr>
                        <a:lnSpc>
                          <a:spcPct val="107000"/>
                        </a:lnSpc>
                        <a:spcAft>
                          <a:spcPts val="800"/>
                        </a:spcAft>
                      </a:pPr>
                      <a:r>
                        <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PAUSE </a:t>
                      </a:r>
                    </a:p>
                  </a:txBody>
                  <a:tcPr marL="68580" marR="68580" marT="9525" marB="0"/>
                </a:tc>
                <a:tc>
                  <a:txBody>
                    <a:bodyPr/>
                    <a:lstStyle/>
                    <a:p>
                      <a:pPr>
                        <a:lnSpc>
                          <a:spcPct val="107000"/>
                        </a:lnSpc>
                        <a:spcAft>
                          <a:spcPts val="800"/>
                        </a:spcAft>
                      </a:pP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13.20-13.30</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dirty="0">
                          <a:solidFill>
                            <a:schemeClr val="bg1"/>
                          </a:solidFill>
                          <a:effectLst/>
                        </a:rPr>
                        <a:t>Pause</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645591067"/>
                  </a:ext>
                </a:extLst>
              </a:tr>
              <a:tr h="436728">
                <a:tc>
                  <a:txBody>
                    <a:bodyPr/>
                    <a:lstStyle/>
                    <a:p>
                      <a:pPr>
                        <a:lnSpc>
                          <a:spcPct val="107000"/>
                        </a:lnSpc>
                        <a:spcAft>
                          <a:spcPts val="800"/>
                        </a:spcAft>
                      </a:pPr>
                      <a:r>
                        <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Lektion 6</a:t>
                      </a: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Opret indholdsside del 2</a:t>
                      </a: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13.30-14.10</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4237354491"/>
                  </a:ext>
                </a:extLst>
              </a:tr>
              <a:tr h="378424">
                <a:tc>
                  <a:txBody>
                    <a:bodyPr/>
                    <a:lstStyle/>
                    <a:p>
                      <a:pPr>
                        <a:lnSpc>
                          <a:spcPct val="107000"/>
                        </a:lnSpc>
                        <a:spcAft>
                          <a:spcPts val="800"/>
                        </a:spcAft>
                      </a:pPr>
                      <a:r>
                        <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RUNDE AF</a:t>
                      </a: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Opsamling og evaluering</a:t>
                      </a: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14.10-14.30</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434137490"/>
                  </a:ext>
                </a:extLst>
              </a:tr>
            </a:tbl>
          </a:graphicData>
        </a:graphic>
      </p:graphicFrame>
      <p:sp>
        <p:nvSpPr>
          <p:cNvPr id="6" name="Rektangel" descr="Tabellen viser dagens program, der starter kl 9.15 og slutter kl 14.30 " title="Oversigt over dagnes program ">
            <a:extLst>
              <a:ext uri="{FF2B5EF4-FFF2-40B4-BE49-F238E27FC236}">
                <a16:creationId xmlns:a16="http://schemas.microsoft.com/office/drawing/2014/main" id="{23DDB363-E881-496B-8D7A-6C8ED2DFBF2C}"/>
              </a:ext>
            </a:extLst>
          </p:cNvPr>
          <p:cNvSpPr/>
          <p:nvPr/>
        </p:nvSpPr>
        <p:spPr>
          <a:xfrm>
            <a:off x="1097280" y="1193892"/>
            <a:ext cx="297942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p:cNvSpPr>
            <a:spLocks noGrp="1"/>
          </p:cNvSpPr>
          <p:nvPr>
            <p:ph type="title"/>
          </p:nvPr>
        </p:nvSpPr>
        <p:spPr>
          <a:xfrm>
            <a:off x="1097280" y="627837"/>
            <a:ext cx="10515600" cy="1325563"/>
          </a:xfrm>
        </p:spPr>
        <p:txBody>
          <a:bodyPr/>
          <a:lstStyle/>
          <a:p>
            <a:pPr lvl="0" defTabSz="457200">
              <a:lnSpc>
                <a:spcPct val="100000"/>
              </a:lnSpc>
              <a:spcBef>
                <a:spcPts val="0"/>
              </a:spcBef>
            </a:pPr>
            <a:r>
              <a:rPr lang="da-DK" sz="2800" b="1" dirty="0">
                <a:solidFill>
                  <a:prstClr val="white"/>
                </a:solidFill>
                <a:latin typeface="Arial" panose="020B0604020202020204" pitchFamily="34" charset="0"/>
                <a:ea typeface="+mn-ea"/>
                <a:cs typeface="Arial" panose="020B0604020202020204" pitchFamily="34" charset="0"/>
              </a:rPr>
              <a:t>Dagens program</a:t>
            </a:r>
            <a:br>
              <a:rPr lang="da-DK" sz="2800" b="1" dirty="0">
                <a:solidFill>
                  <a:prstClr val="white"/>
                </a:solidFill>
                <a:latin typeface="Arial" panose="020B0604020202020204" pitchFamily="34" charset="0"/>
                <a:ea typeface="+mn-ea"/>
                <a:cs typeface="Arial" panose="020B0604020202020204" pitchFamily="34" charset="0"/>
              </a:rPr>
            </a:br>
            <a:endParaRPr lang="da-DK" sz="2800" dirty="0"/>
          </a:p>
        </p:txBody>
      </p:sp>
    </p:spTree>
    <p:extLst>
      <p:ext uri="{BB962C8B-B14F-4D97-AF65-F5344CB8AC3E}">
        <p14:creationId xmlns:p14="http://schemas.microsoft.com/office/powerpoint/2010/main" val="332257576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3"/>
          <a:stretch>
            <a:fillRect/>
          </a:stretch>
        </p:blipFill>
        <p:spPr>
          <a:xfrm>
            <a:off x="3719384" y="692696"/>
            <a:ext cx="4491701" cy="1246428"/>
          </a:xfrm>
          <a:prstGeom prst="rect">
            <a:avLst/>
          </a:prstGeom>
        </p:spPr>
      </p:pic>
      <p:sp>
        <p:nvSpPr>
          <p:cNvPr id="37" name="Venstre klammeparentes 36"/>
          <p:cNvSpPr/>
          <p:nvPr/>
        </p:nvSpPr>
        <p:spPr bwMode="auto">
          <a:xfrm rot="5400000">
            <a:off x="5684528" y="-3731996"/>
            <a:ext cx="810760" cy="11928704"/>
          </a:xfrm>
          <a:prstGeom prst="leftBrace">
            <a:avLst>
              <a:gd name="adj1" fmla="val 83939"/>
              <a:gd name="adj2" fmla="val 49998"/>
            </a:avLst>
          </a:prstGeom>
          <a:noFill/>
          <a:ln w="28575" cap="flat" cmpd="sng" algn="ctr">
            <a:solidFill>
              <a:srgbClr val="BAB6B0"/>
            </a:solidFill>
            <a:prstDash val="lgDash"/>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698"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Pladsholder til slidenummer 1"/>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1E80101F-5742-4645-B1C0-D6AFABF6C92F}" type="slidenum">
              <a:rPr kumimoji="0" lang="da-DK" sz="881" b="0" i="0" u="none" strike="noStrike" kern="1200" cap="none" spc="0" normalizeH="0" baseline="0" noProof="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12</a:t>
            </a:fld>
            <a:endParaRPr kumimoji="0" lang="da-DK" sz="881" b="0" i="0" u="none" strike="noStrike" kern="1200" cap="none" spc="0" normalizeH="0" baseline="0" noProof="0">
              <a:ln>
                <a:noFill/>
              </a:ln>
              <a:noFill/>
              <a:effectLst/>
              <a:uLnTx/>
              <a:uFillTx/>
              <a:latin typeface="Arial" charset="0"/>
              <a:ea typeface="+mn-ea"/>
              <a:cs typeface="+mn-cs"/>
            </a:endParaRPr>
          </a:p>
        </p:txBody>
      </p:sp>
      <p:grpSp>
        <p:nvGrpSpPr>
          <p:cNvPr id="26" name="Gruppe 25"/>
          <p:cNvGrpSpPr/>
          <p:nvPr/>
        </p:nvGrpSpPr>
        <p:grpSpPr>
          <a:xfrm>
            <a:off x="2602711" y="2498183"/>
            <a:ext cx="2198604" cy="4216993"/>
            <a:chOff x="199108" y="2520154"/>
            <a:chExt cx="2198604" cy="4216993"/>
          </a:xfrm>
        </p:grpSpPr>
        <p:pic>
          <p:nvPicPr>
            <p:cNvPr id="7" name="Billede 6"/>
            <p:cNvPicPr>
              <a:picLocks noChangeAspect="1"/>
            </p:cNvPicPr>
            <p:nvPr/>
          </p:nvPicPr>
          <p:blipFill>
            <a:blip r:embed="rId4"/>
            <a:stretch>
              <a:fillRect/>
            </a:stretch>
          </p:blipFill>
          <p:spPr>
            <a:xfrm>
              <a:off x="395015" y="3522384"/>
              <a:ext cx="1820128" cy="2880915"/>
            </a:xfrm>
            <a:prstGeom prst="roundRect">
              <a:avLst>
                <a:gd name="adj" fmla="val 13879"/>
              </a:avLst>
            </a:prstGeom>
          </p:spPr>
        </p:pic>
        <p:sp>
          <p:nvSpPr>
            <p:cNvPr id="9" name="Tekstfelt 8"/>
            <p:cNvSpPr txBox="1"/>
            <p:nvPr/>
          </p:nvSpPr>
          <p:spPr>
            <a:xfrm>
              <a:off x="483422" y="2699924"/>
              <a:ext cx="1798327" cy="46134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099"/>
                </a:spcBef>
                <a:spcAft>
                  <a:spcPct val="0"/>
                </a:spcAft>
                <a:buClrTx/>
                <a:buSzTx/>
                <a:buFontTx/>
                <a:buNone/>
                <a:tabLst/>
                <a:defRPr/>
              </a:pPr>
              <a:r>
                <a:rPr kumimoji="0" lang="da-DK" sz="1598" b="1" i="0" u="none" strike="noStrike" kern="1200" cap="none" spc="0" normalizeH="0" baseline="0" noProof="0" dirty="0" smtClean="0">
                  <a:ln>
                    <a:noFill/>
                  </a:ln>
                  <a:solidFill>
                    <a:srgbClr val="000000"/>
                  </a:solidFill>
                  <a:effectLst/>
                  <a:uLnTx/>
                  <a:uFillTx/>
                  <a:latin typeface="Arial" charset="0"/>
                  <a:ea typeface="+mn-ea"/>
                  <a:cs typeface="+mn-cs"/>
                </a:rPr>
                <a:t>Selvbetjening</a:t>
              </a:r>
              <a:br>
                <a:rPr kumimoji="0" lang="da-DK" sz="1598" b="1" i="0" u="none" strike="noStrike" kern="1200" cap="none" spc="0" normalizeH="0" baseline="0" noProof="0" dirty="0" smtClean="0">
                  <a:ln>
                    <a:noFill/>
                  </a:ln>
                  <a:solidFill>
                    <a:srgbClr val="000000"/>
                  </a:solidFill>
                  <a:effectLst/>
                  <a:uLnTx/>
                  <a:uFillTx/>
                  <a:latin typeface="Arial" charset="0"/>
                  <a:ea typeface="+mn-ea"/>
                  <a:cs typeface="+mn-cs"/>
                </a:rPr>
              </a:br>
              <a:r>
                <a:rPr kumimoji="0" lang="da-DK" sz="1400" b="1" i="0" u="none" strike="noStrike" kern="1200" cap="none" spc="0" normalizeH="0" baseline="0" noProof="0" dirty="0" smtClean="0">
                  <a:ln>
                    <a:noFill/>
                  </a:ln>
                  <a:solidFill>
                    <a:srgbClr val="000000"/>
                  </a:solidFill>
                  <a:effectLst/>
                  <a:uLnTx/>
                  <a:uFillTx/>
                  <a:latin typeface="Arial" charset="0"/>
                  <a:ea typeface="+mn-ea"/>
                  <a:cs typeface="+mn-cs"/>
                </a:rPr>
                <a:t>Hos myndighederne</a:t>
              </a:r>
              <a:endParaRPr kumimoji="0" lang="da-DK" sz="1598"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1" name="Afrundet rektangel 20"/>
            <p:cNvSpPr/>
            <p:nvPr/>
          </p:nvSpPr>
          <p:spPr bwMode="auto">
            <a:xfrm>
              <a:off x="199108" y="2520154"/>
              <a:ext cx="2198604" cy="4216993"/>
            </a:xfrm>
            <a:prstGeom prst="roundRect">
              <a:avLst/>
            </a:prstGeom>
            <a:noFill/>
            <a:ln w="38100" cap="flat" cmpd="sng" algn="ctr">
              <a:solidFill>
                <a:srgbClr val="44831E"/>
              </a:solidFill>
              <a:prstDash val="solid"/>
              <a:round/>
              <a:headEnd type="none" w="med" len="med"/>
              <a:tailEnd type="none" w="med" len="med"/>
            </a:ln>
            <a:effectLst/>
            <a:ex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0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cxnSp>
          <p:nvCxnSpPr>
            <p:cNvPr id="27" name="Lige forbindelse 26"/>
            <p:cNvCxnSpPr/>
            <p:nvPr/>
          </p:nvCxnSpPr>
          <p:spPr bwMode="auto">
            <a:xfrm>
              <a:off x="395015" y="3284984"/>
              <a:ext cx="1820128" cy="0"/>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uppe 32"/>
          <p:cNvGrpSpPr/>
          <p:nvPr/>
        </p:nvGrpSpPr>
        <p:grpSpPr>
          <a:xfrm>
            <a:off x="236320" y="2520151"/>
            <a:ext cx="2198604" cy="4197494"/>
            <a:chOff x="4981846" y="2520151"/>
            <a:chExt cx="2198604" cy="4197494"/>
          </a:xfrm>
        </p:grpSpPr>
        <p:sp>
          <p:nvSpPr>
            <p:cNvPr id="10" name="Tekstfelt 9"/>
            <p:cNvSpPr txBox="1"/>
            <p:nvPr/>
          </p:nvSpPr>
          <p:spPr>
            <a:xfrm>
              <a:off x="5128986" y="2680423"/>
              <a:ext cx="1974081" cy="510424"/>
            </a:xfrm>
            <a:prstGeom prst="round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099"/>
                </a:spcBef>
                <a:spcAft>
                  <a:spcPct val="0"/>
                </a:spcAft>
                <a:buClrTx/>
                <a:buSzTx/>
                <a:buFontTx/>
                <a:buNone/>
                <a:tabLst/>
                <a:defRPr/>
              </a:pPr>
              <a:r>
                <a:rPr kumimoji="0" lang="da-DK" sz="1598" b="1" i="0" u="none" strike="noStrike" kern="1200" cap="none" spc="0" normalizeH="0" baseline="0" noProof="0" dirty="0">
                  <a:ln>
                    <a:noFill/>
                  </a:ln>
                  <a:solidFill>
                    <a:srgbClr val="000000"/>
                  </a:solidFill>
                  <a:effectLst/>
                  <a:uLnTx/>
                  <a:uFillTx/>
                  <a:latin typeface="Arial" charset="0"/>
                  <a:ea typeface="+mn-ea"/>
                  <a:cs typeface="+mn-cs"/>
                </a:rPr>
                <a:t>Artikler </a:t>
              </a:r>
              <a:r>
                <a:rPr kumimoji="0" lang="da-DK" sz="1598" b="1" i="0" u="none" strike="noStrike" kern="1200" cap="none" spc="0" normalizeH="0" baseline="0" noProof="0" dirty="0" smtClean="0">
                  <a:ln>
                    <a:noFill/>
                  </a:ln>
                  <a:solidFill>
                    <a:srgbClr val="000000"/>
                  </a:solidFill>
                  <a:effectLst/>
                  <a:uLnTx/>
                  <a:uFillTx/>
                  <a:latin typeface="Arial" charset="0"/>
                  <a:ea typeface="+mn-ea"/>
                  <a:cs typeface="+mn-cs"/>
                </a:rPr>
                <a:t>og guider</a:t>
              </a:r>
              <a:br>
                <a:rPr kumimoji="0" lang="da-DK" sz="1598" b="1" i="0" u="none" strike="noStrike" kern="1200" cap="none" spc="0" normalizeH="0" baseline="0" noProof="0" dirty="0" smtClean="0">
                  <a:ln>
                    <a:noFill/>
                  </a:ln>
                  <a:solidFill>
                    <a:srgbClr val="000000"/>
                  </a:solidFill>
                  <a:effectLst/>
                  <a:uLnTx/>
                  <a:uFillTx/>
                  <a:latin typeface="Arial" charset="0"/>
                  <a:ea typeface="+mn-ea"/>
                  <a:cs typeface="+mn-cs"/>
                </a:rPr>
              </a:br>
              <a:r>
                <a:rPr kumimoji="0" lang="da-DK" sz="1400" b="1" i="0" u="none" strike="noStrike" kern="1200" cap="none" spc="0" normalizeH="0" baseline="0" noProof="0" dirty="0" smtClean="0">
                  <a:ln>
                    <a:noFill/>
                  </a:ln>
                  <a:solidFill>
                    <a:srgbClr val="000000"/>
                  </a:solidFill>
                  <a:effectLst/>
                  <a:uLnTx/>
                  <a:uFillTx/>
                  <a:latin typeface="Arial" charset="0"/>
                  <a:ea typeface="+mn-ea"/>
                  <a:cs typeface="+mn-cs"/>
                </a:rPr>
                <a:t>Information</a:t>
              </a:r>
              <a:endParaRPr kumimoji="0" lang="da-DK" sz="1598" b="1"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6" name="Billede 15"/>
            <p:cNvPicPr>
              <a:picLocks noChangeAspect="1"/>
            </p:cNvPicPr>
            <p:nvPr/>
          </p:nvPicPr>
          <p:blipFill>
            <a:blip r:embed="rId5"/>
            <a:stretch>
              <a:fillRect/>
            </a:stretch>
          </p:blipFill>
          <p:spPr>
            <a:xfrm>
              <a:off x="5131165" y="3665562"/>
              <a:ext cx="1881187" cy="2571750"/>
            </a:xfrm>
            <a:prstGeom prst="roundRect">
              <a:avLst/>
            </a:prstGeom>
          </p:spPr>
        </p:pic>
        <p:sp>
          <p:nvSpPr>
            <p:cNvPr id="22" name="Afrundet rektangel 21"/>
            <p:cNvSpPr/>
            <p:nvPr/>
          </p:nvSpPr>
          <p:spPr bwMode="auto">
            <a:xfrm>
              <a:off x="4981846" y="2520151"/>
              <a:ext cx="2198604" cy="4197494"/>
            </a:xfrm>
            <a:prstGeom prst="roundRect">
              <a:avLst/>
            </a:prstGeom>
            <a:noFill/>
            <a:ln w="38100" cap="flat" cmpd="sng" algn="ctr">
              <a:solidFill>
                <a:srgbClr val="44831E"/>
              </a:solidFill>
              <a:prstDash val="solid"/>
              <a:round/>
              <a:headEnd type="none" w="med" len="med"/>
              <a:tailEnd type="none" w="med" len="med"/>
            </a:ln>
            <a:effectLst/>
            <a:ex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0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cxnSp>
          <p:nvCxnSpPr>
            <p:cNvPr id="28" name="Lige forbindelse 27"/>
            <p:cNvCxnSpPr/>
            <p:nvPr/>
          </p:nvCxnSpPr>
          <p:spPr bwMode="auto">
            <a:xfrm flipV="1">
              <a:off x="5131165" y="3284608"/>
              <a:ext cx="1881187" cy="376"/>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5" name="Gruppe 34"/>
          <p:cNvGrpSpPr/>
          <p:nvPr/>
        </p:nvGrpSpPr>
        <p:grpSpPr>
          <a:xfrm>
            <a:off x="7331135" y="2498183"/>
            <a:ext cx="2198604" cy="4197494"/>
            <a:chOff x="9764586" y="2520151"/>
            <a:chExt cx="2198604" cy="4197494"/>
          </a:xfrm>
        </p:grpSpPr>
        <p:sp>
          <p:nvSpPr>
            <p:cNvPr id="12" name="Tekstfelt 11"/>
            <p:cNvSpPr txBox="1"/>
            <p:nvPr/>
          </p:nvSpPr>
          <p:spPr>
            <a:xfrm>
              <a:off x="9964728" y="2690144"/>
              <a:ext cx="1798327" cy="46134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099"/>
                </a:spcBef>
                <a:spcAft>
                  <a:spcPct val="0"/>
                </a:spcAft>
                <a:buClrTx/>
                <a:buSzTx/>
                <a:buFontTx/>
                <a:buNone/>
                <a:tabLst/>
                <a:defRPr/>
              </a:pPr>
              <a:r>
                <a:rPr kumimoji="0" lang="da-DK" sz="1598" b="1" i="0" u="none" strike="noStrike" kern="1200" cap="none" spc="0" normalizeH="0" baseline="0" noProof="0" dirty="0">
                  <a:ln>
                    <a:noFill/>
                  </a:ln>
                  <a:solidFill>
                    <a:srgbClr val="000000"/>
                  </a:solidFill>
                  <a:effectLst/>
                  <a:uLnTx/>
                  <a:uFillTx/>
                  <a:latin typeface="Arial" charset="0"/>
                  <a:ea typeface="+mn-ea"/>
                  <a:cs typeface="+mn-cs"/>
                </a:rPr>
                <a:t>Mit Overblik </a:t>
              </a:r>
              <a:r>
                <a:rPr kumimoji="0" lang="da-DK" sz="1598" b="1" i="0" u="none" strike="noStrike" kern="1200" cap="none" spc="0" normalizeH="0" baseline="0" noProof="0" dirty="0" smtClean="0">
                  <a:ln>
                    <a:noFill/>
                  </a:ln>
                  <a:solidFill>
                    <a:srgbClr val="000000"/>
                  </a:solidFill>
                  <a:effectLst/>
                  <a:uLnTx/>
                  <a:uFillTx/>
                  <a:latin typeface="Arial" charset="0"/>
                  <a:ea typeface="+mn-ea"/>
                  <a:cs typeface="+mn-cs"/>
                </a:rPr>
                <a:t/>
              </a:r>
              <a:br>
                <a:rPr kumimoji="0" lang="da-DK" sz="1598" b="1" i="0" u="none" strike="noStrike" kern="1200" cap="none" spc="0" normalizeH="0" baseline="0" noProof="0" dirty="0" smtClean="0">
                  <a:ln>
                    <a:noFill/>
                  </a:ln>
                  <a:solidFill>
                    <a:srgbClr val="000000"/>
                  </a:solidFill>
                  <a:effectLst/>
                  <a:uLnTx/>
                  <a:uFillTx/>
                  <a:latin typeface="Arial" charset="0"/>
                  <a:ea typeface="+mn-ea"/>
                  <a:cs typeface="+mn-cs"/>
                </a:rPr>
              </a:br>
              <a:r>
                <a:rPr kumimoji="0" lang="da-DK" sz="1400" b="1" i="0" u="none" strike="noStrike" kern="1200" cap="none" spc="0" normalizeH="0" baseline="0" noProof="0" dirty="0">
                  <a:ln>
                    <a:noFill/>
                  </a:ln>
                  <a:solidFill>
                    <a:srgbClr val="000000"/>
                  </a:solidFill>
                  <a:effectLst/>
                  <a:uLnTx/>
                  <a:uFillTx/>
                  <a:latin typeface="Arial" charset="0"/>
                  <a:ea typeface="+mn-ea"/>
                  <a:cs typeface="+mn-cs"/>
                </a:rPr>
                <a:t>M</a:t>
              </a:r>
              <a:r>
                <a:rPr kumimoji="0" lang="da-DK" sz="1400" b="1" i="0" u="none" strike="noStrike" kern="1200" cap="none" spc="0" normalizeH="0" baseline="0" noProof="0" dirty="0" smtClean="0">
                  <a:ln>
                    <a:noFill/>
                  </a:ln>
                  <a:solidFill>
                    <a:srgbClr val="000000"/>
                  </a:solidFill>
                  <a:effectLst/>
                  <a:uLnTx/>
                  <a:uFillTx/>
                  <a:latin typeface="Arial" charset="0"/>
                  <a:ea typeface="+mn-ea"/>
                  <a:cs typeface="+mn-cs"/>
                </a:rPr>
                <a:t>ed </a:t>
              </a:r>
              <a:r>
                <a:rPr kumimoji="0" lang="da-DK" sz="1400" b="1" i="0" u="none" strike="noStrike" kern="1200" cap="none" spc="0" normalizeH="0" baseline="0" noProof="0" dirty="0">
                  <a:ln>
                    <a:noFill/>
                  </a:ln>
                  <a:solidFill>
                    <a:srgbClr val="000000"/>
                  </a:solidFill>
                  <a:effectLst/>
                  <a:uLnTx/>
                  <a:uFillTx/>
                  <a:latin typeface="Arial" charset="0"/>
                  <a:ea typeface="+mn-ea"/>
                  <a:cs typeface="+mn-cs"/>
                </a:rPr>
                <a:t>personlige data</a:t>
              </a:r>
            </a:p>
          </p:txBody>
        </p:sp>
        <p:pic>
          <p:nvPicPr>
            <p:cNvPr id="15" name="Billede 14"/>
            <p:cNvPicPr>
              <a:picLocks noChangeAspect="1"/>
            </p:cNvPicPr>
            <p:nvPr/>
          </p:nvPicPr>
          <p:blipFill rotWithShape="1">
            <a:blip r:embed="rId6"/>
            <a:srcRect r="33998"/>
            <a:stretch/>
          </p:blipFill>
          <p:spPr>
            <a:xfrm>
              <a:off x="9832773" y="3608317"/>
              <a:ext cx="2062230" cy="2454697"/>
            </a:xfrm>
            <a:prstGeom prst="roundRect">
              <a:avLst>
                <a:gd name="adj" fmla="val 8670"/>
              </a:avLst>
            </a:prstGeom>
          </p:spPr>
        </p:pic>
        <p:sp>
          <p:nvSpPr>
            <p:cNvPr id="25" name="Afrundet rektangel 24"/>
            <p:cNvSpPr/>
            <p:nvPr/>
          </p:nvSpPr>
          <p:spPr bwMode="auto">
            <a:xfrm>
              <a:off x="9764586" y="2520151"/>
              <a:ext cx="2198604" cy="4197494"/>
            </a:xfrm>
            <a:prstGeom prst="roundRect">
              <a:avLst/>
            </a:prstGeom>
            <a:noFill/>
            <a:ln w="38100" cap="flat" cmpd="sng" algn="ctr">
              <a:solidFill>
                <a:srgbClr val="44831E"/>
              </a:solidFill>
              <a:prstDash val="solid"/>
              <a:round/>
              <a:headEnd type="none" w="med" len="med"/>
              <a:tailEnd type="none" w="med" len="med"/>
            </a:ln>
            <a:effectLst/>
            <a:ex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0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cxnSp>
          <p:nvCxnSpPr>
            <p:cNvPr id="31" name="Lige forbindelse 30"/>
            <p:cNvCxnSpPr/>
            <p:nvPr/>
          </p:nvCxnSpPr>
          <p:spPr bwMode="auto">
            <a:xfrm>
              <a:off x="9963521" y="3252196"/>
              <a:ext cx="1799534" cy="0"/>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 name="Gruppe 33"/>
          <p:cNvGrpSpPr/>
          <p:nvPr/>
        </p:nvGrpSpPr>
        <p:grpSpPr>
          <a:xfrm>
            <a:off x="9671664" y="2494783"/>
            <a:ext cx="2198604" cy="4197494"/>
            <a:chOff x="4659404" y="2637401"/>
            <a:chExt cx="2198604" cy="4197494"/>
          </a:xfrm>
        </p:grpSpPr>
        <p:cxnSp>
          <p:nvCxnSpPr>
            <p:cNvPr id="30" name="Lige forbindelse 29"/>
            <p:cNvCxnSpPr/>
            <p:nvPr/>
          </p:nvCxnSpPr>
          <p:spPr bwMode="auto">
            <a:xfrm flipV="1">
              <a:off x="4851350" y="3379046"/>
              <a:ext cx="1868885" cy="23188"/>
            </a:xfrm>
            <a:prstGeom prst="line">
              <a:avLst/>
            </a:prstGeom>
            <a:solidFill>
              <a:schemeClr val="accent1"/>
            </a:solidFill>
            <a:ln w="6350"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22" name="Picture 2" descr="https://en.digst.dk/media/27119/app-digitalpost-logo1.png?width=678"/>
            <p:cNvPicPr>
              <a:picLocks noChangeAspect="1" noChangeArrowheads="1"/>
            </p:cNvPicPr>
            <p:nvPr/>
          </p:nvPicPr>
          <p:blipFill rotWithShape="1">
            <a:blip r:embed="rId7">
              <a:extLst>
                <a:ext uri="{28A0092B-C50C-407E-A947-70E740481C1C}">
                  <a14:useLocalDpi xmlns:a14="http://schemas.microsoft.com/office/drawing/2010/main" val="0"/>
                </a:ext>
              </a:extLst>
            </a:blip>
            <a:srcRect l="21740" t="3449" r="29200"/>
            <a:stretch/>
          </p:blipFill>
          <p:spPr bwMode="auto">
            <a:xfrm>
              <a:off x="4696264" y="4265583"/>
              <a:ext cx="2120823" cy="2345404"/>
            </a:xfrm>
            <a:prstGeom prst="roundRect">
              <a:avLst/>
            </a:prstGeom>
            <a:noFill/>
            <a:ln>
              <a:solidFill>
                <a:schemeClr val="tx1"/>
              </a:solidFill>
              <a:prstDash val="sysDot"/>
            </a:ln>
            <a:extLst>
              <a:ext uri="{909E8E84-426E-40DD-AFC4-6F175D3DCCD1}">
                <a14:hiddenFill xmlns:a14="http://schemas.microsoft.com/office/drawing/2010/main">
                  <a:solidFill>
                    <a:srgbClr val="FFFFFF"/>
                  </a:solidFill>
                </a14:hiddenFill>
              </a:ext>
            </a:extLst>
          </p:spPr>
        </p:pic>
        <p:pic>
          <p:nvPicPr>
            <p:cNvPr id="44" name="Picture 2" descr="https://en.digst.dk/media/27119/app-digitalpost-logo1.png?width=678"/>
            <p:cNvPicPr>
              <a:picLocks noChangeAspect="1" noChangeArrowheads="1"/>
            </p:cNvPicPr>
            <p:nvPr/>
          </p:nvPicPr>
          <p:blipFill rotWithShape="1">
            <a:blip r:embed="rId7">
              <a:extLst>
                <a:ext uri="{28A0092B-C50C-407E-A947-70E740481C1C}">
                  <a14:useLocalDpi xmlns:a14="http://schemas.microsoft.com/office/drawing/2010/main" val="0"/>
                </a:ext>
              </a:extLst>
            </a:blip>
            <a:srcRect l="83736" t="6699" r="3999" b="73458"/>
            <a:stretch/>
          </p:blipFill>
          <p:spPr bwMode="auto">
            <a:xfrm>
              <a:off x="4851350" y="3645140"/>
              <a:ext cx="645923" cy="587203"/>
            </a:xfrm>
            <a:prstGeom prst="roundRect">
              <a:avLst/>
            </a:prstGeom>
            <a:noFill/>
            <a:ln>
              <a:solidFill>
                <a:schemeClr val="tx1"/>
              </a:solidFill>
              <a:prstDash val="sysDot"/>
            </a:ln>
            <a:extLst>
              <a:ext uri="{909E8E84-426E-40DD-AFC4-6F175D3DCCD1}">
                <a14:hiddenFill xmlns:a14="http://schemas.microsoft.com/office/drawing/2010/main">
                  <a:solidFill>
                    <a:srgbClr val="FFFFFF"/>
                  </a:solidFill>
                </a14:hiddenFill>
              </a:ext>
            </a:extLst>
          </p:spPr>
        </p:pic>
        <p:sp>
          <p:nvSpPr>
            <p:cNvPr id="24" name="Afrundet rektangel 23"/>
            <p:cNvSpPr/>
            <p:nvPr/>
          </p:nvSpPr>
          <p:spPr bwMode="auto">
            <a:xfrm>
              <a:off x="4659404" y="2637401"/>
              <a:ext cx="2198604" cy="4197494"/>
            </a:xfrm>
            <a:prstGeom prst="roundRect">
              <a:avLst/>
            </a:prstGeom>
            <a:noFill/>
            <a:ln w="38100" cap="flat" cmpd="sng" algn="ctr">
              <a:solidFill>
                <a:srgbClr val="44831E"/>
              </a:solidFill>
              <a:prstDash val="sysDot"/>
              <a:round/>
              <a:headEnd type="none" w="med" len="med"/>
              <a:tailEnd type="none" w="med" len="med"/>
            </a:ln>
            <a:effectLst/>
            <a:ex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0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0000"/>
                </a:solidFill>
                <a:effectLst/>
                <a:uLnTx/>
                <a:uFillTx/>
                <a:latin typeface="Arial" charset="0"/>
                <a:ea typeface="+mn-ea"/>
                <a:cs typeface="+mn-cs"/>
              </a:endParaRPr>
            </a:p>
          </p:txBody>
        </p:sp>
      </p:grpSp>
      <p:grpSp>
        <p:nvGrpSpPr>
          <p:cNvPr id="32" name="Gruppe 31"/>
          <p:cNvGrpSpPr/>
          <p:nvPr/>
        </p:nvGrpSpPr>
        <p:grpSpPr>
          <a:xfrm>
            <a:off x="4990606" y="2488433"/>
            <a:ext cx="2198604" cy="4216993"/>
            <a:chOff x="-2151014" y="2520154"/>
            <a:chExt cx="2198604" cy="4216993"/>
          </a:xfrm>
        </p:grpSpPr>
        <p:sp>
          <p:nvSpPr>
            <p:cNvPr id="18" name="Tekstfelt 17"/>
            <p:cNvSpPr txBox="1"/>
            <p:nvPr/>
          </p:nvSpPr>
          <p:spPr>
            <a:xfrm>
              <a:off x="-1946956" y="2652856"/>
              <a:ext cx="1961765" cy="46134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099"/>
                </a:spcBef>
                <a:spcAft>
                  <a:spcPct val="0"/>
                </a:spcAft>
                <a:buClrTx/>
                <a:buSzTx/>
                <a:buFontTx/>
                <a:buNone/>
                <a:tabLst/>
                <a:defRPr/>
              </a:pPr>
              <a:r>
                <a:rPr kumimoji="0" lang="da-DK" sz="1598" b="1" i="0" u="none" strike="noStrike" kern="1200" cap="none" spc="0" normalizeH="0" baseline="0" noProof="0" dirty="0" smtClean="0">
                  <a:ln>
                    <a:noFill/>
                  </a:ln>
                  <a:solidFill>
                    <a:srgbClr val="000000"/>
                  </a:solidFill>
                  <a:effectLst/>
                  <a:uLnTx/>
                  <a:uFillTx/>
                  <a:latin typeface="Arial" charset="0"/>
                  <a:ea typeface="+mn-ea"/>
                  <a:cs typeface="+mn-cs"/>
                </a:rPr>
                <a:t>lifeindenmark.dk</a:t>
              </a:r>
              <a:br>
                <a:rPr kumimoji="0" lang="da-DK" sz="1598" b="1" i="0" u="none" strike="noStrike" kern="1200" cap="none" spc="0" normalizeH="0" baseline="0" noProof="0" dirty="0" smtClean="0">
                  <a:ln>
                    <a:noFill/>
                  </a:ln>
                  <a:solidFill>
                    <a:srgbClr val="000000"/>
                  </a:solidFill>
                  <a:effectLst/>
                  <a:uLnTx/>
                  <a:uFillTx/>
                  <a:latin typeface="Arial" charset="0"/>
                  <a:ea typeface="+mn-ea"/>
                  <a:cs typeface="+mn-cs"/>
                </a:rPr>
              </a:br>
              <a:r>
                <a:rPr kumimoji="0" lang="da-DK" sz="1400" b="1" i="0" u="none" strike="noStrike" kern="1200" cap="none" spc="0" normalizeH="0" baseline="0" noProof="0" dirty="0">
                  <a:ln>
                    <a:noFill/>
                  </a:ln>
                  <a:solidFill>
                    <a:srgbClr val="000000"/>
                  </a:solidFill>
                  <a:effectLst/>
                  <a:uLnTx/>
                  <a:uFillTx/>
                  <a:latin typeface="Arial" charset="0"/>
                  <a:ea typeface="+mn-ea"/>
                  <a:cs typeface="+mn-cs"/>
                </a:rPr>
                <a:t>U</a:t>
              </a:r>
              <a:r>
                <a:rPr kumimoji="0" lang="da-DK" sz="1400" b="1" i="0" u="none" strike="noStrike" kern="1200" cap="none" spc="0" normalizeH="0" baseline="0" noProof="0" dirty="0" smtClean="0">
                  <a:ln>
                    <a:noFill/>
                  </a:ln>
                  <a:solidFill>
                    <a:srgbClr val="000000"/>
                  </a:solidFill>
                  <a:effectLst/>
                  <a:uLnTx/>
                  <a:uFillTx/>
                  <a:latin typeface="Arial" charset="0"/>
                  <a:ea typeface="+mn-ea"/>
                  <a:cs typeface="+mn-cs"/>
                </a:rPr>
                <a:t>denlandske borgere</a:t>
              </a:r>
              <a:endParaRPr kumimoji="0" lang="da-DK" sz="1400" b="1"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29" name="Lige forbindelse 28"/>
            <p:cNvCxnSpPr/>
            <p:nvPr/>
          </p:nvCxnSpPr>
          <p:spPr bwMode="auto">
            <a:xfrm>
              <a:off x="-1946956" y="3237917"/>
              <a:ext cx="1789005" cy="0"/>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Afrundet rektangel 22"/>
            <p:cNvSpPr/>
            <p:nvPr/>
          </p:nvSpPr>
          <p:spPr bwMode="auto">
            <a:xfrm>
              <a:off x="-2151014" y="2520154"/>
              <a:ext cx="2198604" cy="4216993"/>
            </a:xfrm>
            <a:prstGeom prst="roundRect">
              <a:avLst/>
            </a:prstGeom>
            <a:noFill/>
            <a:ln w="38100" cap="flat" cmpd="sng" algn="ctr">
              <a:solidFill>
                <a:srgbClr val="44831E"/>
              </a:solidFill>
              <a:prstDash val="solid"/>
              <a:round/>
              <a:headEnd type="none" w="med" len="med"/>
              <a:tailEnd type="none" w="med" len="med"/>
            </a:ln>
            <a:effectLst/>
            <a:ex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0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pic>
          <p:nvPicPr>
            <p:cNvPr id="14" name="Billede 13"/>
            <p:cNvPicPr>
              <a:picLocks noChangeAspect="1"/>
            </p:cNvPicPr>
            <p:nvPr/>
          </p:nvPicPr>
          <p:blipFill>
            <a:blip r:embed="rId8"/>
            <a:stretch>
              <a:fillRect/>
            </a:stretch>
          </p:blipFill>
          <p:spPr>
            <a:xfrm>
              <a:off x="-2028827" y="4317064"/>
              <a:ext cx="1966532" cy="1069714"/>
            </a:xfrm>
            <a:prstGeom prst="rect">
              <a:avLst/>
            </a:prstGeom>
          </p:spPr>
        </p:pic>
      </p:grpSp>
      <p:sp>
        <p:nvSpPr>
          <p:cNvPr id="3" name="Rektangel 2"/>
          <p:cNvSpPr/>
          <p:nvPr/>
        </p:nvSpPr>
        <p:spPr>
          <a:xfrm>
            <a:off x="9905278" y="2637737"/>
            <a:ext cx="2146664" cy="553998"/>
          </a:xfrm>
          <a:prstGeom prst="rect">
            <a:avLst/>
          </a:prstGeom>
        </p:spPr>
        <p:txBody>
          <a:bodyPr wrap="square">
            <a:spAutoFit/>
          </a:bodyPr>
          <a:lstStyle/>
          <a:p>
            <a:pPr lvl="0" fontAlgn="base">
              <a:spcBef>
                <a:spcPts val="1099"/>
              </a:spcBef>
              <a:spcAft>
                <a:spcPct val="0"/>
              </a:spcAft>
              <a:defRPr/>
            </a:pPr>
            <a:r>
              <a:rPr lang="da-DK" sz="1600" b="1" dirty="0">
                <a:solidFill>
                  <a:srgbClr val="000000"/>
                </a:solidFill>
                <a:latin typeface="Arial" charset="0"/>
              </a:rPr>
              <a:t>Digital Post </a:t>
            </a:r>
            <a:r>
              <a:rPr lang="da-DK" sz="2000" b="1" dirty="0">
                <a:solidFill>
                  <a:srgbClr val="000000"/>
                </a:solidFill>
                <a:latin typeface="Arial" charset="0"/>
              </a:rPr>
              <a:t/>
            </a:r>
            <a:br>
              <a:rPr lang="da-DK" sz="2000" b="1" dirty="0">
                <a:solidFill>
                  <a:srgbClr val="000000"/>
                </a:solidFill>
                <a:latin typeface="Arial" charset="0"/>
              </a:rPr>
            </a:br>
            <a:r>
              <a:rPr lang="da-DK" sz="1400" b="1" dirty="0">
                <a:solidFill>
                  <a:srgbClr val="000000"/>
                </a:solidFill>
                <a:latin typeface="Arial" charset="0"/>
              </a:rPr>
              <a:t>På web og i </a:t>
            </a:r>
            <a:r>
              <a:rPr lang="da-DK" sz="1400" b="1" dirty="0" err="1">
                <a:solidFill>
                  <a:srgbClr val="000000"/>
                </a:solidFill>
                <a:latin typeface="Arial" charset="0"/>
              </a:rPr>
              <a:t>app</a:t>
            </a:r>
            <a:endParaRPr lang="da-DK" sz="1600" b="1" dirty="0">
              <a:solidFill>
                <a:srgbClr val="000000"/>
              </a:solidFill>
              <a:latin typeface="Arial" charset="0"/>
            </a:endParaRPr>
          </a:p>
        </p:txBody>
      </p:sp>
      <p:sp>
        <p:nvSpPr>
          <p:cNvPr id="36" name="Tip - tekst"/>
          <p:cNvSpPr/>
          <p:nvPr/>
        </p:nvSpPr>
        <p:spPr>
          <a:xfrm>
            <a:off x="8863056" y="401232"/>
            <a:ext cx="2862396" cy="1200329"/>
          </a:xfrm>
          <a:prstGeom prst="rect">
            <a:avLst/>
          </a:prstGeom>
        </p:spPr>
        <p:txBody>
          <a:bodyPr wrap="square">
            <a:spAutoFit/>
          </a:bodyPr>
          <a:lstStyle/>
          <a:p>
            <a:r>
              <a:rPr lang="da-DK" b="1" dirty="0">
                <a:latin typeface="Arial" panose="020B0604020202020204" pitchFamily="34" charset="0"/>
                <a:cs typeface="Arial" panose="020B0604020202020204" pitchFamily="34" charset="0"/>
              </a:rPr>
              <a:t>Tip</a:t>
            </a:r>
            <a:r>
              <a:rPr lang="da-DK" dirty="0">
                <a:latin typeface="Arial" panose="020B0604020202020204" pitchFamily="34" charset="0"/>
                <a:cs typeface="Arial" panose="020B0604020202020204" pitchFamily="34" charset="0"/>
              </a:rPr>
              <a:t>: Læs om informationsarkitekturen i vejledningen ‘Sådan er borger.dk opbygget’.</a:t>
            </a:r>
          </a:p>
        </p:txBody>
      </p:sp>
    </p:spTree>
    <p:extLst>
      <p:ext uri="{BB962C8B-B14F-4D97-AF65-F5344CB8AC3E}">
        <p14:creationId xmlns:p14="http://schemas.microsoft.com/office/powerpoint/2010/main" val="272979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p:cNvSpPr>
            <a:spLocks noGrp="1"/>
          </p:cNvSpPr>
          <p:nvPr>
            <p:ph type="title"/>
          </p:nvPr>
        </p:nvSpPr>
        <p:spPr>
          <a:xfrm>
            <a:off x="4835666" y="2711815"/>
            <a:ext cx="2196313" cy="1325563"/>
          </a:xfrm>
        </p:spPr>
        <p:txBody>
          <a:bodyPr/>
          <a:lstStyle/>
          <a:p>
            <a:pPr lvl="0" defTabSz="457200">
              <a:lnSpc>
                <a:spcPct val="120000"/>
              </a:lnSpc>
              <a:spcBef>
                <a:spcPts val="0"/>
              </a:spcBef>
            </a:pPr>
            <a:r>
              <a:rPr lang="da-DK" sz="4000" b="1" dirty="0">
                <a:solidFill>
                  <a:srgbClr val="44831E"/>
                </a:solidFill>
                <a:latin typeface="Arial" panose="020B0604020202020204" pitchFamily="34" charset="0"/>
                <a:ea typeface="+mn-ea"/>
                <a:cs typeface="Arial" panose="020B0604020202020204" pitchFamily="34" charset="0"/>
              </a:rPr>
              <a:t>PAUSE</a:t>
            </a:r>
            <a:endParaRPr lang="da-DK" sz="4000" dirty="0">
              <a:solidFill>
                <a:srgbClr val="44831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62153519"/>
      </p:ext>
    </p:extLst>
  </p:cSld>
  <p:clrMapOvr>
    <a:masterClrMapping/>
  </p:clrMapOvr>
  <p:transition spd="slow">
    <p:push dir="u"/>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p tekst">
            <a:extLst>
              <a:ext uri="{FF2B5EF4-FFF2-40B4-BE49-F238E27FC236}">
                <a16:creationId xmlns:a16="http://schemas.microsoft.com/office/drawing/2014/main" id="{07B72F27-B849-41C4-9A11-FE6B1D2DF346}"/>
              </a:ext>
            </a:extLst>
          </p:cNvPr>
          <p:cNvSpPr txBox="1">
            <a:spLocks/>
          </p:cNvSpPr>
          <p:nvPr/>
        </p:nvSpPr>
        <p:spPr>
          <a:xfrm>
            <a:off x="6096000" y="5438679"/>
            <a:ext cx="6120924" cy="7459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trin-vejledningerne ‘Rediger indholdsside’, ‘Genbrugelige links’ og ‘Udgiv ændringer’.</a:t>
            </a:r>
          </a:p>
        </p:txBody>
      </p:sp>
      <p:sp>
        <p:nvSpPr>
          <p:cNvPr id="3" name="Text Placeholder 2">
            <a:extLst>
              <a:ext uri="{FF2B5EF4-FFF2-40B4-BE49-F238E27FC236}">
                <a16:creationId xmlns:a16="http://schemas.microsoft.com/office/drawing/2014/main" id="{8AF1F249-7E1D-4181-A904-DAB782AA3713}"/>
              </a:ext>
            </a:extLst>
          </p:cNvPr>
          <p:cNvSpPr txBox="1">
            <a:spLocks/>
          </p:cNvSpPr>
          <p:nvPr/>
        </p:nvSpPr>
        <p:spPr>
          <a:xfrm>
            <a:off x="6171724" y="1004921"/>
            <a:ext cx="5230920" cy="44518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Opret din nye indholdsside via indholdsredigering</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Gå til ‘Sideredigering’ og udbyg siden med manchettekst samt tre mikroartikler med titlerne: </a:t>
            </a:r>
          </a:p>
          <a:p>
            <a:pPr marL="742950" lvl="1" indent="-285750">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Hvis du vil klage</a:t>
            </a:r>
          </a:p>
          <a:p>
            <a:pPr marL="742950" lvl="1" indent="-285750">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Lovgivning</a:t>
            </a:r>
          </a:p>
          <a:p>
            <a:pPr marL="742950" lvl="1" indent="-285750">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Læs også</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Indsæt brødtekst og links i de tre mikroartikler</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Angiv type på Lovgivning og Læs også</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Tjek siden i </a:t>
            </a:r>
            <a:r>
              <a:rPr lang="da-DK" sz="1400" dirty="0" err="1">
                <a:solidFill>
                  <a:srgbClr val="FFFFFF"/>
                </a:solidFill>
                <a:latin typeface="Arial" panose="020B0604020202020204" pitchFamily="34" charset="0"/>
                <a:cs typeface="Arial" panose="020B0604020202020204" pitchFamily="34" charset="0"/>
              </a:rPr>
              <a:t>preview</a:t>
            </a:r>
            <a:r>
              <a:rPr lang="da-DK" sz="1400" dirty="0">
                <a:solidFill>
                  <a:srgbClr val="FFFFFF"/>
                </a:solidFill>
                <a:latin typeface="Arial" panose="020B0604020202020204" pitchFamily="34" charset="0"/>
                <a:cs typeface="Arial" panose="020B0604020202020204" pitchFamily="34" charset="0"/>
              </a:rPr>
              <a:t> og udgiv </a:t>
            </a:r>
            <a:br>
              <a:rPr lang="da-DK" sz="1400" dirty="0">
                <a:solidFill>
                  <a:srgbClr val="FFFFFF"/>
                </a:solidFill>
                <a:latin typeface="Arial" panose="020B0604020202020204" pitchFamily="34" charset="0"/>
                <a:cs typeface="Arial" panose="020B0604020202020204" pitchFamily="34" charset="0"/>
              </a:rPr>
            </a:br>
            <a:endParaRPr lang="da-DK" sz="14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Ekstra: Opret mikroartiklerne:</a:t>
            </a:r>
          </a:p>
          <a:p>
            <a:pPr marL="742950" lvl="1" indent="-285750">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Hvem kan få XX?</a:t>
            </a:r>
          </a:p>
          <a:p>
            <a:pPr marL="742950" lvl="1" indent="-285750">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Hvor meget er XX?</a:t>
            </a:r>
          </a:p>
          <a:p>
            <a:pPr marL="742950" lvl="1" indent="-285750">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Ansøg om XX (tilføj en selvbetjening)</a:t>
            </a:r>
          </a:p>
          <a:p>
            <a:pPr marL="742950" lvl="1" indent="-285750">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Hvornår får jeg XX?</a:t>
            </a:r>
          </a:p>
          <a:p>
            <a:pPr marL="0" indent="0">
              <a:buNone/>
            </a:pPr>
            <a:endParaRPr lang="da-DK" sz="1400" dirty="0">
              <a:solidFill>
                <a:srgbClr val="FFFFFF"/>
              </a:solidFill>
              <a:latin typeface="Arial" panose="020B0604020202020204" pitchFamily="34" charset="0"/>
              <a:cs typeface="Arial" panose="020B0604020202020204" pitchFamily="34" charset="0"/>
            </a:endParaRPr>
          </a:p>
        </p:txBody>
      </p:sp>
      <p:cxnSp>
        <p:nvCxnSpPr>
          <p:cNvPr id="22" name="Lige forbindelse 21" title="&quot;&quot;">
            <a:extLst>
              <a:ext uri="{FF2B5EF4-FFF2-40B4-BE49-F238E27FC236}">
                <a16:creationId xmlns:a16="http://schemas.microsoft.com/office/drawing/2014/main" id="{05C59591-1D9D-4005-B390-83CD5C27EF90}"/>
              </a:ext>
            </a:extLst>
          </p:cNvPr>
          <p:cNvCxnSpPr/>
          <p:nvPr/>
        </p:nvCxnSpPr>
        <p:spPr>
          <a:xfrm>
            <a:off x="5803900" y="969833"/>
            <a:ext cx="0" cy="5392867"/>
          </a:xfrm>
          <a:prstGeom prst="line">
            <a:avLst/>
          </a:prstGeom>
          <a:ln>
            <a:solidFill>
              <a:srgbClr val="44831E"/>
            </a:solidFill>
          </a:ln>
        </p:spPr>
        <p:style>
          <a:lnRef idx="3">
            <a:schemeClr val="accent6"/>
          </a:lnRef>
          <a:fillRef idx="0">
            <a:schemeClr val="accent6"/>
          </a:fillRef>
          <a:effectRef idx="2">
            <a:schemeClr val="accent6"/>
          </a:effectRef>
          <a:fontRef idx="minor">
            <a:schemeClr val="tx1"/>
          </a:fontRef>
        </p:style>
      </p:cxnSp>
      <p:sp>
        <p:nvSpPr>
          <p:cNvPr id="12" name="Text Placeholder 1">
            <a:extLst>
              <a:ext uri="{FF2B5EF4-FFF2-40B4-BE49-F238E27FC236}">
                <a16:creationId xmlns:a16="http://schemas.microsoft.com/office/drawing/2014/main" id="{34D9DF0B-BAD3-4BA0-A53B-A77C47E56144}"/>
              </a:ext>
            </a:extLst>
          </p:cNvPr>
          <p:cNvSpPr txBox="1">
            <a:spLocks/>
          </p:cNvSpPr>
          <p:nvPr/>
        </p:nvSpPr>
        <p:spPr>
          <a:xfrm>
            <a:off x="327211" y="5481878"/>
            <a:ext cx="5387789" cy="5042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trin-vejledningen ‘Opret indholdsside’.</a:t>
            </a:r>
          </a:p>
        </p:txBody>
      </p:sp>
      <p:pic>
        <p:nvPicPr>
          <p:cNvPr id="20" name="Billede">
            <a:extLst>
              <a:ext uri="{FF2B5EF4-FFF2-40B4-BE49-F238E27FC236}">
                <a16:creationId xmlns:a16="http://schemas.microsoft.com/office/drawing/2014/main" id="{60FFF46A-1609-41E2-8056-F25CA80A9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76" y="1477615"/>
            <a:ext cx="3716830" cy="3716830"/>
          </a:xfrm>
          <a:prstGeom prst="rect">
            <a:avLst/>
          </a:prstGeom>
        </p:spPr>
      </p:pic>
      <p:sp>
        <p:nvSpPr>
          <p:cNvPr id="26" name="Rektangel" title="&quot;&quot;">
            <a:extLst>
              <a:ext uri="{FF2B5EF4-FFF2-40B4-BE49-F238E27FC236}">
                <a16:creationId xmlns:a16="http://schemas.microsoft.com/office/drawing/2014/main" id="{4FEAC197-349D-4EAA-A191-25557D6C8892}"/>
              </a:ext>
            </a:extLst>
          </p:cNvPr>
          <p:cNvSpPr/>
          <p:nvPr/>
        </p:nvSpPr>
        <p:spPr>
          <a:xfrm flipV="1">
            <a:off x="517611" y="1124017"/>
            <a:ext cx="133889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itel 2">
            <a:extLst>
              <a:ext uri="{FF2B5EF4-FFF2-40B4-BE49-F238E27FC236}">
                <a16:creationId xmlns:a16="http://schemas.microsoft.com/office/drawing/2014/main" id="{07FAFB71-ED08-4E25-A807-DF85ED1C64F2}"/>
              </a:ext>
            </a:extLst>
          </p:cNvPr>
          <p:cNvSpPr txBox="1">
            <a:spLocks/>
          </p:cNvSpPr>
          <p:nvPr/>
        </p:nvSpPr>
        <p:spPr>
          <a:xfrm>
            <a:off x="479510" y="733011"/>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solidFill>
                  <a:srgbClr val="FFFFFF"/>
                </a:solidFill>
                <a:latin typeface="Arial" panose="020B0604020202020204" pitchFamily="34" charset="0"/>
                <a:cs typeface="Arial" panose="020B0604020202020204" pitchFamily="34" charset="0"/>
              </a:rPr>
              <a:t>Øvelse 6</a:t>
            </a:r>
          </a:p>
        </p:txBody>
      </p:sp>
      <p:sp>
        <p:nvSpPr>
          <p:cNvPr id="2" name="Titel 1"/>
          <p:cNvSpPr>
            <a:spLocks noGrp="1"/>
          </p:cNvSpPr>
          <p:nvPr>
            <p:ph type="title"/>
          </p:nvPr>
        </p:nvSpPr>
        <p:spPr>
          <a:xfrm>
            <a:off x="4029810" y="208528"/>
            <a:ext cx="391600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493245266"/>
      </p:ext>
    </p:extLst>
  </p:cSld>
  <p:clrMapOvr>
    <a:masterClrMapping/>
  </p:clrMapOvr>
  <p:transition spd="slow">
    <p:push dir="u"/>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p tekst">
            <a:extLst>
              <a:ext uri="{FF2B5EF4-FFF2-40B4-BE49-F238E27FC236}">
                <a16:creationId xmlns:a16="http://schemas.microsoft.com/office/drawing/2014/main" id="{34D9DF0B-BAD3-4BA0-A53B-A77C47E56144}"/>
              </a:ext>
            </a:extLst>
          </p:cNvPr>
          <p:cNvSpPr txBox="1">
            <a:spLocks/>
          </p:cNvSpPr>
          <p:nvPr/>
        </p:nvSpPr>
        <p:spPr>
          <a:xfrm>
            <a:off x="1699846" y="5848321"/>
            <a:ext cx="8346831" cy="5042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44831E"/>
                </a:solidFill>
                <a:latin typeface="Arial" panose="020B0604020202020204" pitchFamily="34" charset="0"/>
                <a:cs typeface="Arial" panose="020B0604020202020204" pitchFamily="34" charset="0"/>
              </a:rPr>
              <a:t>Tip: Brug </a:t>
            </a:r>
            <a:r>
              <a:rPr lang="da-DK" sz="1600" b="1" dirty="0" err="1">
                <a:solidFill>
                  <a:srgbClr val="44831E"/>
                </a:solidFill>
                <a:latin typeface="Arial" panose="020B0604020202020204" pitchFamily="34" charset="0"/>
                <a:cs typeface="Arial" panose="020B0604020202020204" pitchFamily="34" charset="0"/>
              </a:rPr>
              <a:t>Skrivevejlednngen</a:t>
            </a:r>
            <a:endParaRPr lang="da-DK" sz="1600" b="1" dirty="0">
              <a:solidFill>
                <a:srgbClr val="44831E"/>
              </a:solidFill>
              <a:latin typeface="Arial" panose="020B0604020202020204" pitchFamily="34" charset="0"/>
              <a:cs typeface="Arial" panose="020B0604020202020204" pitchFamily="34" charset="0"/>
            </a:endParaRPr>
          </a:p>
        </p:txBody>
      </p:sp>
      <p:sp>
        <p:nvSpPr>
          <p:cNvPr id="6" name="Tekstboks 2"/>
          <p:cNvSpPr txBox="1">
            <a:spLocks/>
          </p:cNvSpPr>
          <p:nvPr/>
        </p:nvSpPr>
        <p:spPr>
          <a:xfrm>
            <a:off x="6172200" y="1825625"/>
            <a:ext cx="4178808" cy="3776278"/>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lstStyle>
            <a:defPPr>
              <a:defRPr lang="da-DK"/>
            </a:defPPr>
            <a:lvl1pPr marL="342900" indent="-342900" defTabSz="914400">
              <a:lnSpc>
                <a:spcPct val="90000"/>
              </a:lnSpc>
              <a:spcBef>
                <a:spcPts val="1000"/>
              </a:spcBef>
              <a:buFont typeface="+mj-lt"/>
              <a:buAutoNum type="arabicPeriod"/>
              <a:defRPr sz="1400">
                <a:solidFill>
                  <a:srgbClr val="FFFFFF"/>
                </a:solidFill>
                <a:latin typeface="Arial" panose="020B0604020202020204" pitchFamily="34" charset="0"/>
                <a:cs typeface="Arial" panose="020B0604020202020204" pitchFamily="34" charset="0"/>
              </a:defRPr>
            </a:lvl1pPr>
            <a:lvl2pPr marL="742950" lvl="1" indent="-285750" defTabSz="914400">
              <a:lnSpc>
                <a:spcPct val="90000"/>
              </a:lnSpc>
              <a:spcBef>
                <a:spcPts val="500"/>
              </a:spcBef>
              <a:buFont typeface="Arial" panose="020B0604020202020204" pitchFamily="34" charset="0"/>
              <a:buChar char="•"/>
              <a:defRPr sz="1400">
                <a:solidFill>
                  <a:srgbClr val="FFFFFF"/>
                </a:solidFill>
                <a:latin typeface="Arial" panose="020B0604020202020204" pitchFamily="34" charset="0"/>
                <a:cs typeface="Arial" panose="020B0604020202020204" pitchFamily="34" charset="0"/>
              </a:defRPr>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buNone/>
            </a:pPr>
            <a:r>
              <a:rPr lang="da-DK" sz="1800" b="1" dirty="0"/>
              <a:t>Dine opgaver</a:t>
            </a:r>
          </a:p>
          <a:p>
            <a:pPr marL="0" indent="0">
              <a:buNone/>
            </a:pPr>
            <a:endParaRPr lang="da-DK" dirty="0"/>
          </a:p>
          <a:p>
            <a:pPr lvl="1"/>
            <a:r>
              <a:rPr lang="da-DK" dirty="0"/>
              <a:t>Koordinere: internt, øvrige myndigheder, borger.dk-redaktionen, fx ressortændringer</a:t>
            </a:r>
          </a:p>
          <a:p>
            <a:pPr lvl="1"/>
            <a:r>
              <a:rPr lang="da-DK" dirty="0"/>
              <a:t>Opdatere indhold: aktuelle satser ved årsskiftet, lovændringer, ny praksis, fx selvbetjening</a:t>
            </a:r>
          </a:p>
          <a:p>
            <a:pPr lvl="1"/>
            <a:r>
              <a:rPr lang="da-DK" dirty="0"/>
              <a:t>Varsle, når en ny side er på vej</a:t>
            </a:r>
          </a:p>
          <a:p>
            <a:pPr lvl="1"/>
            <a:r>
              <a:rPr lang="da-DK" dirty="0"/>
              <a:t>Følge skrivevejledningen</a:t>
            </a:r>
          </a:p>
          <a:p>
            <a:pPr lvl="1"/>
            <a:r>
              <a:rPr lang="da-DK" dirty="0"/>
              <a:t>Have gyldigt </a:t>
            </a:r>
            <a:r>
              <a:rPr lang="da-DK" dirty="0" err="1"/>
              <a:t>MitID</a:t>
            </a:r>
            <a:r>
              <a:rPr lang="da-DK" dirty="0"/>
              <a:t> Erhverv</a:t>
            </a:r>
          </a:p>
          <a:p>
            <a:pPr lvl="1"/>
            <a:r>
              <a:rPr lang="da-DK" dirty="0"/>
              <a:t>Deltage i redaktørmøder</a:t>
            </a:r>
          </a:p>
          <a:p>
            <a:pPr lvl="1"/>
            <a:r>
              <a:rPr lang="da-DK" dirty="0"/>
              <a:t>Holde dig orienteret på digitalisér.dk</a:t>
            </a:r>
          </a:p>
        </p:txBody>
      </p:sp>
      <p:sp>
        <p:nvSpPr>
          <p:cNvPr id="5" name="Tekstboks 1"/>
          <p:cNvSpPr txBox="1">
            <a:spLocks/>
          </p:cNvSpPr>
          <p:nvPr/>
        </p:nvSpPr>
        <p:spPr>
          <a:xfrm>
            <a:off x="838200" y="1825625"/>
            <a:ext cx="4477512" cy="3776278"/>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lstStyle>
            <a:defPPr>
              <a:defRPr lang="da-DK"/>
            </a:defPPr>
            <a:lvl1pPr marL="342900" indent="-342900" defTabSz="914400">
              <a:lnSpc>
                <a:spcPct val="90000"/>
              </a:lnSpc>
              <a:spcBef>
                <a:spcPts val="1000"/>
              </a:spcBef>
              <a:buFont typeface="+mj-lt"/>
              <a:buAutoNum type="arabicPeriod"/>
              <a:defRPr sz="1400">
                <a:solidFill>
                  <a:srgbClr val="FFFFFF"/>
                </a:solidFill>
                <a:latin typeface="Arial" panose="020B0604020202020204" pitchFamily="34" charset="0"/>
                <a:cs typeface="Arial" panose="020B0604020202020204" pitchFamily="34" charset="0"/>
              </a:defRPr>
            </a:lvl1pPr>
            <a:lvl2pPr marL="742950" lvl="1" indent="-285750" defTabSz="914400">
              <a:lnSpc>
                <a:spcPct val="90000"/>
              </a:lnSpc>
              <a:spcBef>
                <a:spcPts val="500"/>
              </a:spcBef>
              <a:buFont typeface="Arial" panose="020B0604020202020204" pitchFamily="34" charset="0"/>
              <a:buChar char="•"/>
              <a:defRPr sz="1400">
                <a:solidFill>
                  <a:srgbClr val="FFFFFF"/>
                </a:solidFill>
                <a:latin typeface="Arial" panose="020B0604020202020204" pitchFamily="34" charset="0"/>
                <a:cs typeface="Arial" panose="020B0604020202020204" pitchFamily="34" charset="0"/>
              </a:defRPr>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buNone/>
            </a:pPr>
            <a:r>
              <a:rPr lang="da-DK" sz="1800" b="1" dirty="0"/>
              <a:t>Indholdsside</a:t>
            </a:r>
          </a:p>
          <a:p>
            <a:pPr marL="0" indent="0">
              <a:buNone/>
            </a:pPr>
            <a:endParaRPr lang="da-DK" dirty="0"/>
          </a:p>
          <a:p>
            <a:pPr lvl="1"/>
            <a:r>
              <a:rPr lang="da-DK" dirty="0"/>
              <a:t>God sigende titel (maksimalt 67 tegn inkl. mellemrum)</a:t>
            </a:r>
          </a:p>
          <a:p>
            <a:pPr lvl="1"/>
            <a:r>
              <a:rPr lang="da-DK" dirty="0"/>
              <a:t>Oplysende manchet uden punktum (maksimalt 97 tegn inkl. mellemrum)</a:t>
            </a:r>
          </a:p>
          <a:p>
            <a:pPr lvl="1"/>
            <a:r>
              <a:rPr lang="da-DK" dirty="0"/>
              <a:t>Korte </a:t>
            </a:r>
            <a:r>
              <a:rPr lang="da-DK" dirty="0" err="1"/>
              <a:t>mikroartikler</a:t>
            </a:r>
            <a:r>
              <a:rPr lang="da-DK" dirty="0"/>
              <a:t>, som besvarer borgerens spørgsmål (obligatoriske: Hvis du vil klage, Lovgivning, Læs også)</a:t>
            </a:r>
          </a:p>
          <a:p>
            <a:pPr lvl="1"/>
            <a:r>
              <a:rPr lang="da-DK" dirty="0"/>
              <a:t>Selvbetjening i kontekst</a:t>
            </a:r>
          </a:p>
          <a:p>
            <a:pPr lvl="1"/>
            <a:r>
              <a:rPr lang="da-DK" dirty="0"/>
              <a:t>Selvforklarende genbrugelige links i bunden af mikroartiklen</a:t>
            </a:r>
          </a:p>
          <a:p>
            <a:pPr lvl="1"/>
            <a:r>
              <a:rPr lang="da-DK" dirty="0" err="1"/>
              <a:t>Byline</a:t>
            </a:r>
            <a:r>
              <a:rPr lang="da-DK" dirty="0"/>
              <a:t>: Førstnævnte myndighed er hovedansvarlig</a:t>
            </a:r>
          </a:p>
          <a:p>
            <a:pPr lvl="1"/>
            <a:r>
              <a:rPr lang="da-DK" dirty="0"/>
              <a:t>Metadata: Husk gode søgeord </a:t>
            </a:r>
          </a:p>
        </p:txBody>
      </p:sp>
      <p:sp>
        <p:nvSpPr>
          <p:cNvPr id="3" name="Titel 2"/>
          <p:cNvSpPr txBox="1"/>
          <p:nvPr/>
        </p:nvSpPr>
        <p:spPr>
          <a:xfrm>
            <a:off x="4422913" y="871419"/>
            <a:ext cx="4810540" cy="830997"/>
          </a:xfrm>
          <a:prstGeom prst="rect">
            <a:avLst/>
          </a:prstGeom>
          <a:noFill/>
        </p:spPr>
        <p:txBody>
          <a:bodyPr wrap="square" rtlCol="0">
            <a:spAutoFit/>
          </a:bodyPr>
          <a:lstStyle/>
          <a:p>
            <a:r>
              <a:rPr lang="da-DK" sz="4800" b="1" dirty="0">
                <a:solidFill>
                  <a:schemeClr val="bg1"/>
                </a:solidFill>
              </a:rPr>
              <a:t>Tjekliste</a:t>
            </a:r>
            <a:r>
              <a:rPr lang="da-DK" dirty="0"/>
              <a:t> </a:t>
            </a:r>
          </a:p>
        </p:txBody>
      </p:sp>
      <p:sp>
        <p:nvSpPr>
          <p:cNvPr id="2" name="Titel 1"/>
          <p:cNvSpPr>
            <a:spLocks noGrp="1"/>
          </p:cNvSpPr>
          <p:nvPr>
            <p:ph type="title"/>
          </p:nvPr>
        </p:nvSpPr>
        <p:spPr>
          <a:xfrm>
            <a:off x="3977910" y="189863"/>
            <a:ext cx="328873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Afrunding og evaluering</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965874051"/>
      </p:ext>
    </p:extLst>
  </p:cSld>
  <p:clrMapOvr>
    <a:masterClrMapping/>
  </p:clrMapOvr>
  <p:transition spd="slow">
    <p:push dir="u"/>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k">
            <a:extLst>
              <a:ext uri="{FF2B5EF4-FFF2-40B4-BE49-F238E27FC236}">
                <a16:creationId xmlns:a16="http://schemas.microsoft.com/office/drawing/2014/main" id="{20532728-592B-4224-AB23-457827D65818}"/>
              </a:ext>
            </a:extLst>
          </p:cNvPr>
          <p:cNvSpPr txBox="1"/>
          <p:nvPr/>
        </p:nvSpPr>
        <p:spPr>
          <a:xfrm>
            <a:off x="1923494" y="5879190"/>
            <a:ext cx="8345010" cy="646331"/>
          </a:xfrm>
          <a:prstGeom prst="rect">
            <a:avLst/>
          </a:prstGeom>
          <a:noFill/>
        </p:spPr>
        <p:txBody>
          <a:bodyPr wrap="square">
            <a:spAutoFit/>
          </a:bodyPr>
          <a:lstStyle/>
          <a:p>
            <a:r>
              <a:rPr lang="en-US" sz="3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https://forms.office.com/e/HNPkFwpMBx</a:t>
            </a:r>
            <a:endParaRPr lang="da-DK" sz="6000" b="1" i="0" dirty="0">
              <a:solidFill>
                <a:schemeClr val="accent2"/>
              </a:solidFill>
              <a:effectLst/>
              <a:latin typeface="Segoe UI" panose="020B0502040204020203" pitchFamily="34" charset="0"/>
            </a:endParaRPr>
          </a:p>
        </p:txBody>
      </p:sp>
      <p:sp>
        <p:nvSpPr>
          <p:cNvPr id="8" name="Rektangel" title="&quot;&quot;">
            <a:extLst>
              <a:ext uri="{FF2B5EF4-FFF2-40B4-BE49-F238E27FC236}">
                <a16:creationId xmlns:a16="http://schemas.microsoft.com/office/drawing/2014/main" id="{846300AE-C181-4F7E-B4EC-4CDE03E2373A}"/>
              </a:ext>
            </a:extLst>
          </p:cNvPr>
          <p:cNvSpPr/>
          <p:nvPr/>
        </p:nvSpPr>
        <p:spPr>
          <a:xfrm>
            <a:off x="577207" y="1481850"/>
            <a:ext cx="346316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1747C4CA-CAB9-4ED9-A7D7-B9CA00B45CC5}"/>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solidFill>
                  <a:srgbClr val="FFFFFF"/>
                </a:solidFill>
                <a:latin typeface="Arial" panose="020B0604020202020204" pitchFamily="34" charset="0"/>
                <a:cs typeface="Arial" panose="020B0604020202020204" pitchFamily="34" charset="0"/>
              </a:rPr>
              <a:t>Spørgeundersøgelse</a:t>
            </a:r>
          </a:p>
        </p:txBody>
      </p:sp>
      <p:sp>
        <p:nvSpPr>
          <p:cNvPr id="3" name="Titel"/>
          <p:cNvSpPr>
            <a:spLocks noGrp="1"/>
          </p:cNvSpPr>
          <p:nvPr>
            <p:ph type="title"/>
          </p:nvPr>
        </p:nvSpPr>
        <p:spPr>
          <a:xfrm>
            <a:off x="4520076" y="220932"/>
            <a:ext cx="320217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Afrunding og evaluering</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10" name="TextBox 9">
            <a:extLst>
              <a:ext uri="{FF2B5EF4-FFF2-40B4-BE49-F238E27FC236}">
                <a16:creationId xmlns:a16="http://schemas.microsoft.com/office/drawing/2014/main" id="{59E8AE20-7901-435F-12BE-2B5FFD6B23DB}"/>
              </a:ext>
            </a:extLst>
          </p:cNvPr>
          <p:cNvSpPr txBox="1"/>
          <p:nvPr/>
        </p:nvSpPr>
        <p:spPr>
          <a:xfrm>
            <a:off x="923781" y="1687110"/>
            <a:ext cx="10394762" cy="646331"/>
          </a:xfrm>
          <a:prstGeom prst="rect">
            <a:avLst/>
          </a:prstGeom>
          <a:noFill/>
        </p:spPr>
        <p:txBody>
          <a:bodyPr wrap="square" rtlCol="0">
            <a:spAutoFit/>
          </a:bodyPr>
          <a:lstStyle/>
          <a:p>
            <a:pPr algn="ctr"/>
            <a:r>
              <a:rPr lang="en-US" sz="3600" dirty="0">
                <a:solidFill>
                  <a:srgbClr val="5C8938"/>
                </a:solidFill>
              </a:rPr>
              <a:t>Kendskab til borger.dk og Sitecore (efter undervisning) </a:t>
            </a:r>
            <a:endParaRPr lang="en-DK" sz="3600" dirty="0">
              <a:solidFill>
                <a:srgbClr val="5C8938"/>
              </a:solidFill>
            </a:endParaRPr>
          </a:p>
        </p:txBody>
      </p:sp>
      <p:pic>
        <p:nvPicPr>
          <p:cNvPr id="2" name="Picture 1">
            <a:extLst>
              <a:ext uri="{FF2B5EF4-FFF2-40B4-BE49-F238E27FC236}">
                <a16:creationId xmlns:a16="http://schemas.microsoft.com/office/drawing/2014/main" id="{D0468218-3ED5-0E96-D622-AFCB31E8CF8B}"/>
              </a:ext>
            </a:extLst>
          </p:cNvPr>
          <p:cNvPicPr>
            <a:picLocks noChangeAspect="1"/>
          </p:cNvPicPr>
          <p:nvPr/>
        </p:nvPicPr>
        <p:blipFill>
          <a:blip r:embed="rId4"/>
          <a:srcRect/>
          <a:stretch/>
        </p:blipFill>
        <p:spPr>
          <a:xfrm>
            <a:off x="4040372" y="2265378"/>
            <a:ext cx="3681876" cy="3681876"/>
          </a:xfrm>
          <a:prstGeom prst="rect">
            <a:avLst/>
          </a:prstGeom>
        </p:spPr>
      </p:pic>
    </p:spTree>
    <p:extLst>
      <p:ext uri="{BB962C8B-B14F-4D97-AF65-F5344CB8AC3E}">
        <p14:creationId xmlns:p14="http://schemas.microsoft.com/office/powerpoint/2010/main" val="354337881"/>
      </p:ext>
    </p:extLst>
  </p:cSld>
  <p:clrMapOvr>
    <a:masterClrMapping/>
  </p:clrMapOvr>
  <p:transition spd="slow">
    <p:push dir="u"/>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a:solidFill>
                  <a:srgbClr val="FFFFFF"/>
                </a:solidFill>
                <a:latin typeface="Arial" panose="020B0604020202020204" pitchFamily="34" charset="0"/>
                <a:cs typeface="Arial" panose="020B0604020202020204" pitchFamily="34" charset="0"/>
              </a:rPr>
              <a:t>Husk at tilmelde dig nyhedsmails om borger.dk på digitaliser.dk </a:t>
            </a:r>
            <a:endParaRPr lang="da-DK" dirty="0"/>
          </a:p>
        </p:txBody>
      </p:sp>
      <p:sp>
        <p:nvSpPr>
          <p:cNvPr id="4" name="Pladsholder til indhold 3"/>
          <p:cNvSpPr>
            <a:spLocks noGrp="1"/>
          </p:cNvSpPr>
          <p:nvPr>
            <p:ph sz="half" idx="2"/>
          </p:nvPr>
        </p:nvSpPr>
        <p:spPr>
          <a:xfrm>
            <a:off x="4420926" y="5828306"/>
            <a:ext cx="7420931" cy="834886"/>
          </a:xfrm>
        </p:spPr>
        <p:txBody>
          <a:bodyPr/>
          <a:lstStyle/>
          <a:p>
            <a:pPr marL="0" indent="0">
              <a:buNone/>
            </a:pPr>
            <a:r>
              <a:rPr lang="da-DK" u="sng" dirty="0" smtClean="0">
                <a:solidFill>
                  <a:schemeClr val="bg1"/>
                </a:solidFill>
                <a:latin typeface="Arial" panose="020B0604020202020204" pitchFamily="34" charset="0"/>
                <a:cs typeface="Arial" panose="020B0604020202020204" pitchFamily="34" charset="0"/>
              </a:rPr>
              <a:t>https</a:t>
            </a:r>
            <a:r>
              <a:rPr lang="da-DK" u="sng" dirty="0">
                <a:solidFill>
                  <a:schemeClr val="bg1"/>
                </a:solidFill>
                <a:latin typeface="Arial" panose="020B0604020202020204" pitchFamily="34" charset="0"/>
                <a:cs typeface="Arial" panose="020B0604020202020204" pitchFamily="34" charset="0"/>
              </a:rPr>
              <a:t>://</a:t>
            </a:r>
            <a:r>
              <a:rPr lang="da-DK" u="sng" dirty="0" smtClean="0">
                <a:solidFill>
                  <a:schemeClr val="bg1"/>
                </a:solidFill>
                <a:latin typeface="Arial" panose="020B0604020202020204" pitchFamily="34" charset="0"/>
                <a:cs typeface="Arial" panose="020B0604020202020204" pitchFamily="34" charset="0"/>
              </a:rPr>
              <a:t>digitaliser.dk/nyheder/nyhedsbrev</a:t>
            </a:r>
            <a:endParaRPr lang="da-DK" u="sng" dirty="0">
              <a:solidFill>
                <a:schemeClr val="bg1"/>
              </a:solidFill>
              <a:latin typeface="Arial" panose="020B0604020202020204" pitchFamily="34" charset="0"/>
              <a:cs typeface="Arial" panose="020B0604020202020204" pitchFamily="34" charset="0"/>
            </a:endParaRPr>
          </a:p>
        </p:txBody>
      </p:sp>
      <p:pic>
        <p:nvPicPr>
          <p:cNvPr id="5" name="Pladsholder til indhold 4"/>
          <p:cNvPicPr>
            <a:picLocks noGrp="1" noChangeAspect="1"/>
          </p:cNvPicPr>
          <p:nvPr>
            <p:ph sz="half" idx="1"/>
          </p:nvPr>
        </p:nvPicPr>
        <p:blipFill>
          <a:blip r:embed="rId2"/>
          <a:stretch>
            <a:fillRect/>
          </a:stretch>
        </p:blipFill>
        <p:spPr>
          <a:xfrm>
            <a:off x="4511702" y="1690688"/>
            <a:ext cx="6193780" cy="3972097"/>
          </a:xfrm>
          <a:prstGeom prst="rect">
            <a:avLst/>
          </a:prstGeom>
        </p:spPr>
      </p:pic>
    </p:spTree>
    <p:extLst>
      <p:ext uri="{BB962C8B-B14F-4D97-AF65-F5344CB8AC3E}">
        <p14:creationId xmlns:p14="http://schemas.microsoft.com/office/powerpoint/2010/main" val="4202786455"/>
      </p:ext>
    </p:extLst>
  </p:cSld>
  <p:clrMapOvr>
    <a:masterClrMapping/>
  </p:clrMapOvr>
  <p:transition spd="slow">
    <p:push dir="u"/>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2"/>
          <p:cNvSpPr txBox="1"/>
          <p:nvPr/>
        </p:nvSpPr>
        <p:spPr>
          <a:xfrm>
            <a:off x="6176380" y="5287476"/>
            <a:ext cx="6204031" cy="523220"/>
          </a:xfrm>
          <a:prstGeom prst="rect">
            <a:avLst/>
          </a:prstGeom>
          <a:noFill/>
        </p:spPr>
        <p:txBody>
          <a:bodyPr wrap="square" rtlCol="0">
            <a:spAutoFit/>
          </a:bodyPr>
          <a:lstStyle/>
          <a:p>
            <a:r>
              <a:rPr lang="da-DK" sz="2800" b="1" dirty="0">
                <a:solidFill>
                  <a:schemeClr val="bg1"/>
                </a:solidFill>
                <a:latin typeface="Arial" panose="020B0604020202020204" pitchFamily="34" charset="0"/>
                <a:cs typeface="Arial" panose="020B0604020202020204" pitchFamily="34" charset="0"/>
              </a:rPr>
              <a:t>Tak for i dag og på </a:t>
            </a:r>
            <a:r>
              <a:rPr lang="da-DK" sz="2800" b="1" dirty="0" smtClean="0">
                <a:solidFill>
                  <a:schemeClr val="bg1"/>
                </a:solidFill>
                <a:latin typeface="Arial" panose="020B0604020202020204" pitchFamily="34" charset="0"/>
                <a:cs typeface="Arial" panose="020B0604020202020204" pitchFamily="34" charset="0"/>
              </a:rPr>
              <a:t>gensyn</a:t>
            </a:r>
            <a:endParaRPr lang="da-DK" sz="2800" b="1" dirty="0">
              <a:solidFill>
                <a:schemeClr val="bg1"/>
              </a:solidFill>
              <a:latin typeface="Arial" panose="020B0604020202020204" pitchFamily="34" charset="0"/>
              <a:cs typeface="Arial" panose="020B0604020202020204" pitchFamily="34" charset="0"/>
            </a:endParaRPr>
          </a:p>
        </p:txBody>
      </p:sp>
      <p:sp>
        <p:nvSpPr>
          <p:cNvPr id="3" name="Tekst"/>
          <p:cNvSpPr>
            <a:spLocks noGrp="1"/>
          </p:cNvSpPr>
          <p:nvPr>
            <p:ph sz="quarter" idx="4294967295"/>
          </p:nvPr>
        </p:nvSpPr>
        <p:spPr>
          <a:xfrm>
            <a:off x="412694" y="1804328"/>
            <a:ext cx="10987088" cy="3079197"/>
          </a:xfrm>
          <a:prstGeom prst="rect">
            <a:avLst/>
          </a:prstGeom>
        </p:spPr>
        <p:txBody>
          <a:bodyPr/>
          <a:lstStyle/>
          <a:p>
            <a:pPr marL="342900" indent="-285750">
              <a:buFont typeface="Arial" panose="020B0604020202020204" pitchFamily="34" charset="0"/>
              <a:buChar char="•"/>
            </a:pPr>
            <a:r>
              <a:rPr lang="da-DK" sz="1400" b="1" dirty="0" smtClean="0">
                <a:solidFill>
                  <a:srgbClr val="FFFFFF"/>
                </a:solidFill>
                <a:latin typeface="Arial" panose="020B0604020202020204" pitchFamily="34" charset="0"/>
                <a:cs typeface="Arial" panose="020B0604020202020204" pitchFamily="34" charset="0"/>
              </a:rPr>
              <a:t>Bliv </a:t>
            </a:r>
            <a:r>
              <a:rPr lang="da-DK" sz="1400" b="1" dirty="0">
                <a:solidFill>
                  <a:srgbClr val="FFFFFF"/>
                </a:solidFill>
                <a:latin typeface="Arial" panose="020B0604020202020204" pitchFamily="34" charset="0"/>
                <a:cs typeface="Arial" panose="020B0604020202020204" pitchFamily="34" charset="0"/>
              </a:rPr>
              <a:t>oprettet som redaktør</a:t>
            </a:r>
          </a:p>
          <a:p>
            <a:pPr marL="1085850" lvl="1">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Gå til: </a:t>
            </a:r>
            <a:r>
              <a:rPr lang="da-DK" sz="1400" u="sng" dirty="0">
                <a:solidFill>
                  <a:srgbClr val="FFFF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https://admin.borger.dk/adgang</a:t>
            </a:r>
            <a:r>
              <a:rPr lang="da-DK" sz="1400" dirty="0">
                <a:solidFill>
                  <a:srgbClr val="FFFFFF"/>
                </a:solidFill>
                <a:latin typeface="Arial" panose="020B0604020202020204" pitchFamily="34" charset="0"/>
                <a:cs typeface="Arial" panose="020B0604020202020204" pitchFamily="34" charset="0"/>
              </a:rPr>
              <a:t> og registrer dig som ekstern redaktør med </a:t>
            </a:r>
            <a:r>
              <a:rPr lang="da-DK" sz="1400" dirty="0" err="1">
                <a:solidFill>
                  <a:srgbClr val="FFFFFF"/>
                </a:solidFill>
                <a:latin typeface="Arial" panose="020B0604020202020204" pitchFamily="34" charset="0"/>
                <a:cs typeface="Arial" panose="020B0604020202020204" pitchFamily="34" charset="0"/>
              </a:rPr>
              <a:t>MitID</a:t>
            </a:r>
            <a:r>
              <a:rPr lang="da-DK" sz="1400" dirty="0">
                <a:solidFill>
                  <a:srgbClr val="FFFFFF"/>
                </a:solidFill>
                <a:latin typeface="Arial" panose="020B0604020202020204" pitchFamily="34" charset="0"/>
                <a:cs typeface="Arial" panose="020B0604020202020204" pitchFamily="34" charset="0"/>
              </a:rPr>
              <a:t> Erhverv</a:t>
            </a:r>
          </a:p>
          <a:p>
            <a:pPr marL="1085850" lvl="1">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Du modtager en e-mail, når du er oprettet</a:t>
            </a:r>
          </a:p>
          <a:p>
            <a:pPr marL="342900" indent="-285750">
              <a:buFont typeface="Arial" panose="020B0604020202020204" pitchFamily="34" charset="0"/>
              <a:buChar char="•"/>
            </a:pPr>
            <a:r>
              <a:rPr lang="da-DK" sz="1400" b="1" dirty="0">
                <a:solidFill>
                  <a:srgbClr val="FFFFFF"/>
                </a:solidFill>
                <a:latin typeface="Arial" panose="020B0604020202020204" pitchFamily="34" charset="0"/>
                <a:cs typeface="Arial" panose="020B0604020202020204" pitchFamily="34" charset="0"/>
              </a:rPr>
              <a:t>Redigér dine sider på borger.dk</a:t>
            </a:r>
          </a:p>
          <a:p>
            <a:pPr marL="1085850" lvl="1">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Gå til </a:t>
            </a:r>
            <a:r>
              <a:rPr lang="da-DK" sz="1400" dirty="0">
                <a:solidFill>
                  <a:srgbClr val="FFFFF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https://admin.borger.dk/sitecore</a:t>
            </a:r>
            <a:r>
              <a:rPr lang="da-DK" sz="1400" dirty="0">
                <a:solidFill>
                  <a:srgbClr val="FFFFFF"/>
                </a:solidFill>
                <a:latin typeface="Arial" panose="020B0604020202020204" pitchFamily="34" charset="0"/>
                <a:cs typeface="Arial" panose="020B0604020202020204" pitchFamily="34" charset="0"/>
              </a:rPr>
              <a:t> og brug dit </a:t>
            </a:r>
            <a:r>
              <a:rPr lang="da-DK" sz="1400" dirty="0" err="1">
                <a:solidFill>
                  <a:srgbClr val="FFFFFF"/>
                </a:solidFill>
                <a:latin typeface="Arial" panose="020B0604020202020204" pitchFamily="34" charset="0"/>
                <a:cs typeface="Arial" panose="020B0604020202020204" pitchFamily="34" charset="0"/>
              </a:rPr>
              <a:t>MitID</a:t>
            </a:r>
            <a:r>
              <a:rPr lang="da-DK" sz="1400" dirty="0">
                <a:solidFill>
                  <a:srgbClr val="FFFFFF"/>
                </a:solidFill>
                <a:latin typeface="Arial" panose="020B0604020202020204" pitchFamily="34" charset="0"/>
                <a:cs typeface="Arial" panose="020B0604020202020204" pitchFamily="34" charset="0"/>
              </a:rPr>
              <a:t> Erhverv til at logge på Sitecore</a:t>
            </a:r>
          </a:p>
          <a:p>
            <a:pPr marL="1085850" lvl="1"/>
            <a:r>
              <a:rPr lang="da-DK" sz="1400" dirty="0">
                <a:solidFill>
                  <a:srgbClr val="FFFFFF"/>
                </a:solidFill>
                <a:latin typeface="Arial" panose="020B0604020202020204" pitchFamily="34" charset="0"/>
                <a:cs typeface="Arial" panose="020B0604020202020204" pitchFamily="34" charset="0"/>
              </a:rPr>
              <a:t>For lifeindenmark.dk er det </a:t>
            </a:r>
            <a:r>
              <a:rPr lang="da-DK" sz="1400" dirty="0">
                <a:solidFill>
                  <a:srgbClr val="FFFFFF"/>
                </a:solidFill>
                <a:latin typeface="Arial" panose="020B0604020202020204" pitchFamily="34" charset="0"/>
                <a:cs typeface="Arial" panose="020B0604020202020204" pitchFamily="34" charset="0"/>
                <a:hlinkClick r:id="rId5"/>
              </a:rPr>
              <a:t>https://adminlifeindenmark.borger.dk/sitecore</a:t>
            </a:r>
            <a:endParaRPr lang="da-DK" sz="1400" dirty="0">
              <a:solidFill>
                <a:srgbClr val="FFFFFF"/>
              </a:solidFill>
              <a:latin typeface="Arial" panose="020B0604020202020204" pitchFamily="34" charset="0"/>
              <a:cs typeface="Arial" panose="020B0604020202020204" pitchFamily="34" charset="0"/>
            </a:endParaRPr>
          </a:p>
          <a:p>
            <a:pPr marL="342900" indent="-285750">
              <a:buFont typeface="Arial" panose="020B0604020202020204" pitchFamily="34" charset="0"/>
              <a:buChar char="•"/>
            </a:pPr>
            <a:r>
              <a:rPr lang="da-DK" sz="1400" b="1" dirty="0">
                <a:solidFill>
                  <a:srgbClr val="FFFFFF"/>
                </a:solidFill>
                <a:latin typeface="Arial" panose="020B0604020202020204" pitchFamily="34" charset="0"/>
                <a:cs typeface="Arial" panose="020B0604020202020204" pitchFamily="34" charset="0"/>
              </a:rPr>
              <a:t>Hvis du har spørgsmål</a:t>
            </a:r>
          </a:p>
          <a:p>
            <a:pPr marL="1085850" lvl="1"/>
            <a:r>
              <a:rPr lang="da-DK" sz="1400" dirty="0">
                <a:solidFill>
                  <a:srgbClr val="FFFFFF"/>
                </a:solidFill>
                <a:latin typeface="Arial" panose="020B0604020202020204" pitchFamily="34" charset="0"/>
                <a:cs typeface="Arial" panose="020B0604020202020204" pitchFamily="34" charset="0"/>
              </a:rPr>
              <a:t>Se filmen Kom godt i gang med borger.dk og </a:t>
            </a:r>
            <a:r>
              <a:rPr lang="da-DK" sz="1400" dirty="0" err="1">
                <a:solidFill>
                  <a:srgbClr val="FFFFFF"/>
                </a:solidFill>
                <a:latin typeface="Arial" panose="020B0604020202020204" pitchFamily="34" charset="0"/>
                <a:cs typeface="Arial" panose="020B0604020202020204" pitchFamily="34" charset="0"/>
              </a:rPr>
              <a:t>Sitecore</a:t>
            </a:r>
            <a:r>
              <a:rPr lang="da-DK" sz="1400" dirty="0">
                <a:solidFill>
                  <a:srgbClr val="FFFFFF"/>
                </a:solidFill>
                <a:latin typeface="Arial" panose="020B0604020202020204" pitchFamily="34" charset="0"/>
                <a:cs typeface="Arial" panose="020B0604020202020204" pitchFamily="34" charset="0"/>
              </a:rPr>
              <a:t> – </a:t>
            </a:r>
            <a:r>
              <a:rPr lang="da-DK" sz="1400" dirty="0">
                <a:solidFill>
                  <a:srgbClr val="FFFFFF"/>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xmlns="" val="tx"/>
                    </a:ext>
                  </a:extLst>
                </a:hlinkClick>
              </a:rPr>
              <a:t>https://dreambroker.com/channel/9q5i2cqo/sc5xmzjz</a:t>
            </a:r>
            <a:endParaRPr lang="da-DK" sz="1400" dirty="0">
              <a:solidFill>
                <a:srgbClr val="FFFFFF"/>
              </a:solidFill>
              <a:latin typeface="Arial" panose="020B0604020202020204" pitchFamily="34" charset="0"/>
              <a:cs typeface="Arial" panose="020B0604020202020204" pitchFamily="34" charset="0"/>
            </a:endParaRPr>
          </a:p>
          <a:p>
            <a:pPr marL="1085850" lvl="1"/>
            <a:r>
              <a:rPr lang="da-DK" sz="1400" dirty="0">
                <a:solidFill>
                  <a:srgbClr val="FFFFFF"/>
                </a:solidFill>
                <a:latin typeface="Arial" panose="020B0604020202020204" pitchFamily="34" charset="0"/>
                <a:cs typeface="Arial" panose="020B0604020202020204" pitchFamily="34" charset="0"/>
              </a:rPr>
              <a:t>Kig i </a:t>
            </a:r>
            <a:r>
              <a:rPr lang="da-DK" sz="1400" dirty="0" err="1">
                <a:solidFill>
                  <a:srgbClr val="FFFFFF"/>
                </a:solidFill>
                <a:latin typeface="Arial" panose="020B0604020202020204" pitchFamily="34" charset="0"/>
                <a:cs typeface="Arial" panose="020B0604020202020204" pitchFamily="34" charset="0"/>
              </a:rPr>
              <a:t>FAQ’en</a:t>
            </a:r>
            <a:r>
              <a:rPr lang="da-DK" sz="1400" dirty="0">
                <a:solidFill>
                  <a:srgbClr val="FFFFFF"/>
                </a:solidFill>
                <a:latin typeface="Arial" panose="020B0604020202020204" pitchFamily="34" charset="0"/>
                <a:cs typeface="Arial" panose="020B0604020202020204" pitchFamily="34" charset="0"/>
              </a:rPr>
              <a:t> og de andre vejledninger – </a:t>
            </a:r>
            <a:r>
              <a:rPr lang="da-DK" sz="1400" dirty="0">
                <a:solidFill>
                  <a:srgbClr val="FFFFFF"/>
                </a:solidFill>
                <a:latin typeface="Arial" panose="020B0604020202020204" pitchFamily="34" charset="0"/>
                <a:cs typeface="Arial" panose="020B0604020202020204" pitchFamily="34" charset="0"/>
                <a:hlinkClick r:id="rId7"/>
              </a:rPr>
              <a:t>https://digitaliser.dk/borgerdk/vejledninger-borgerdk/vejledninger-til-statslige-redaktoerer</a:t>
            </a:r>
            <a:endParaRPr lang="da-DK" sz="1400" dirty="0">
              <a:solidFill>
                <a:srgbClr val="FFFFFF"/>
              </a:solidFill>
              <a:latin typeface="Arial" panose="020B0604020202020204" pitchFamily="34" charset="0"/>
              <a:cs typeface="Arial" panose="020B0604020202020204" pitchFamily="34" charset="0"/>
            </a:endParaRPr>
          </a:p>
          <a:p>
            <a:pPr marL="1085850" lvl="1"/>
            <a:r>
              <a:rPr lang="da-DK" sz="1400" dirty="0">
                <a:solidFill>
                  <a:srgbClr val="FFFFFF"/>
                </a:solidFill>
                <a:latin typeface="Arial" panose="020B0604020202020204" pitchFamily="34" charset="0"/>
                <a:cs typeface="Arial" panose="020B0604020202020204" pitchFamily="34" charset="0"/>
              </a:rPr>
              <a:t>Skriv til </a:t>
            </a:r>
            <a:r>
              <a:rPr lang="da-DK" sz="1400" dirty="0">
                <a:solidFill>
                  <a:srgbClr val="FFFFFF"/>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xmlns="" val="tx"/>
                    </a:ext>
                  </a:extLst>
                </a:hlinkClick>
              </a:rPr>
              <a:t>admin@borger.dk</a:t>
            </a:r>
            <a:endParaRPr lang="da-DK" sz="1400"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a-DK" sz="1600" dirty="0">
              <a:latin typeface="Arial" panose="020B0604020202020204" pitchFamily="34" charset="0"/>
              <a:cs typeface="Arial" panose="020B0604020202020204" pitchFamily="34" charset="0"/>
            </a:endParaRPr>
          </a:p>
        </p:txBody>
      </p:sp>
      <p:sp>
        <p:nvSpPr>
          <p:cNvPr id="6" name="Rektangel" title="&quot;&quot;">
            <a:extLst>
              <a:ext uri="{FF2B5EF4-FFF2-40B4-BE49-F238E27FC236}">
                <a16:creationId xmlns:a16="http://schemas.microsoft.com/office/drawing/2014/main" id="{8AD9A91F-73CC-4E41-8CA3-E307AD613309}"/>
              </a:ext>
            </a:extLst>
          </p:cNvPr>
          <p:cNvSpPr/>
          <p:nvPr/>
        </p:nvSpPr>
        <p:spPr>
          <a:xfrm>
            <a:off x="577207" y="1481850"/>
            <a:ext cx="391349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80715929-84DA-4DEC-A88D-F0FF2E8D5891}"/>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smtClean="0">
                <a:solidFill>
                  <a:srgbClr val="FFFFFF"/>
                </a:solidFill>
                <a:latin typeface="Arial" panose="020B0604020202020204" pitchFamily="34" charset="0"/>
                <a:cs typeface="Arial" panose="020B0604020202020204" pitchFamily="34" charset="0"/>
              </a:rPr>
              <a:t>Kom godt i gang med borger.dk og </a:t>
            </a:r>
            <a:r>
              <a:rPr lang="da-DK" dirty="0" err="1" smtClean="0">
                <a:solidFill>
                  <a:srgbClr val="FFFFFF"/>
                </a:solidFill>
                <a:latin typeface="Arial" panose="020B0604020202020204" pitchFamily="34" charset="0"/>
                <a:cs typeface="Arial" panose="020B0604020202020204" pitchFamily="34" charset="0"/>
              </a:rPr>
              <a:t>Sitecore</a:t>
            </a:r>
            <a:endParaRPr lang="da-DK" dirty="0">
              <a:solidFill>
                <a:srgbClr val="FFFFFF"/>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4490704" y="179146"/>
            <a:ext cx="3652504"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Afrunding og evaluering</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8" name="Opadbuet bånd 7"/>
          <p:cNvSpPr/>
          <p:nvPr/>
        </p:nvSpPr>
        <p:spPr>
          <a:xfrm>
            <a:off x="8937495" y="1079305"/>
            <a:ext cx="1685677" cy="635962"/>
          </a:xfrm>
          <a:prstGeom prst="ellipseRibbon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34521149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indhold 8"/>
          <p:cNvPicPr>
            <a:picLocks noGrp="1" noChangeAspect="1"/>
          </p:cNvPicPr>
          <p:nvPr>
            <p:ph sz="half" idx="1"/>
          </p:nvPr>
        </p:nvPicPr>
        <p:blipFill>
          <a:blip r:embed="rId3"/>
          <a:stretch>
            <a:fillRect/>
          </a:stretch>
        </p:blipFill>
        <p:spPr>
          <a:xfrm>
            <a:off x="485221" y="1452860"/>
            <a:ext cx="3596861" cy="4033727"/>
          </a:xfrm>
          <a:prstGeom prst="rect">
            <a:avLst/>
          </a:prstGeom>
        </p:spPr>
      </p:pic>
      <p:pic>
        <p:nvPicPr>
          <p:cNvPr id="10" name="Pladsholder til indhold 9"/>
          <p:cNvPicPr>
            <a:picLocks noGrp="1" noChangeAspect="1"/>
          </p:cNvPicPr>
          <p:nvPr>
            <p:ph sz="half" idx="2"/>
          </p:nvPr>
        </p:nvPicPr>
        <p:blipFill>
          <a:blip r:embed="rId4"/>
          <a:stretch>
            <a:fillRect/>
          </a:stretch>
        </p:blipFill>
        <p:spPr>
          <a:xfrm>
            <a:off x="4297675" y="1372937"/>
            <a:ext cx="3506774" cy="3782700"/>
          </a:xfrm>
          <a:prstGeom prst="rect">
            <a:avLst/>
          </a:prstGeom>
        </p:spPr>
      </p:pic>
      <p:sp>
        <p:nvSpPr>
          <p:cNvPr id="4" name="Pladsholder til slidenummer 3"/>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13</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5" name="Titel 4"/>
          <p:cNvSpPr>
            <a:spLocks noGrp="1"/>
          </p:cNvSpPr>
          <p:nvPr>
            <p:ph type="title"/>
          </p:nvPr>
        </p:nvSpPr>
        <p:spPr>
          <a:xfrm>
            <a:off x="485222" y="628153"/>
            <a:ext cx="10774252" cy="717174"/>
          </a:xfrm>
        </p:spPr>
        <p:txBody>
          <a:bodyPr/>
          <a:lstStyle/>
          <a:p>
            <a:r>
              <a:rPr lang="da-DK" sz="2200" b="1" dirty="0">
                <a:solidFill>
                  <a:srgbClr val="FFFFFF"/>
                </a:solidFill>
                <a:latin typeface="Arial" panose="020B0604020202020204" pitchFamily="34" charset="0"/>
                <a:ea typeface="+mn-ea"/>
                <a:cs typeface="Arial" panose="020B0604020202020204" pitchFamily="34" charset="0"/>
              </a:rPr>
              <a:t>Eksempler på de mest almindelige sidetyper på borger.dk</a:t>
            </a:r>
          </a:p>
        </p:txBody>
      </p:sp>
      <p:pic>
        <p:nvPicPr>
          <p:cNvPr id="2" name="Billede 1"/>
          <p:cNvPicPr>
            <a:picLocks noChangeAspect="1"/>
          </p:cNvPicPr>
          <p:nvPr/>
        </p:nvPicPr>
        <p:blipFill>
          <a:blip r:embed="rId5"/>
          <a:stretch>
            <a:fillRect/>
          </a:stretch>
        </p:blipFill>
        <p:spPr>
          <a:xfrm>
            <a:off x="1290985" y="1442190"/>
            <a:ext cx="2781300" cy="2828925"/>
          </a:xfrm>
          <a:prstGeom prst="rect">
            <a:avLst/>
          </a:prstGeom>
        </p:spPr>
      </p:pic>
      <p:sp>
        <p:nvSpPr>
          <p:cNvPr id="6" name="Pladsholder til indhold 5"/>
          <p:cNvSpPr>
            <a:spLocks noGrp="1"/>
          </p:cNvSpPr>
          <p:nvPr>
            <p:ph sz="quarter" idx="13"/>
          </p:nvPr>
        </p:nvSpPr>
        <p:spPr/>
        <p:txBody>
          <a:bodyPr/>
          <a:lstStyle/>
          <a:p>
            <a:endParaRPr lang="da-DK" dirty="0"/>
          </a:p>
        </p:txBody>
      </p:sp>
      <p:pic>
        <p:nvPicPr>
          <p:cNvPr id="7" name="Billede 6"/>
          <p:cNvPicPr>
            <a:picLocks noChangeAspect="1"/>
          </p:cNvPicPr>
          <p:nvPr/>
        </p:nvPicPr>
        <p:blipFill>
          <a:blip r:embed="rId6"/>
          <a:stretch>
            <a:fillRect/>
          </a:stretch>
        </p:blipFill>
        <p:spPr>
          <a:xfrm>
            <a:off x="8267101" y="1452860"/>
            <a:ext cx="3289496" cy="1832124"/>
          </a:xfrm>
          <a:prstGeom prst="rect">
            <a:avLst/>
          </a:prstGeom>
        </p:spPr>
      </p:pic>
      <p:pic>
        <p:nvPicPr>
          <p:cNvPr id="3" name="Billede 2"/>
          <p:cNvPicPr>
            <a:picLocks noChangeAspect="1"/>
          </p:cNvPicPr>
          <p:nvPr/>
        </p:nvPicPr>
        <p:blipFill>
          <a:blip r:embed="rId7"/>
          <a:stretch>
            <a:fillRect/>
          </a:stretch>
        </p:blipFill>
        <p:spPr>
          <a:xfrm>
            <a:off x="3431703" y="1963939"/>
            <a:ext cx="6864821" cy="3774873"/>
          </a:xfrm>
          <a:prstGeom prst="rect">
            <a:avLst/>
          </a:prstGeom>
        </p:spPr>
      </p:pic>
    </p:spTree>
    <p:extLst>
      <p:ext uri="{BB962C8B-B14F-4D97-AF65-F5344CB8AC3E}">
        <p14:creationId xmlns:p14="http://schemas.microsoft.com/office/powerpoint/2010/main" val="1598625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p:cNvSpPr>
            <a:spLocks noGrp="1"/>
          </p:cNvSpPr>
          <p:nvPr>
            <p:ph type="sldNum" sz="quarter" idx="12"/>
          </p:nvPr>
        </p:nvSpPr>
        <p:spPr/>
        <p:txBody>
          <a:bodyPr/>
          <a:lstStyle/>
          <a:p>
            <a:endParaRPr lang="da-DK" sz="100" dirty="0"/>
          </a:p>
        </p:txBody>
      </p:sp>
      <p:pic>
        <p:nvPicPr>
          <p:cNvPr id="7" name="Billede 3" title="&quot;&quot;"/>
          <p:cNvPicPr>
            <a:picLocks noGrp="1" noChangeAspect="1"/>
          </p:cNvPicPr>
          <p:nvPr>
            <p:ph sz="half" idx="4294967295"/>
          </p:nvPr>
        </p:nvPicPr>
        <p:blipFill>
          <a:blip r:embed="rId3"/>
          <a:stretch>
            <a:fillRect/>
          </a:stretch>
        </p:blipFill>
        <p:spPr>
          <a:xfrm>
            <a:off x="7488238" y="801688"/>
            <a:ext cx="4703762" cy="5254625"/>
          </a:xfrm>
          <a:prstGeom prst="rect">
            <a:avLst/>
          </a:prstGeom>
          <a:effectLst>
            <a:outerShdw blurRad="50800" dist="38100" dir="2700000" algn="tl" rotWithShape="0">
              <a:prstClr val="black">
                <a:alpha val="40000"/>
              </a:prstClr>
            </a:outerShdw>
          </a:effectLst>
        </p:spPr>
      </p:pic>
      <p:pic>
        <p:nvPicPr>
          <p:cNvPr id="9" name="Billede 2" title="&quot;&quot;"/>
          <p:cNvPicPr>
            <a:picLocks noChangeAspect="1"/>
          </p:cNvPicPr>
          <p:nvPr/>
        </p:nvPicPr>
        <p:blipFill>
          <a:blip r:embed="rId4"/>
          <a:stretch>
            <a:fillRect/>
          </a:stretch>
        </p:blipFill>
        <p:spPr>
          <a:xfrm>
            <a:off x="6638920" y="4581128"/>
            <a:ext cx="5267325" cy="1295400"/>
          </a:xfrm>
          <a:prstGeom prst="rect">
            <a:avLst/>
          </a:prstGeom>
          <a:effectLst>
            <a:outerShdw blurRad="50800" dist="38100" dir="2700000" algn="tl" rotWithShape="0">
              <a:prstClr val="black">
                <a:alpha val="40000"/>
              </a:prstClr>
            </a:outerShdw>
          </a:effectLst>
        </p:spPr>
      </p:pic>
      <p:pic>
        <p:nvPicPr>
          <p:cNvPr id="6" name="Billede 1" title="Oversigt over lister af artikler udstillet via Artikelimporten på borger.dk "/>
          <p:cNvPicPr>
            <a:picLocks noGrp="1" noChangeAspect="1"/>
          </p:cNvPicPr>
          <p:nvPr>
            <p:ph sz="half" idx="4294967295"/>
          </p:nvPr>
        </p:nvPicPr>
        <p:blipFill>
          <a:blip r:embed="rId5"/>
          <a:stretch>
            <a:fillRect/>
          </a:stretch>
        </p:blipFill>
        <p:spPr>
          <a:xfrm>
            <a:off x="762719" y="1553368"/>
            <a:ext cx="4705350" cy="3751263"/>
          </a:xfrm>
          <a:prstGeom prst="rect">
            <a:avLst/>
          </a:prstGeom>
          <a:effectLst>
            <a:outerShdw blurRad="50800" dist="38100" dir="2700000" algn="tl" rotWithShape="0">
              <a:prstClr val="black">
                <a:alpha val="40000"/>
              </a:prstClr>
            </a:outerShdw>
          </a:effectLst>
        </p:spPr>
      </p:pic>
      <p:sp>
        <p:nvSpPr>
          <p:cNvPr id="3" name="Rektangel" title="&quot;&quot;">
            <a:extLst>
              <a:ext uri="{FF2B5EF4-FFF2-40B4-BE49-F238E27FC236}">
                <a16:creationId xmlns:a16="http://schemas.microsoft.com/office/drawing/2014/main" id="{317770AA-D5AE-AD46-1BE6-AA34D2867EFA}"/>
              </a:ext>
            </a:extLst>
          </p:cNvPr>
          <p:cNvSpPr/>
          <p:nvPr/>
        </p:nvSpPr>
        <p:spPr>
          <a:xfrm>
            <a:off x="762719" y="1327396"/>
            <a:ext cx="4115462"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p:cNvSpPr txBox="1"/>
          <p:nvPr/>
        </p:nvSpPr>
        <p:spPr>
          <a:xfrm>
            <a:off x="762718" y="889803"/>
            <a:ext cx="4345995" cy="430887"/>
          </a:xfrm>
          <a:prstGeom prst="rect">
            <a:avLst/>
          </a:prstGeom>
          <a:noFill/>
        </p:spPr>
        <p:txBody>
          <a:bodyPr wrap="square" rtlCol="0">
            <a:spAutoFit/>
          </a:bodyPr>
          <a:lstStyle/>
          <a:p>
            <a:r>
              <a:rPr lang="da-DK" sz="2200" b="1" dirty="0">
                <a:solidFill>
                  <a:srgbClr val="FFFFFF"/>
                </a:solidFill>
                <a:latin typeface="Arial" panose="020B0604020202020204" pitchFamily="34" charset="0"/>
                <a:cs typeface="Arial" panose="020B0604020202020204" pitchFamily="34" charset="0"/>
              </a:rPr>
              <a:t>Artikelimport og lokalt indhold</a:t>
            </a:r>
            <a:endParaRPr lang="da-DK" sz="2200" b="1" dirty="0"/>
          </a:p>
        </p:txBody>
      </p:sp>
      <p:sp>
        <p:nvSpPr>
          <p:cNvPr id="16" name="Titel"/>
          <p:cNvSpPr>
            <a:spLocks noGrp="1"/>
          </p:cNvSpPr>
          <p:nvPr>
            <p:ph type="title"/>
          </p:nvPr>
        </p:nvSpPr>
        <p:spPr>
          <a:xfrm>
            <a:off x="3664083" y="135498"/>
            <a:ext cx="5628142" cy="1051417"/>
          </a:xfrm>
        </p:spPr>
        <p:txBody>
          <a:bodyPr/>
          <a:lstStyle/>
          <a:p>
            <a:pPr defTabSz="457200">
              <a:lnSpc>
                <a:spcPct val="100000"/>
              </a:lnSpc>
              <a:spcBef>
                <a:spcPts val="0"/>
              </a:spcBef>
            </a:pPr>
            <a:r>
              <a:rPr lang="da-DK" sz="2000" b="1" dirty="0">
                <a:solidFill>
                  <a:srgbClr val="FFFFFF"/>
                </a:solidFill>
                <a:latin typeface="Arial" panose="020B0604020202020204" pitchFamily="34" charset="0"/>
                <a:cs typeface="Arial" panose="020B0604020202020204" pitchFamily="34" charset="0"/>
              </a:rPr>
              <a:t>Lektion 1: introduktion til borger.dk</a:t>
            </a:r>
            <a:r>
              <a:rPr lang="da-DK" sz="2000" dirty="0"/>
              <a:t/>
            </a:r>
            <a:br>
              <a:rPr lang="da-DK" sz="2000" dirty="0"/>
            </a:br>
            <a:endParaRPr lang="da-DK" sz="2000" dirty="0"/>
          </a:p>
        </p:txBody>
      </p:sp>
    </p:spTree>
    <p:extLst>
      <p:ext uri="{BB962C8B-B14F-4D97-AF65-F5344CB8AC3E}">
        <p14:creationId xmlns:p14="http://schemas.microsoft.com/office/powerpoint/2010/main" val="1378804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2" descr="Billedet viser søgeresultater for politiet " title="Eksempel på søgning "/>
          <p:cNvPicPr>
            <a:picLocks noChangeAspect="1"/>
          </p:cNvPicPr>
          <p:nvPr/>
        </p:nvPicPr>
        <p:blipFill>
          <a:blip r:embed="rId3"/>
          <a:stretch>
            <a:fillRect/>
          </a:stretch>
        </p:blipFill>
        <p:spPr>
          <a:xfrm>
            <a:off x="8351750" y="860226"/>
            <a:ext cx="3213012" cy="5496124"/>
          </a:xfrm>
          <a:prstGeom prst="rect">
            <a:avLst/>
          </a:prstGeom>
          <a:effectLst>
            <a:outerShdw blurRad="50800" dist="38100" dir="2700000" algn="tl" rotWithShape="0">
              <a:prstClr val="black">
                <a:alpha val="40000"/>
              </a:prstClr>
            </a:outerShdw>
          </a:effectLst>
        </p:spPr>
      </p:pic>
      <p:sp>
        <p:nvSpPr>
          <p:cNvPr id="10" name="Tekstfelt"/>
          <p:cNvSpPr txBox="1"/>
          <p:nvPr/>
        </p:nvSpPr>
        <p:spPr>
          <a:xfrm>
            <a:off x="5616624" y="3531695"/>
            <a:ext cx="2087017" cy="923330"/>
          </a:xfrm>
          <a:prstGeom prst="rect">
            <a:avLst/>
          </a:prstGeom>
          <a:noFill/>
        </p:spPr>
        <p:txBody>
          <a:bodyPr wrap="square" lIns="0" tIns="0" rIns="0" bIns="0" rtlCol="0">
            <a:spAutoFit/>
          </a:bodyPr>
          <a:lstStyle/>
          <a:p>
            <a:pPr>
              <a:lnSpc>
                <a:spcPct val="100000"/>
              </a:lnSpc>
              <a:spcBef>
                <a:spcPts val="1100"/>
              </a:spcBef>
            </a:pPr>
            <a:r>
              <a:rPr lang="da-DK" sz="2000" dirty="0">
                <a:solidFill>
                  <a:schemeClr val="bg1"/>
                </a:solidFill>
                <a:latin typeface="Arial" panose="020B0604020202020204" pitchFamily="34" charset="0"/>
                <a:cs typeface="Arial" panose="020B0604020202020204" pitchFamily="34" charset="0"/>
              </a:rPr>
              <a:t>Netværk af kontaktpersoner og redaktører</a:t>
            </a:r>
          </a:p>
        </p:txBody>
      </p:sp>
      <p:pic>
        <p:nvPicPr>
          <p:cNvPr id="8" name="Figur" title="&quot;&quot;"/>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5626007" y="1956719"/>
            <a:ext cx="914400" cy="914400"/>
          </a:xfrm>
          <a:prstGeom prst="rect">
            <a:avLst/>
          </a:prstGeom>
        </p:spPr>
      </p:pic>
      <p:sp>
        <p:nvSpPr>
          <p:cNvPr id="9" name="Cirkel" title="&quot;&quot;"/>
          <p:cNvSpPr/>
          <p:nvPr/>
        </p:nvSpPr>
        <p:spPr bwMode="auto">
          <a:xfrm>
            <a:off x="5136468" y="1471189"/>
            <a:ext cx="1919064" cy="1919064"/>
          </a:xfrm>
          <a:prstGeom prst="ellipse">
            <a:avLst/>
          </a:prstGeom>
          <a:noFill/>
          <a:ln w="1270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endParaRPr kumimoji="0" lang="da-DK" sz="2000" b="0" i="0" u="none" strike="noStrike" cap="none" normalizeH="0" baseline="0" dirty="0" err="1">
              <a:ln>
                <a:noFill/>
              </a:ln>
              <a:solidFill>
                <a:schemeClr val="bg1"/>
              </a:solidFill>
              <a:effectLst/>
              <a:latin typeface="Arial" charset="0"/>
            </a:endParaRPr>
          </a:p>
        </p:txBody>
      </p:sp>
      <p:pic>
        <p:nvPicPr>
          <p:cNvPr id="6" name="Billede 1" title="Billede af en samarbejdsaftale "/>
          <p:cNvPicPr>
            <a:picLocks noChangeAspect="1"/>
          </p:cNvPicPr>
          <p:nvPr/>
        </p:nvPicPr>
        <p:blipFill>
          <a:blip r:embed="rId5"/>
          <a:stretch>
            <a:fillRect/>
          </a:stretch>
        </p:blipFill>
        <p:spPr>
          <a:xfrm rot="20956848">
            <a:off x="1501479" y="2168902"/>
            <a:ext cx="2878542" cy="4023290"/>
          </a:xfrm>
          <a:prstGeom prst="rect">
            <a:avLst/>
          </a:prstGeom>
          <a:effectLst>
            <a:outerShdw blurRad="50800" dist="38100" dir="2700000" algn="tl" rotWithShape="0">
              <a:prstClr val="black">
                <a:alpha val="40000"/>
              </a:prstClr>
            </a:outerShdw>
          </a:effectLst>
        </p:spPr>
      </p:pic>
      <p:sp>
        <p:nvSpPr>
          <p:cNvPr id="3" name="Rektangel 2" title="&quot;&quot;">
            <a:extLst>
              <a:ext uri="{FF2B5EF4-FFF2-40B4-BE49-F238E27FC236}">
                <a16:creationId xmlns:a16="http://schemas.microsoft.com/office/drawing/2014/main" id="{FC0BCDF7-B65B-B265-D490-348885F585B9}"/>
              </a:ext>
            </a:extLst>
          </p:cNvPr>
          <p:cNvSpPr/>
          <p:nvPr/>
        </p:nvSpPr>
        <p:spPr>
          <a:xfrm flipV="1">
            <a:off x="735607" y="1408218"/>
            <a:ext cx="323962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p:nvPr/>
        </p:nvSpPr>
        <p:spPr>
          <a:xfrm>
            <a:off x="761905" y="946553"/>
            <a:ext cx="3690434" cy="461665"/>
          </a:xfrm>
          <a:prstGeom prst="rect">
            <a:avLst/>
          </a:prstGeom>
        </p:spPr>
        <p:txBody>
          <a:bodyPr wrap="none">
            <a:spAutoFit/>
          </a:bodyPr>
          <a:lstStyle/>
          <a:p>
            <a:r>
              <a:rPr lang="da-DK" sz="2400" b="1" dirty="0">
                <a:solidFill>
                  <a:prstClr val="white"/>
                </a:solidFill>
                <a:latin typeface="Arial" panose="020B0604020202020204" pitchFamily="34" charset="0"/>
                <a:ea typeface="+mj-ea"/>
                <a:cs typeface="Arial" panose="020B0604020202020204" pitchFamily="34" charset="0"/>
              </a:rPr>
              <a:t>Myndighedssamarbejde</a:t>
            </a:r>
            <a:endParaRPr lang="da-DK" sz="2400" b="1" dirty="0"/>
          </a:p>
        </p:txBody>
      </p:sp>
      <p:sp>
        <p:nvSpPr>
          <p:cNvPr id="11" name="Titel 1"/>
          <p:cNvSpPr>
            <a:spLocks noGrp="1"/>
          </p:cNvSpPr>
          <p:nvPr>
            <p:ph type="title"/>
          </p:nvPr>
        </p:nvSpPr>
        <p:spPr>
          <a:xfrm>
            <a:off x="3624929" y="197444"/>
            <a:ext cx="5830957"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Tree>
    <p:extLst>
      <p:ext uri="{BB962C8B-B14F-4D97-AF65-F5344CB8AC3E}">
        <p14:creationId xmlns:p14="http://schemas.microsoft.com/office/powerpoint/2010/main" val="178856210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3" title="Eksempel på vejledning "/>
          <p:cNvPicPr>
            <a:picLocks noChangeAspect="1"/>
          </p:cNvPicPr>
          <p:nvPr/>
        </p:nvPicPr>
        <p:blipFill>
          <a:blip r:embed="rId3"/>
          <a:stretch>
            <a:fillRect/>
          </a:stretch>
        </p:blipFill>
        <p:spPr>
          <a:xfrm rot="539472">
            <a:off x="8619554" y="1227045"/>
            <a:ext cx="2883849" cy="4265693"/>
          </a:xfrm>
          <a:prstGeom prst="rect">
            <a:avLst/>
          </a:prstGeom>
          <a:effectLst>
            <a:outerShdw blurRad="50800" dist="38100" dir="2700000" algn="tl" rotWithShape="0">
              <a:prstClr val="black">
                <a:alpha val="40000"/>
              </a:prstClr>
            </a:outerShdw>
          </a:effectLst>
        </p:spPr>
      </p:pic>
      <p:sp>
        <p:nvSpPr>
          <p:cNvPr id="3" name="Rektangel" title="&quot;&quot;">
            <a:extLst>
              <a:ext uri="{FF2B5EF4-FFF2-40B4-BE49-F238E27FC236}">
                <a16:creationId xmlns:a16="http://schemas.microsoft.com/office/drawing/2014/main" id="{6277D8FA-CE1B-1117-3601-D6FDCC46762C}"/>
              </a:ext>
            </a:extLst>
          </p:cNvPr>
          <p:cNvSpPr/>
          <p:nvPr/>
        </p:nvSpPr>
        <p:spPr>
          <a:xfrm flipV="1">
            <a:off x="936904" y="1169050"/>
            <a:ext cx="1738919"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2"/>
          <p:cNvSpPr/>
          <p:nvPr/>
        </p:nvSpPr>
        <p:spPr>
          <a:xfrm>
            <a:off x="902066" y="725543"/>
            <a:ext cx="2012730" cy="461665"/>
          </a:xfrm>
          <a:prstGeom prst="rect">
            <a:avLst/>
          </a:prstGeom>
        </p:spPr>
        <p:txBody>
          <a:bodyPr wrap="none">
            <a:spAutoFit/>
          </a:bodyPr>
          <a:lstStyle/>
          <a:p>
            <a:r>
              <a:rPr lang="da-DK" sz="2400" b="1" dirty="0">
                <a:solidFill>
                  <a:prstClr val="white"/>
                </a:solidFill>
                <a:latin typeface="Arial" panose="020B0604020202020204" pitchFamily="34" charset="0"/>
                <a:ea typeface="+mj-ea"/>
                <a:cs typeface="Arial" panose="020B0604020202020204" pitchFamily="34" charset="0"/>
              </a:rPr>
              <a:t>Vejledninger</a:t>
            </a:r>
            <a:endParaRPr lang="da-DK" b="1" dirty="0"/>
          </a:p>
        </p:txBody>
      </p:sp>
      <p:sp>
        <p:nvSpPr>
          <p:cNvPr id="10" name="Titel 1"/>
          <p:cNvSpPr>
            <a:spLocks noGrp="1"/>
          </p:cNvSpPr>
          <p:nvPr>
            <p:ph type="title"/>
          </p:nvPr>
        </p:nvSpPr>
        <p:spPr>
          <a:xfrm>
            <a:off x="3750365" y="125211"/>
            <a:ext cx="4996070"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pic>
        <p:nvPicPr>
          <p:cNvPr id="12" name="Billede 2"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3709" y="3309264"/>
            <a:ext cx="3924067" cy="3102305"/>
          </a:xfrm>
          <a:prstGeom prst="rect">
            <a:avLst/>
          </a:prstGeom>
          <a:noFill/>
          <a:ln>
            <a:noFill/>
          </a:ln>
          <a:effectLst>
            <a:outerShdw blurRad="50800" dist="38100" dir="2700000" algn="ctr" rotWithShape="0">
              <a:srgbClr val="000000">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lede 10"/>
          <p:cNvPicPr>
            <a:picLocks noChangeAspect="1"/>
          </p:cNvPicPr>
          <p:nvPr/>
        </p:nvPicPr>
        <p:blipFill>
          <a:blip r:embed="rId5"/>
          <a:stretch>
            <a:fillRect/>
          </a:stretch>
        </p:blipFill>
        <p:spPr>
          <a:xfrm>
            <a:off x="902066" y="1440835"/>
            <a:ext cx="2924500" cy="4196989"/>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50800" dir="2700000" algn="ctr" rotWithShape="0">
              <a:srgbClr val="000000">
                <a:alpha val="40000"/>
              </a:srgbClr>
            </a:outerShdw>
          </a:effectLst>
        </p:spPr>
      </p:pic>
    </p:spTree>
    <p:extLst>
      <p:ext uri="{BB962C8B-B14F-4D97-AF65-F5344CB8AC3E}">
        <p14:creationId xmlns:p14="http://schemas.microsoft.com/office/powerpoint/2010/main" val="3947301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detekst"/>
          <p:cNvSpPr/>
          <p:nvPr/>
        </p:nvSpPr>
        <p:spPr>
          <a:xfrm>
            <a:off x="6792167" y="3017031"/>
            <a:ext cx="4173578" cy="461665"/>
          </a:xfrm>
          <a:prstGeom prst="rect">
            <a:avLst/>
          </a:prstGeom>
        </p:spPr>
        <p:txBody>
          <a:bodyPr wrap="none">
            <a:spAutoFit/>
          </a:bodyPr>
          <a:lstStyle/>
          <a:p>
            <a:r>
              <a:rPr lang="da-DK" sz="2400" dirty="0">
                <a:solidFill>
                  <a:srgbClr val="FFFFFF"/>
                </a:solidFill>
                <a:latin typeface="Arial" panose="020B0604020202020204" pitchFamily="34" charset="0"/>
                <a:ea typeface="+mj-ea"/>
                <a:cs typeface="Arial" panose="020B0604020202020204" pitchFamily="34" charset="0"/>
              </a:rPr>
              <a:t>Sådan skriver vi på borger.dk</a:t>
            </a:r>
            <a:endParaRPr lang="da-DK" dirty="0"/>
          </a:p>
        </p:txBody>
      </p:sp>
      <p:graphicFrame>
        <p:nvGraphicFramePr>
          <p:cNvPr id="7" name="Pladsholder til indhold 6" descr="Borgeren er i centrum - vi er i øjenhøjde med vores læsere. &#10;Korrekt, men letforståeligt sprog. &#10;Aktivt og konkret - hellere du end man.&#10;Vi hjælper brugeren til at handle og leder selvbetjening. &#10;Retsskrivning - fx startkomma, tal " title="Retningslinjer til at skrive på borger.dk "/>
          <p:cNvGraphicFramePr>
            <a:graphicFrameLocks noGrp="1"/>
          </p:cNvGraphicFramePr>
          <p:nvPr>
            <p:ph sz="quarter" idx="4294967295"/>
            <p:extLst>
              <p:ext uri="{D42A27DB-BD31-4B8C-83A1-F6EECF244321}">
                <p14:modId xmlns:p14="http://schemas.microsoft.com/office/powerpoint/2010/main" val="3730537333"/>
              </p:ext>
            </p:extLst>
          </p:nvPr>
        </p:nvGraphicFramePr>
        <p:xfrm>
          <a:off x="0" y="976313"/>
          <a:ext cx="7197725" cy="5184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el"/>
          <p:cNvSpPr>
            <a:spLocks noGrp="1"/>
          </p:cNvSpPr>
          <p:nvPr>
            <p:ph type="title"/>
          </p:nvPr>
        </p:nvSpPr>
        <p:spPr>
          <a:xfrm>
            <a:off x="3760304" y="186220"/>
            <a:ext cx="4986130"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p>
        </p:txBody>
      </p:sp>
    </p:spTree>
    <p:extLst>
      <p:ext uri="{BB962C8B-B14F-4D97-AF65-F5344CB8AC3E}">
        <p14:creationId xmlns:p14="http://schemas.microsoft.com/office/powerpoint/2010/main" val="402670990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294967295"/>
          </p:nvPr>
        </p:nvSpPr>
        <p:spPr>
          <a:xfrm>
            <a:off x="2166830" y="1462122"/>
            <a:ext cx="8318500" cy="4895850"/>
          </a:xfrm>
          <a:prstGeom prst="rect">
            <a:avLst/>
          </a:prstGeom>
          <a:noFill/>
          <a:ln>
            <a:noFill/>
          </a:ln>
        </p:spPr>
        <p:txBody>
          <a:bodyPr/>
          <a:lstStyle/>
          <a:p>
            <a:pPr marL="457200" indent="-457200">
              <a:lnSpc>
                <a:spcPct val="120000"/>
              </a:lnSpc>
              <a:buFont typeface="+mj-lt"/>
              <a:buAutoNum type="arabicPeriod"/>
            </a:pPr>
            <a:endParaRPr lang="da-DK" sz="2000" dirty="0">
              <a:latin typeface="Cambria" panose="02040503050406030204" pitchFamily="18" charset="0"/>
            </a:endParaRPr>
          </a:p>
          <a:p>
            <a:pPr marL="457200" indent="-457200">
              <a:lnSpc>
                <a:spcPct val="120000"/>
              </a:lnSpc>
              <a:buFont typeface="+mj-lt"/>
              <a:buAutoNum type="arabicPeriod"/>
            </a:pPr>
            <a:r>
              <a:rPr lang="da-DK" sz="2000" dirty="0">
                <a:solidFill>
                  <a:srgbClr val="FFFFFF"/>
                </a:solidFill>
                <a:latin typeface="Arial" panose="020B0604020202020204" pitchFamily="34" charset="0"/>
                <a:cs typeface="Arial" panose="020B0604020202020204" pitchFamily="34" charset="0"/>
              </a:rPr>
              <a:t>80 procent af borgerne skal have svar på de oplagte spørgsmål</a:t>
            </a:r>
          </a:p>
          <a:p>
            <a:pPr marL="457200" indent="-457200">
              <a:lnSpc>
                <a:spcPct val="120000"/>
              </a:lnSpc>
              <a:buFont typeface="+mj-lt"/>
              <a:buAutoNum type="arabicPeriod"/>
            </a:pPr>
            <a:r>
              <a:rPr lang="da-DK" sz="2000" dirty="0">
                <a:solidFill>
                  <a:srgbClr val="FFFFFF"/>
                </a:solidFill>
                <a:latin typeface="Arial" panose="020B0604020202020204" pitchFamily="34" charset="0"/>
                <a:cs typeface="Arial" panose="020B0604020202020204" pitchFamily="34" charset="0"/>
              </a:rPr>
              <a:t>Fra flertallet af borgere til mindretallet af borgere.</a:t>
            </a:r>
            <a:br>
              <a:rPr lang="da-DK" sz="2000" dirty="0">
                <a:solidFill>
                  <a:srgbClr val="FFFFFF"/>
                </a:solidFill>
                <a:latin typeface="Arial" panose="020B0604020202020204" pitchFamily="34" charset="0"/>
                <a:cs typeface="Arial" panose="020B0604020202020204" pitchFamily="34" charset="0"/>
              </a:rPr>
            </a:br>
            <a:endParaRPr lang="da-DK" sz="2000" dirty="0">
              <a:solidFill>
                <a:srgbClr val="FFFFFF"/>
              </a:solidFill>
              <a:latin typeface="Arial" panose="020B0604020202020204" pitchFamily="34" charset="0"/>
              <a:cs typeface="Arial" panose="020B0604020202020204" pitchFamily="34" charset="0"/>
            </a:endParaRPr>
          </a:p>
          <a:p>
            <a:pPr>
              <a:lnSpc>
                <a:spcPct val="120000"/>
              </a:lnSpc>
              <a:buFont typeface="Wingdings" panose="05000000000000000000" pitchFamily="2" charset="2"/>
              <a:buChar char="ü"/>
            </a:pPr>
            <a:r>
              <a:rPr lang="da-DK" sz="2000" dirty="0">
                <a:solidFill>
                  <a:srgbClr val="FFFFFF"/>
                </a:solidFill>
                <a:latin typeface="Arial" panose="020B0604020202020204" pitchFamily="34" charset="0"/>
                <a:cs typeface="Arial" panose="020B0604020202020204" pitchFamily="34" charset="0"/>
              </a:rPr>
              <a:t>Altså: </a:t>
            </a:r>
            <a:r>
              <a:rPr lang="da-DK" sz="2000" b="1" dirty="0">
                <a:solidFill>
                  <a:srgbClr val="FFFFFF"/>
                </a:solidFill>
                <a:latin typeface="Arial" panose="020B0604020202020204" pitchFamily="34" charset="0"/>
                <a:cs typeface="Arial" panose="020B0604020202020204" pitchFamily="34" charset="0"/>
              </a:rPr>
              <a:t>Hvem</a:t>
            </a:r>
            <a:r>
              <a:rPr lang="da-DK" sz="2000" dirty="0">
                <a:solidFill>
                  <a:srgbClr val="FFFFFF"/>
                </a:solidFill>
                <a:latin typeface="Arial" panose="020B0604020202020204" pitchFamily="34" charset="0"/>
                <a:cs typeface="Arial" panose="020B0604020202020204" pitchFamily="34" charset="0"/>
              </a:rPr>
              <a:t> kan få ydelsen, </a:t>
            </a:r>
            <a:r>
              <a:rPr lang="da-DK" sz="2000" b="1" dirty="0">
                <a:solidFill>
                  <a:srgbClr val="FFFFFF"/>
                </a:solidFill>
                <a:latin typeface="Arial" panose="020B0604020202020204" pitchFamily="34" charset="0"/>
                <a:cs typeface="Arial" panose="020B0604020202020204" pitchFamily="34" charset="0"/>
              </a:rPr>
              <a:t>hvor meget </a:t>
            </a:r>
            <a:r>
              <a:rPr lang="da-DK" sz="2000" dirty="0">
                <a:solidFill>
                  <a:srgbClr val="FFFFFF"/>
                </a:solidFill>
                <a:latin typeface="Arial" panose="020B0604020202020204" pitchFamily="34" charset="0"/>
                <a:cs typeface="Arial" panose="020B0604020202020204" pitchFamily="34" charset="0"/>
              </a:rPr>
              <a:t>kan du få, </a:t>
            </a:r>
            <a:r>
              <a:rPr lang="da-DK" sz="2000" b="1" dirty="0">
                <a:solidFill>
                  <a:srgbClr val="FFFFFF"/>
                </a:solidFill>
                <a:latin typeface="Arial" panose="020B0604020202020204" pitchFamily="34" charset="0"/>
                <a:cs typeface="Arial" panose="020B0604020202020204" pitchFamily="34" charset="0"/>
              </a:rPr>
              <a:t>hvordan </a:t>
            </a:r>
            <a:r>
              <a:rPr lang="da-DK" sz="2000" dirty="0">
                <a:solidFill>
                  <a:srgbClr val="FFFFFF"/>
                </a:solidFill>
                <a:latin typeface="Arial" panose="020B0604020202020204" pitchFamily="34" charset="0"/>
                <a:cs typeface="Arial" panose="020B0604020202020204" pitchFamily="34" charset="0"/>
              </a:rPr>
              <a:t>får du ydelsen, og </a:t>
            </a:r>
            <a:r>
              <a:rPr lang="da-DK" sz="2000" b="1" dirty="0">
                <a:solidFill>
                  <a:srgbClr val="FFFFFF"/>
                </a:solidFill>
                <a:latin typeface="Arial" panose="020B0604020202020204" pitchFamily="34" charset="0"/>
                <a:cs typeface="Arial" panose="020B0604020202020204" pitchFamily="34" charset="0"/>
              </a:rPr>
              <a:t>hvornår</a:t>
            </a:r>
            <a:r>
              <a:rPr lang="da-DK" sz="2000" dirty="0">
                <a:solidFill>
                  <a:srgbClr val="FFFFFF"/>
                </a:solidFill>
                <a:latin typeface="Arial" panose="020B0604020202020204" pitchFamily="34" charset="0"/>
                <a:cs typeface="Arial" panose="020B0604020202020204" pitchFamily="34" charset="0"/>
              </a:rPr>
              <a:t> får du udbetalt pengene?</a:t>
            </a:r>
            <a:br>
              <a:rPr lang="da-DK" sz="2000" dirty="0">
                <a:solidFill>
                  <a:srgbClr val="FFFFFF"/>
                </a:solidFill>
                <a:latin typeface="Arial" panose="020B0604020202020204" pitchFamily="34" charset="0"/>
                <a:cs typeface="Arial" panose="020B0604020202020204" pitchFamily="34" charset="0"/>
              </a:rPr>
            </a:br>
            <a:endParaRPr lang="da-DK" sz="2000" dirty="0">
              <a:solidFill>
                <a:srgbClr val="FFFFFF"/>
              </a:solidFill>
              <a:latin typeface="Arial" panose="020B0604020202020204" pitchFamily="34" charset="0"/>
              <a:cs typeface="Arial" panose="020B0604020202020204" pitchFamily="34" charset="0"/>
            </a:endParaRPr>
          </a:p>
          <a:p>
            <a:pPr marL="457200" indent="-457200">
              <a:lnSpc>
                <a:spcPct val="120000"/>
              </a:lnSpc>
              <a:buFont typeface="+mj-lt"/>
              <a:buAutoNum type="arabicPeriod" startAt="3"/>
            </a:pPr>
            <a:r>
              <a:rPr lang="da-DK" sz="2000" dirty="0" err="1">
                <a:solidFill>
                  <a:srgbClr val="FFFFFF"/>
                </a:solidFill>
                <a:latin typeface="Arial" panose="020B0604020202020204" pitchFamily="34" charset="0"/>
                <a:cs typeface="Arial" panose="020B0604020202020204" pitchFamily="34" charset="0"/>
              </a:rPr>
              <a:t>Mikroartiklernes</a:t>
            </a:r>
            <a:r>
              <a:rPr lang="da-DK" sz="2000" dirty="0">
                <a:solidFill>
                  <a:srgbClr val="FFFFFF"/>
                </a:solidFill>
                <a:latin typeface="Arial" panose="020B0604020202020204" pitchFamily="34" charset="0"/>
                <a:cs typeface="Arial" panose="020B0604020202020204" pitchFamily="34" charset="0"/>
              </a:rPr>
              <a:t> overskrifter kan være fortællende: </a:t>
            </a:r>
          </a:p>
          <a:p>
            <a:pPr lvl="1">
              <a:lnSpc>
                <a:spcPct val="120000"/>
              </a:lnSpc>
            </a:pPr>
            <a:r>
              <a:rPr lang="da-DK" sz="1600" dirty="0">
                <a:solidFill>
                  <a:srgbClr val="FFFFFF"/>
                </a:solidFill>
                <a:latin typeface="Arial" panose="020B0604020202020204" pitchFamily="34" charset="0"/>
                <a:cs typeface="Arial" panose="020B0604020202020204" pitchFamily="34" charset="0"/>
              </a:rPr>
              <a:t>Konklusion (”Du har krav på en ansættelseskontrakt”)</a:t>
            </a:r>
          </a:p>
          <a:p>
            <a:pPr lvl="1">
              <a:lnSpc>
                <a:spcPct val="120000"/>
              </a:lnSpc>
            </a:pPr>
            <a:r>
              <a:rPr lang="da-DK" sz="1600" dirty="0">
                <a:solidFill>
                  <a:srgbClr val="FFFFFF"/>
                </a:solidFill>
                <a:latin typeface="Arial" panose="020B0604020202020204" pitchFamily="34" charset="0"/>
                <a:cs typeface="Arial" panose="020B0604020202020204" pitchFamily="34" charset="0"/>
              </a:rPr>
              <a:t>Modtagerfokus (”Til dig, der er over 60 år”)</a:t>
            </a:r>
          </a:p>
          <a:p>
            <a:pPr lvl="1">
              <a:lnSpc>
                <a:spcPct val="120000"/>
              </a:lnSpc>
            </a:pPr>
            <a:r>
              <a:rPr lang="da-DK" sz="1600" dirty="0">
                <a:solidFill>
                  <a:srgbClr val="FFFFFF"/>
                </a:solidFill>
                <a:latin typeface="Arial" panose="020B0604020202020204" pitchFamily="34" charset="0"/>
                <a:cs typeface="Arial" panose="020B0604020202020204" pitchFamily="34" charset="0"/>
              </a:rPr>
              <a:t>Handlingsanvisende (”Tilmeld dig jobcenter”)</a:t>
            </a:r>
          </a:p>
          <a:p>
            <a:pPr lvl="1">
              <a:lnSpc>
                <a:spcPct val="120000"/>
              </a:lnSpc>
            </a:pPr>
            <a:r>
              <a:rPr lang="da-DK" sz="1600" dirty="0">
                <a:solidFill>
                  <a:srgbClr val="FFFFFF"/>
                </a:solidFill>
                <a:latin typeface="Arial" panose="020B0604020202020204" pitchFamily="34" charset="0"/>
                <a:cs typeface="Arial" panose="020B0604020202020204" pitchFamily="34" charset="0"/>
              </a:rPr>
              <a:t>Spørgsmål (”Hvornår får jeg svar på min ansøgning?”)</a:t>
            </a:r>
            <a:endParaRPr lang="da-DK" dirty="0"/>
          </a:p>
        </p:txBody>
      </p:sp>
      <p:sp>
        <p:nvSpPr>
          <p:cNvPr id="6" name="Rektangel 5" title="&quot;&quot;">
            <a:extLst>
              <a:ext uri="{FF2B5EF4-FFF2-40B4-BE49-F238E27FC236}">
                <a16:creationId xmlns:a16="http://schemas.microsoft.com/office/drawing/2014/main" id="{7679204A-4C50-4E5E-AA06-E2C5EF0F3B85}"/>
              </a:ext>
            </a:extLst>
          </p:cNvPr>
          <p:cNvSpPr/>
          <p:nvPr/>
        </p:nvSpPr>
        <p:spPr>
          <a:xfrm>
            <a:off x="2166830" y="1476590"/>
            <a:ext cx="196738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p:cNvSpPr/>
          <p:nvPr/>
        </p:nvSpPr>
        <p:spPr>
          <a:xfrm>
            <a:off x="2166830" y="1012693"/>
            <a:ext cx="2319866" cy="461665"/>
          </a:xfrm>
          <a:prstGeom prst="rect">
            <a:avLst/>
          </a:prstGeom>
        </p:spPr>
        <p:txBody>
          <a:bodyPr wrap="none">
            <a:spAutoFit/>
          </a:bodyPr>
          <a:lstStyle/>
          <a:p>
            <a:r>
              <a:rPr lang="da-DK" sz="2400" b="1" dirty="0">
                <a:solidFill>
                  <a:srgbClr val="FFFFFF"/>
                </a:solidFill>
                <a:latin typeface="Arial" panose="020B0604020202020204" pitchFamily="34" charset="0"/>
                <a:ea typeface="+mj-ea"/>
                <a:cs typeface="Arial" panose="020B0604020202020204" pitchFamily="34" charset="0"/>
              </a:rPr>
              <a:t>Retningslinjer </a:t>
            </a:r>
            <a:endParaRPr lang="da-DK" b="1" dirty="0"/>
          </a:p>
        </p:txBody>
      </p:sp>
      <p:sp>
        <p:nvSpPr>
          <p:cNvPr id="7" name="Titel 1"/>
          <p:cNvSpPr>
            <a:spLocks noGrp="1"/>
          </p:cNvSpPr>
          <p:nvPr>
            <p:ph type="title"/>
          </p:nvPr>
        </p:nvSpPr>
        <p:spPr>
          <a:xfrm>
            <a:off x="3873500" y="134937"/>
            <a:ext cx="4837043"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Tree>
    <p:extLst>
      <p:ext uri="{BB962C8B-B14F-4D97-AF65-F5344CB8AC3E}">
        <p14:creationId xmlns:p14="http://schemas.microsoft.com/office/powerpoint/2010/main" val="297083406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2" title="&quot;&quot;"/>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9342" y="4756126"/>
            <a:ext cx="4119041" cy="1235242"/>
          </a:xfrm>
          <a:prstGeom prst="rect">
            <a:avLst/>
          </a:prstGeom>
          <a:ln>
            <a:solidFill>
              <a:srgbClr val="44831E"/>
            </a:solidFill>
          </a:ln>
        </p:spPr>
      </p:pic>
      <p:pic>
        <p:nvPicPr>
          <p:cNvPr id="8" name="Billede 1" title="&quot;&quot;"/>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4954" y="4054538"/>
            <a:ext cx="3752468" cy="2431506"/>
          </a:xfrm>
          <a:prstGeom prst="rect">
            <a:avLst/>
          </a:prstGeom>
          <a:ln>
            <a:solidFill>
              <a:srgbClr val="44831E"/>
            </a:solidFill>
          </a:ln>
        </p:spPr>
      </p:pic>
      <p:sp>
        <p:nvSpPr>
          <p:cNvPr id="3" name="Tekst"/>
          <p:cNvSpPr>
            <a:spLocks noGrp="1"/>
          </p:cNvSpPr>
          <p:nvPr>
            <p:ph sz="quarter" idx="4294967295"/>
          </p:nvPr>
        </p:nvSpPr>
        <p:spPr>
          <a:xfrm>
            <a:off x="2537064" y="1651063"/>
            <a:ext cx="8402637" cy="4806950"/>
          </a:xfrm>
          <a:prstGeom prst="rect">
            <a:avLst/>
          </a:prstGeom>
        </p:spPr>
        <p:txBody>
          <a:bodyPr/>
          <a:lstStyle/>
          <a:p>
            <a:pPr marL="457200" indent="-457200">
              <a:lnSpc>
                <a:spcPct val="120000"/>
              </a:lnSpc>
              <a:buFont typeface="+mj-lt"/>
              <a:buAutoNum type="arabicPeriod" startAt="4"/>
            </a:pPr>
            <a:r>
              <a:rPr lang="da-DK" sz="2000" dirty="0">
                <a:solidFill>
                  <a:srgbClr val="FFFFFF"/>
                </a:solidFill>
                <a:latin typeface="Arial" panose="020B0604020202020204" pitchFamily="34" charset="0"/>
                <a:cs typeface="Arial" panose="020B0604020202020204" pitchFamily="34" charset="0"/>
              </a:rPr>
              <a:t>Korte og overskuelige mikroartikler – husk mellemoverskrifter</a:t>
            </a:r>
          </a:p>
          <a:p>
            <a:pPr marL="457200" indent="-457200">
              <a:lnSpc>
                <a:spcPct val="120000"/>
              </a:lnSpc>
              <a:buFont typeface="+mj-lt"/>
              <a:buAutoNum type="arabicPeriod" startAt="4"/>
            </a:pPr>
            <a:r>
              <a:rPr lang="da-DK" sz="2000" dirty="0">
                <a:solidFill>
                  <a:srgbClr val="FFFFFF"/>
                </a:solidFill>
                <a:latin typeface="Arial" panose="020B0604020202020204" pitchFamily="34" charset="0"/>
                <a:cs typeface="Arial" panose="020B0604020202020204" pitchFamily="34" charset="0"/>
              </a:rPr>
              <a:t>Skriv årstal i parentes ved satser: xxx kr. (2023)</a:t>
            </a:r>
          </a:p>
          <a:p>
            <a:pPr marL="457200" indent="-457200">
              <a:lnSpc>
                <a:spcPct val="120000"/>
              </a:lnSpc>
              <a:buFont typeface="+mj-lt"/>
              <a:buAutoNum type="arabicPeriod" startAt="4"/>
            </a:pPr>
            <a:r>
              <a:rPr lang="da-DK" sz="2000" dirty="0">
                <a:solidFill>
                  <a:srgbClr val="FFFFFF"/>
                </a:solidFill>
                <a:latin typeface="Arial" panose="020B0604020202020204" pitchFamily="34" charset="0"/>
                <a:cs typeface="Arial" panose="020B0604020202020204" pitchFamily="34" charset="0"/>
              </a:rPr>
              <a:t>Når vi omtaler kommuner, gør vi det i bestemt form ”kommunen”</a:t>
            </a:r>
          </a:p>
          <a:p>
            <a:pPr marL="457200" indent="-457200">
              <a:lnSpc>
                <a:spcPct val="120000"/>
              </a:lnSpc>
              <a:buFont typeface="+mj-lt"/>
              <a:buAutoNum type="arabicPeriod" startAt="4"/>
            </a:pPr>
            <a:r>
              <a:rPr lang="da-DK" sz="2000" dirty="0">
                <a:solidFill>
                  <a:srgbClr val="FFFFFF"/>
                </a:solidFill>
                <a:latin typeface="Arial" panose="020B0604020202020204" pitchFamily="34" charset="0"/>
                <a:cs typeface="Arial" panose="020B0604020202020204" pitchFamily="34" charset="0"/>
              </a:rPr>
              <a:t>Selvbetjening ligger i konteksten og kobles på en </a:t>
            </a:r>
            <a:r>
              <a:rPr lang="da-DK" sz="2000" dirty="0" err="1">
                <a:solidFill>
                  <a:srgbClr val="FFFFFF"/>
                </a:solidFill>
                <a:latin typeface="Arial" panose="020B0604020202020204" pitchFamily="34" charset="0"/>
                <a:cs typeface="Arial" panose="020B0604020202020204" pitchFamily="34" charset="0"/>
              </a:rPr>
              <a:t>mikroartikel</a:t>
            </a:r>
            <a:r>
              <a:rPr lang="da-DK" sz="2000" dirty="0">
                <a:solidFill>
                  <a:srgbClr val="FFFFFF"/>
                </a:solidFill>
                <a:latin typeface="Arial" panose="020B0604020202020204" pitchFamily="34" charset="0"/>
                <a:cs typeface="Arial" panose="020B0604020202020204" pitchFamily="34" charset="0"/>
              </a:rPr>
              <a:t> – Start.</a:t>
            </a:r>
          </a:p>
          <a:p>
            <a:pPr marL="0" indent="0">
              <a:lnSpc>
                <a:spcPct val="120000"/>
              </a:lnSpc>
              <a:buNone/>
            </a:pPr>
            <a:endParaRPr lang="da-DK" sz="2000" dirty="0">
              <a:latin typeface="Cambria" panose="02040503050406030204" pitchFamily="18" charset="0"/>
            </a:endParaRPr>
          </a:p>
          <a:p>
            <a:pPr marL="457200" indent="-457200">
              <a:lnSpc>
                <a:spcPct val="120000"/>
              </a:lnSpc>
              <a:buFont typeface="+mj-lt"/>
              <a:buAutoNum type="arabicPeriod" startAt="3"/>
            </a:pPr>
            <a:endParaRPr lang="da-DK" sz="2000" dirty="0">
              <a:latin typeface="Cambria" panose="02040503050406030204" pitchFamily="18" charset="0"/>
            </a:endParaRPr>
          </a:p>
          <a:p>
            <a:pPr marL="457200" indent="-457200">
              <a:lnSpc>
                <a:spcPct val="120000"/>
              </a:lnSpc>
              <a:buFont typeface="+mj-lt"/>
              <a:buAutoNum type="arabicPeriod" startAt="3"/>
            </a:pPr>
            <a:endParaRPr lang="da-DK" sz="2000" dirty="0">
              <a:latin typeface="Cambria" panose="02040503050406030204" pitchFamily="18" charset="0"/>
            </a:endParaRPr>
          </a:p>
          <a:p>
            <a:endParaRPr lang="da-DK" dirty="0"/>
          </a:p>
        </p:txBody>
      </p:sp>
      <p:sp>
        <p:nvSpPr>
          <p:cNvPr id="7" name="Rektangel" title="&quot;&quot;">
            <a:extLst>
              <a:ext uri="{FF2B5EF4-FFF2-40B4-BE49-F238E27FC236}">
                <a16:creationId xmlns:a16="http://schemas.microsoft.com/office/drawing/2014/main" id="{CB580A2D-F7FB-4BD3-98B6-7885FA9F84E8}"/>
              </a:ext>
            </a:extLst>
          </p:cNvPr>
          <p:cNvSpPr/>
          <p:nvPr/>
        </p:nvSpPr>
        <p:spPr>
          <a:xfrm>
            <a:off x="2456892" y="1361255"/>
            <a:ext cx="195468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1"/>
          <p:cNvSpPr>
            <a:spLocks noGrp="1"/>
          </p:cNvSpPr>
          <p:nvPr>
            <p:ph type="title"/>
          </p:nvPr>
        </p:nvSpPr>
        <p:spPr>
          <a:xfrm>
            <a:off x="2352263" y="855419"/>
            <a:ext cx="2398641" cy="1325563"/>
          </a:xfrm>
        </p:spPr>
        <p:txBody>
          <a:bodyPr/>
          <a:lstStyle/>
          <a:p>
            <a:r>
              <a:rPr lang="da-DK" sz="2400" b="1" dirty="0">
                <a:solidFill>
                  <a:srgbClr val="FFFFFF"/>
                </a:solidFill>
                <a:latin typeface="Arial" panose="020B0604020202020204" pitchFamily="34" charset="0"/>
                <a:cs typeface="Arial" panose="020B0604020202020204" pitchFamily="34" charset="0"/>
              </a:rPr>
              <a:t>Retningslinjer</a:t>
            </a:r>
            <a:endParaRPr lang="da-DK" b="1" dirty="0"/>
          </a:p>
        </p:txBody>
      </p:sp>
    </p:spTree>
    <p:extLst>
      <p:ext uri="{BB962C8B-B14F-4D97-AF65-F5344CB8AC3E}">
        <p14:creationId xmlns:p14="http://schemas.microsoft.com/office/powerpoint/2010/main" val="127217844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erskrift"/>
          <p:cNvSpPr>
            <a:spLocks noGrp="1"/>
          </p:cNvSpPr>
          <p:nvPr>
            <p:ph type="title"/>
          </p:nvPr>
        </p:nvSpPr>
        <p:spPr>
          <a:xfrm>
            <a:off x="994144" y="2721476"/>
            <a:ext cx="3684181" cy="875340"/>
          </a:xfrm>
        </p:spPr>
        <p:txBody>
          <a:bodyPr/>
          <a:lstStyle/>
          <a:p>
            <a:r>
              <a:rPr lang="da-DK" b="1" dirty="0">
                <a:solidFill>
                  <a:srgbClr val="44831E"/>
                </a:solidFill>
                <a:latin typeface="Arial" panose="020B0604020202020204" pitchFamily="34" charset="0"/>
                <a:cs typeface="Arial" panose="020B0604020202020204" pitchFamily="34" charset="0"/>
              </a:rPr>
              <a:t>Velkommen</a:t>
            </a:r>
            <a:br>
              <a:rPr lang="da-DK" b="1" dirty="0">
                <a:solidFill>
                  <a:srgbClr val="44831E"/>
                </a:solidFill>
                <a:latin typeface="Arial" panose="020B0604020202020204" pitchFamily="34" charset="0"/>
                <a:cs typeface="Arial" panose="020B0604020202020204" pitchFamily="34" charset="0"/>
              </a:rPr>
            </a:br>
            <a:endParaRPr lang="da-DK" dirty="0"/>
          </a:p>
        </p:txBody>
      </p:sp>
      <p:pic>
        <p:nvPicPr>
          <p:cNvPr id="3" name="Billed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64089" y="1670051"/>
            <a:ext cx="5006282" cy="3340100"/>
          </a:xfrm>
          <a:prstGeom prst="rect">
            <a:avLst/>
          </a:prstGeom>
        </p:spPr>
      </p:pic>
    </p:spTree>
    <p:extLst>
      <p:ext uri="{BB962C8B-B14F-4D97-AF65-F5344CB8AC3E}">
        <p14:creationId xmlns:p14="http://schemas.microsoft.com/office/powerpoint/2010/main" val="72683079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1715" y="1131161"/>
            <a:ext cx="4349381" cy="5040525"/>
          </a:xfrm>
          <a:prstGeom prst="rect">
            <a:avLst/>
          </a:prstGeom>
          <a:ln>
            <a:solidFill>
              <a:schemeClr val="tx1"/>
            </a:solidFill>
          </a:ln>
        </p:spPr>
      </p:pic>
      <p:pic>
        <p:nvPicPr>
          <p:cNvPr id="11" name="Billede 3.d"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8173" y="5239280"/>
            <a:ext cx="137530" cy="137530"/>
          </a:xfrm>
          <a:prstGeom prst="rect">
            <a:avLst/>
          </a:prstGeom>
        </p:spPr>
      </p:pic>
      <p:pic>
        <p:nvPicPr>
          <p:cNvPr id="12" name="Billede 3.c"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8173" y="5492492"/>
            <a:ext cx="137530" cy="137530"/>
          </a:xfrm>
          <a:prstGeom prst="rect">
            <a:avLst/>
          </a:prstGeom>
        </p:spPr>
      </p:pic>
      <p:pic>
        <p:nvPicPr>
          <p:cNvPr id="13" name="Billede 3.b"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8173" y="5764183"/>
            <a:ext cx="137530" cy="137530"/>
          </a:xfrm>
          <a:prstGeom prst="rect">
            <a:avLst/>
          </a:prstGeom>
        </p:spPr>
      </p:pic>
      <p:sp>
        <p:nvSpPr>
          <p:cNvPr id="15" name="Tekstfelt 2"/>
          <p:cNvSpPr txBox="1"/>
          <p:nvPr/>
        </p:nvSpPr>
        <p:spPr>
          <a:xfrm>
            <a:off x="1126132" y="3628050"/>
            <a:ext cx="2361641" cy="738664"/>
          </a:xfrm>
          <a:prstGeom prst="rect">
            <a:avLst/>
          </a:prstGeom>
          <a:noFill/>
        </p:spPr>
        <p:txBody>
          <a:bodyPr wrap="square" rtlCol="0">
            <a:spAutoFit/>
          </a:bodyPr>
          <a:lstStyle/>
          <a:p>
            <a:r>
              <a:rPr lang="da-DK" sz="1400" dirty="0">
                <a:solidFill>
                  <a:srgbClr val="FFFFFF"/>
                </a:solidFill>
                <a:latin typeface="Arial" panose="020B0604020202020204" pitchFamily="34" charset="0"/>
                <a:cs typeface="Arial" panose="020B0604020202020204" pitchFamily="34" charset="0"/>
              </a:rPr>
              <a:t>Obligatoriske mikroartikler på indholdssider i den rækkefølge</a:t>
            </a:r>
          </a:p>
        </p:txBody>
      </p:sp>
      <p:pic>
        <p:nvPicPr>
          <p:cNvPr id="14" name="Billede 1"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962" y="3876589"/>
            <a:ext cx="322063" cy="322063"/>
          </a:xfrm>
          <a:prstGeom prst="rect">
            <a:avLst/>
          </a:prstGeom>
        </p:spPr>
      </p:pic>
      <p:sp>
        <p:nvSpPr>
          <p:cNvPr id="3" name="Tekst"/>
          <p:cNvSpPr>
            <a:spLocks noGrp="1"/>
          </p:cNvSpPr>
          <p:nvPr>
            <p:ph sz="quarter" idx="4294967295"/>
          </p:nvPr>
        </p:nvSpPr>
        <p:spPr>
          <a:xfrm>
            <a:off x="675861" y="1933359"/>
            <a:ext cx="3271838" cy="1706562"/>
          </a:xfrm>
          <a:prstGeom prst="rect">
            <a:avLst/>
          </a:prstGeom>
        </p:spPr>
        <p:txBody>
          <a:bodyPr/>
          <a:lstStyle/>
          <a:p>
            <a:pPr marL="457200" indent="-457200">
              <a:buAutoNum type="arabicPeriod"/>
            </a:pPr>
            <a:r>
              <a:rPr lang="da-DK" sz="1600" dirty="0">
                <a:solidFill>
                  <a:srgbClr val="FFFFFF"/>
                </a:solidFill>
                <a:latin typeface="Arial" panose="020B0604020202020204" pitchFamily="34" charset="0"/>
                <a:cs typeface="Arial" panose="020B0604020202020204" pitchFamily="34" charset="0"/>
              </a:rPr>
              <a:t>Titel (maksimalt 67 tegn)</a:t>
            </a: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457200" indent="-457200">
              <a:buAutoNum type="arabicPeriod"/>
            </a:pPr>
            <a:r>
              <a:rPr lang="da-DK" sz="1600" dirty="0">
                <a:solidFill>
                  <a:srgbClr val="FFFFFF"/>
                </a:solidFill>
                <a:latin typeface="Arial" panose="020B0604020202020204" pitchFamily="34" charset="0"/>
                <a:cs typeface="Arial" panose="020B0604020202020204" pitchFamily="34" charset="0"/>
              </a:rPr>
              <a:t>Manchet (maksimalt 97 tegn, vi vælger billeder)</a:t>
            </a: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457200" indent="-457200">
              <a:buAutoNum type="arabicPeriod"/>
            </a:pPr>
            <a:r>
              <a:rPr lang="da-DK" sz="1600" dirty="0">
                <a:solidFill>
                  <a:srgbClr val="FFFFFF"/>
                </a:solidFill>
                <a:latin typeface="Arial" panose="020B0604020202020204" pitchFamily="34" charset="0"/>
                <a:cs typeface="Arial" panose="020B0604020202020204" pitchFamily="34" charset="0"/>
              </a:rPr>
              <a:t>Mikroartikler (cirka 8-10)</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457200" indent="-457200">
              <a:buAutoNum type="arabicPeriod"/>
            </a:pPr>
            <a:r>
              <a:rPr lang="da-DK" sz="1600" dirty="0" err="1">
                <a:solidFill>
                  <a:srgbClr val="FFFFFF"/>
                </a:solidFill>
                <a:latin typeface="Arial" panose="020B0604020202020204" pitchFamily="34" charset="0"/>
                <a:cs typeface="Arial" panose="020B0604020202020204" pitchFamily="34" charset="0"/>
              </a:rPr>
              <a:t>Byline</a:t>
            </a:r>
            <a:r>
              <a:rPr lang="da-DK" sz="1600" dirty="0">
                <a:solidFill>
                  <a:srgbClr val="FFFFFF"/>
                </a:solidFill>
                <a:latin typeface="Arial" panose="020B0604020202020204" pitchFamily="34" charset="0"/>
                <a:cs typeface="Arial" panose="020B0604020202020204" pitchFamily="34" charset="0"/>
              </a:rPr>
              <a:t> (primær myndighed først)</a:t>
            </a:r>
          </a:p>
          <a:p>
            <a:pPr marL="0" indent="0">
              <a:buNone/>
            </a:pPr>
            <a:endParaRPr lang="da-DK" sz="2000" dirty="0"/>
          </a:p>
        </p:txBody>
      </p:sp>
      <p:sp>
        <p:nvSpPr>
          <p:cNvPr id="17" name="Rektangel" title="&quot;&quot;">
            <a:extLst>
              <a:ext uri="{FF2B5EF4-FFF2-40B4-BE49-F238E27FC236}">
                <a16:creationId xmlns:a16="http://schemas.microsoft.com/office/drawing/2014/main" id="{EF2BFD83-98E0-4E42-BD89-C8DF81F03E62}"/>
              </a:ext>
            </a:extLst>
          </p:cNvPr>
          <p:cNvSpPr/>
          <p:nvPr/>
        </p:nvSpPr>
        <p:spPr>
          <a:xfrm>
            <a:off x="500063" y="1450063"/>
            <a:ext cx="559593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p:cNvSpPr/>
          <p:nvPr/>
        </p:nvSpPr>
        <p:spPr>
          <a:xfrm>
            <a:off x="500063" y="988398"/>
            <a:ext cx="5698996" cy="430887"/>
          </a:xfrm>
          <a:prstGeom prst="rect">
            <a:avLst/>
          </a:prstGeom>
        </p:spPr>
        <p:txBody>
          <a:bodyPr wrap="none">
            <a:spAutoFit/>
          </a:bodyPr>
          <a:lstStyle/>
          <a:p>
            <a:r>
              <a:rPr lang="da-DK" sz="2200" b="1" dirty="0">
                <a:solidFill>
                  <a:srgbClr val="FFFFFF"/>
                </a:solidFill>
                <a:latin typeface="Arial" panose="020B0604020202020204" pitchFamily="34" charset="0"/>
                <a:ea typeface="+mj-ea"/>
                <a:cs typeface="Arial" panose="020B0604020202020204" pitchFamily="34" charset="0"/>
              </a:rPr>
              <a:t>Hvad skriver vi hvor på en indholdsside?</a:t>
            </a:r>
            <a:endParaRPr lang="da-DK" sz="2200" b="1" dirty="0"/>
          </a:p>
        </p:txBody>
      </p:sp>
      <p:sp>
        <p:nvSpPr>
          <p:cNvPr id="7" name="Titel 1"/>
          <p:cNvSpPr>
            <a:spLocks noGrp="1"/>
          </p:cNvSpPr>
          <p:nvPr>
            <p:ph type="title"/>
          </p:nvPr>
        </p:nvSpPr>
        <p:spPr>
          <a:xfrm>
            <a:off x="3815290" y="170219"/>
            <a:ext cx="5035826"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
        <p:nvSpPr>
          <p:cNvPr id="19" name="Rektangel 18"/>
          <p:cNvSpPr/>
          <p:nvPr/>
        </p:nvSpPr>
        <p:spPr>
          <a:xfrm>
            <a:off x="6933801" y="1206222"/>
            <a:ext cx="1450783" cy="2895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ktangel 20"/>
          <p:cNvSpPr/>
          <p:nvPr/>
        </p:nvSpPr>
        <p:spPr>
          <a:xfrm>
            <a:off x="6933800" y="1495782"/>
            <a:ext cx="4236893" cy="14643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Rektangel 22"/>
          <p:cNvSpPr/>
          <p:nvPr/>
        </p:nvSpPr>
        <p:spPr>
          <a:xfrm>
            <a:off x="6931033" y="2960176"/>
            <a:ext cx="4236893" cy="29902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ktangel 23"/>
          <p:cNvSpPr/>
          <p:nvPr/>
        </p:nvSpPr>
        <p:spPr>
          <a:xfrm>
            <a:off x="6933801" y="5957187"/>
            <a:ext cx="1450783" cy="1687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Ellipse 24"/>
          <p:cNvSpPr/>
          <p:nvPr/>
        </p:nvSpPr>
        <p:spPr>
          <a:xfrm>
            <a:off x="6510611" y="591677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4</a:t>
            </a:r>
          </a:p>
        </p:txBody>
      </p:sp>
      <p:sp>
        <p:nvSpPr>
          <p:cNvPr id="26" name="Ellipse 25"/>
          <p:cNvSpPr/>
          <p:nvPr/>
        </p:nvSpPr>
        <p:spPr>
          <a:xfrm>
            <a:off x="6516772" y="299005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27" name="Ellipse 26"/>
          <p:cNvSpPr/>
          <p:nvPr/>
        </p:nvSpPr>
        <p:spPr>
          <a:xfrm>
            <a:off x="6512757" y="163341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28" name="Ellipse 27"/>
          <p:cNvSpPr/>
          <p:nvPr/>
        </p:nvSpPr>
        <p:spPr>
          <a:xfrm>
            <a:off x="6527293" y="118834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Tree>
    <p:extLst>
      <p:ext uri="{BB962C8B-B14F-4D97-AF65-F5344CB8AC3E}">
        <p14:creationId xmlns:p14="http://schemas.microsoft.com/office/powerpoint/2010/main" val="295068869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2" descr="Billede af tekst omkring farligt og tungt arbejde " title="Eksempel på underside "/>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3286" y="1460968"/>
            <a:ext cx="3422032" cy="3833746"/>
          </a:xfrm>
          <a:prstGeom prst="rect">
            <a:avLst/>
          </a:prstGeom>
          <a:ln>
            <a:solidFill>
              <a:srgbClr val="44831E"/>
            </a:solidFill>
          </a:ln>
        </p:spPr>
      </p:pic>
      <p:pic>
        <p:nvPicPr>
          <p:cNvPr id="2" name="Billede 1" descr="Billedet viser siden omkring fritidsjob " title="Eksempel på borger.dk side "/>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7088" y="1085327"/>
            <a:ext cx="4644136" cy="5017325"/>
          </a:xfrm>
          <a:prstGeom prst="rect">
            <a:avLst/>
          </a:prstGeom>
          <a:ln>
            <a:solidFill>
              <a:srgbClr val="44831E"/>
            </a:solidFill>
          </a:ln>
        </p:spPr>
      </p:pic>
      <p:cxnSp>
        <p:nvCxnSpPr>
          <p:cNvPr id="4" name="Lige pilforbindelse 3" title="&quot;&quot;"/>
          <p:cNvCxnSpPr/>
          <p:nvPr/>
        </p:nvCxnSpPr>
        <p:spPr>
          <a:xfrm flipV="1">
            <a:off x="3451711" y="2171873"/>
            <a:ext cx="3014018" cy="20775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itel"/>
          <p:cNvSpPr>
            <a:spLocks noGrp="1"/>
          </p:cNvSpPr>
          <p:nvPr>
            <p:ph type="title"/>
          </p:nvPr>
        </p:nvSpPr>
        <p:spPr>
          <a:xfrm>
            <a:off x="3678417" y="231850"/>
            <a:ext cx="10515600"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 </a:t>
            </a:r>
          </a:p>
        </p:txBody>
      </p:sp>
    </p:spTree>
    <p:extLst>
      <p:ext uri="{BB962C8B-B14F-4D97-AF65-F5344CB8AC3E}">
        <p14:creationId xmlns:p14="http://schemas.microsoft.com/office/powerpoint/2010/main" val="2679091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4" title="&quot;&quot;"/>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01618" y="3210690"/>
            <a:ext cx="4317843" cy="1969925"/>
          </a:xfrm>
          <a:prstGeom prst="rect">
            <a:avLst/>
          </a:prstGeom>
        </p:spPr>
      </p:pic>
      <p:pic>
        <p:nvPicPr>
          <p:cNvPr id="14" name="Billede 3" title="&quot;&quot;"/>
          <p:cNvPicPr>
            <a:picLocks noChangeAspect="1"/>
          </p:cNvPicPr>
          <p:nvPr/>
        </p:nvPicPr>
        <p:blipFill rotWithShape="1">
          <a:blip r:embed="rId4">
            <a:extLst>
              <a:ext uri="{28A0092B-C50C-407E-A947-70E740481C1C}">
                <a14:useLocalDpi xmlns:a14="http://schemas.microsoft.com/office/drawing/2010/main"/>
              </a:ext>
            </a:extLst>
          </a:blip>
          <a:srcRect t="1" b="19662"/>
          <a:stretch/>
        </p:blipFill>
        <p:spPr>
          <a:xfrm>
            <a:off x="7769430" y="4186127"/>
            <a:ext cx="825859" cy="138223"/>
          </a:xfrm>
          <a:prstGeom prst="rect">
            <a:avLst/>
          </a:prstGeom>
        </p:spPr>
      </p:pic>
      <p:sp>
        <p:nvSpPr>
          <p:cNvPr id="3" name="tekst 2"/>
          <p:cNvSpPr>
            <a:spLocks noGrp="1"/>
          </p:cNvSpPr>
          <p:nvPr>
            <p:ph sz="quarter" idx="4294967295"/>
          </p:nvPr>
        </p:nvSpPr>
        <p:spPr>
          <a:xfrm>
            <a:off x="7089430" y="2590041"/>
            <a:ext cx="3303587" cy="417513"/>
          </a:xfrm>
          <a:prstGeom prst="rect">
            <a:avLst/>
          </a:prstGeom>
        </p:spPr>
        <p:txBody>
          <a:bodyPr/>
          <a:lstStyle/>
          <a:p>
            <a:pPr marL="0" indent="0">
              <a:buNone/>
            </a:pPr>
            <a:r>
              <a:rPr lang="da-DK" sz="1600" dirty="0">
                <a:solidFill>
                  <a:srgbClr val="FFFFFF"/>
                </a:solidFill>
                <a:latin typeface="Arial" panose="020B0604020202020204" pitchFamily="34" charset="0"/>
                <a:cs typeface="Arial" panose="020B0604020202020204" pitchFamily="34" charset="0"/>
              </a:rPr>
              <a:t>Teksten på broenderslev.dk</a:t>
            </a:r>
          </a:p>
        </p:txBody>
      </p:sp>
      <p:grpSp>
        <p:nvGrpSpPr>
          <p:cNvPr id="10" name="Gruppe 1" title="&quot;&quot;"/>
          <p:cNvGrpSpPr/>
          <p:nvPr/>
        </p:nvGrpSpPr>
        <p:grpSpPr>
          <a:xfrm>
            <a:off x="927771" y="2560009"/>
            <a:ext cx="5653217" cy="2862437"/>
            <a:chOff x="927771" y="1703818"/>
            <a:chExt cx="5653217" cy="2862437"/>
          </a:xfrm>
        </p:grpSpPr>
        <p:sp>
          <p:nvSpPr>
            <p:cNvPr id="4" name="Tekstboks 3"/>
            <p:cNvSpPr txBox="1"/>
            <p:nvPr/>
          </p:nvSpPr>
          <p:spPr>
            <a:xfrm>
              <a:off x="927771" y="1703818"/>
              <a:ext cx="5653217" cy="338554"/>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Teksten på borger.dk (med kommunevalg &gt; Brønderslev)</a:t>
              </a:r>
            </a:p>
          </p:txBody>
        </p:sp>
        <p:pic>
          <p:nvPicPr>
            <p:cNvPr id="5" name="Billede 4" title="&quot;&quot;"/>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29392" y="2354499"/>
              <a:ext cx="5551596" cy="2211756"/>
            </a:xfrm>
            <a:prstGeom prst="rect">
              <a:avLst/>
            </a:prstGeom>
          </p:spPr>
        </p:pic>
      </p:grpSp>
      <p:sp>
        <p:nvSpPr>
          <p:cNvPr id="11" name="Rektangel" title="&quot;&quot;">
            <a:extLst>
              <a:ext uri="{FF2B5EF4-FFF2-40B4-BE49-F238E27FC236}">
                <a16:creationId xmlns:a16="http://schemas.microsoft.com/office/drawing/2014/main" id="{380DA57F-CA19-4894-9F24-B84CDF9D69B6}"/>
              </a:ext>
            </a:extLst>
          </p:cNvPr>
          <p:cNvSpPr/>
          <p:nvPr/>
        </p:nvSpPr>
        <p:spPr>
          <a:xfrm>
            <a:off x="942393" y="1525446"/>
            <a:ext cx="794602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p:cNvSpPr/>
          <p:nvPr/>
        </p:nvSpPr>
        <p:spPr>
          <a:xfrm>
            <a:off x="927770" y="1030497"/>
            <a:ext cx="8196351" cy="430887"/>
          </a:xfrm>
          <a:prstGeom prst="rect">
            <a:avLst/>
          </a:prstGeom>
        </p:spPr>
        <p:txBody>
          <a:bodyPr wrap="square">
            <a:spAutoFit/>
          </a:bodyPr>
          <a:lstStyle/>
          <a:p>
            <a:r>
              <a:rPr lang="da-DK" sz="2200" b="1" dirty="0">
                <a:solidFill>
                  <a:srgbClr val="FFFFFF"/>
                </a:solidFill>
                <a:latin typeface="Arial" panose="020B0604020202020204" pitchFamily="34" charset="0"/>
                <a:ea typeface="+mj-ea"/>
                <a:cs typeface="Arial" panose="020B0604020202020204" pitchFamily="34" charset="0"/>
              </a:rPr>
              <a:t>Borger.dk-sider vises også på kommunernes hjemmesider</a:t>
            </a:r>
            <a:endParaRPr lang="da-DK" sz="2200" b="1" dirty="0"/>
          </a:p>
        </p:txBody>
      </p:sp>
      <p:sp>
        <p:nvSpPr>
          <p:cNvPr id="9" name="Titel 1"/>
          <p:cNvSpPr>
            <a:spLocks noGrp="1"/>
          </p:cNvSpPr>
          <p:nvPr>
            <p:ph type="title"/>
          </p:nvPr>
        </p:nvSpPr>
        <p:spPr>
          <a:xfrm>
            <a:off x="3899452" y="167852"/>
            <a:ext cx="5065643"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Tree>
    <p:extLst>
      <p:ext uri="{BB962C8B-B14F-4D97-AF65-F5344CB8AC3E}">
        <p14:creationId xmlns:p14="http://schemas.microsoft.com/office/powerpoint/2010/main" val="65805186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lede 3" title="&quot;&quot;">
            <a:extLst>
              <a:ext uri="{FF2B5EF4-FFF2-40B4-BE49-F238E27FC236}">
                <a16:creationId xmlns:a16="http://schemas.microsoft.com/office/drawing/2014/main" id="{832E9A3D-6B3D-76A4-194D-AFD71D7E6A23}"/>
              </a:ext>
            </a:extLst>
          </p:cNvPr>
          <p:cNvPicPr>
            <a:picLocks noChangeAspect="1"/>
          </p:cNvPicPr>
          <p:nvPr/>
        </p:nvPicPr>
        <p:blipFill>
          <a:blip r:embed="rId3"/>
          <a:stretch>
            <a:fillRect/>
          </a:stretch>
        </p:blipFill>
        <p:spPr>
          <a:xfrm>
            <a:off x="7304507" y="4684978"/>
            <a:ext cx="4740666" cy="1518716"/>
          </a:xfrm>
          <a:prstGeom prst="rect">
            <a:avLst/>
          </a:prstGeom>
          <a:effectLst>
            <a:outerShdw blurRad="50800" dist="38100" dir="2700000" algn="tl" rotWithShape="0">
              <a:prstClr val="black">
                <a:alpha val="40000"/>
              </a:prstClr>
            </a:outerShdw>
          </a:effectLst>
        </p:spPr>
      </p:pic>
      <p:pic>
        <p:nvPicPr>
          <p:cNvPr id="16" name="Billede 2" descr="Billedet viser fold ud siden: lovgivning " title="Eksempel på fold ud side ">
            <a:extLst>
              <a:ext uri="{FF2B5EF4-FFF2-40B4-BE49-F238E27FC236}">
                <a16:creationId xmlns:a16="http://schemas.microsoft.com/office/drawing/2014/main" id="{48D97B9E-E031-ED91-2220-F6ADCDDB7CDE}"/>
              </a:ext>
            </a:extLst>
          </p:cNvPr>
          <p:cNvPicPr>
            <a:picLocks noChangeAspect="1"/>
          </p:cNvPicPr>
          <p:nvPr/>
        </p:nvPicPr>
        <p:blipFill>
          <a:blip r:embed="rId4"/>
          <a:stretch>
            <a:fillRect/>
          </a:stretch>
        </p:blipFill>
        <p:spPr>
          <a:xfrm>
            <a:off x="7304505" y="2937847"/>
            <a:ext cx="4740667" cy="1460813"/>
          </a:xfrm>
          <a:prstGeom prst="rect">
            <a:avLst/>
          </a:prstGeom>
          <a:effectLst>
            <a:outerShdw blurRad="50800" dist="38100" dir="2700000" algn="tl" rotWithShape="0">
              <a:prstClr val="black">
                <a:alpha val="40000"/>
              </a:prstClr>
            </a:outerShdw>
          </a:effectLst>
        </p:spPr>
      </p:pic>
      <p:pic>
        <p:nvPicPr>
          <p:cNvPr id="7" name="Billede 1" descr="Billedet viser fold ud teksten: Hvad koster et Ungdomskort? " title="Eksempel på fold ud tekster ">
            <a:extLst>
              <a:ext uri="{FF2B5EF4-FFF2-40B4-BE49-F238E27FC236}">
                <a16:creationId xmlns:a16="http://schemas.microsoft.com/office/drawing/2014/main" id="{6F0D04B9-087E-B763-836B-D8388874B80E}"/>
              </a:ext>
            </a:extLst>
          </p:cNvPr>
          <p:cNvPicPr>
            <a:picLocks noChangeAspect="1"/>
          </p:cNvPicPr>
          <p:nvPr/>
        </p:nvPicPr>
        <p:blipFill>
          <a:blip r:embed="rId5"/>
          <a:stretch>
            <a:fillRect/>
          </a:stretch>
        </p:blipFill>
        <p:spPr>
          <a:xfrm>
            <a:off x="7304507" y="1453767"/>
            <a:ext cx="4740666" cy="1209264"/>
          </a:xfrm>
          <a:prstGeom prst="rect">
            <a:avLst/>
          </a:prstGeom>
          <a:effectLst>
            <a:outerShdw blurRad="50800" dist="38100" dir="2700000" algn="tl" rotWithShape="0">
              <a:prstClr val="black">
                <a:alpha val="40000"/>
              </a:prstClr>
            </a:outerShdw>
          </a:effectLst>
        </p:spPr>
      </p:pic>
      <p:sp>
        <p:nvSpPr>
          <p:cNvPr id="3" name="Tekst"/>
          <p:cNvSpPr>
            <a:spLocks noGrp="1"/>
          </p:cNvSpPr>
          <p:nvPr>
            <p:ph sz="quarter" idx="4294967295"/>
          </p:nvPr>
        </p:nvSpPr>
        <p:spPr>
          <a:xfrm>
            <a:off x="914400" y="1633814"/>
            <a:ext cx="6169025" cy="4298950"/>
          </a:xfrm>
          <a:prstGeom prst="rect">
            <a:avLst/>
          </a:prstGeom>
        </p:spPr>
        <p:txBody>
          <a:bodyPr/>
          <a:lstStyle/>
          <a:p>
            <a:pPr marL="457200" indent="-457200">
              <a:lnSpc>
                <a:spcPct val="120000"/>
              </a:lnSpc>
              <a:buFont typeface="+mj-lt"/>
              <a:buAutoNum type="arabicPeriod"/>
            </a:pPr>
            <a:r>
              <a:rPr lang="da-DK" sz="1400" u="sng" dirty="0">
                <a:solidFill>
                  <a:srgbClr val="FFFFFF"/>
                </a:solidFill>
              </a:rPr>
              <a:t>altid</a:t>
            </a:r>
            <a:r>
              <a:rPr lang="da-DK" sz="1400" dirty="0">
                <a:solidFill>
                  <a:srgbClr val="FFFFFF"/>
                </a:solidFill>
              </a:rPr>
              <a:t> oprettes som genbrugelige links</a:t>
            </a:r>
          </a:p>
          <a:p>
            <a:pPr marL="457200" indent="-457200">
              <a:lnSpc>
                <a:spcPct val="120000"/>
              </a:lnSpc>
              <a:buFont typeface="+mj-lt"/>
              <a:buAutoNum type="arabicPeriod"/>
            </a:pPr>
            <a:r>
              <a:rPr lang="da-DK" sz="1400" dirty="0">
                <a:solidFill>
                  <a:srgbClr val="FFFFFF"/>
                </a:solidFill>
              </a:rPr>
              <a:t>altid ligge efter et afsnit eller i bunden af en </a:t>
            </a:r>
            <a:r>
              <a:rPr lang="da-DK" sz="1400" dirty="0" err="1">
                <a:solidFill>
                  <a:srgbClr val="FFFFFF"/>
                </a:solidFill>
              </a:rPr>
              <a:t>mikroartikel</a:t>
            </a:r>
            <a:r>
              <a:rPr lang="da-DK" sz="1400" dirty="0">
                <a:solidFill>
                  <a:srgbClr val="FFFFFF"/>
                </a:solidFill>
              </a:rPr>
              <a:t> </a:t>
            </a:r>
            <a:br>
              <a:rPr lang="da-DK" sz="1400" dirty="0">
                <a:solidFill>
                  <a:srgbClr val="FFFFFF"/>
                </a:solidFill>
              </a:rPr>
            </a:br>
            <a:r>
              <a:rPr lang="da-DK" sz="1400" dirty="0">
                <a:solidFill>
                  <a:srgbClr val="FFFFFF"/>
                </a:solidFill>
              </a:rPr>
              <a:t>(dvs. linket må ikke stå midt i en sætning)</a:t>
            </a:r>
          </a:p>
          <a:p>
            <a:pPr marL="457200" indent="-457200">
              <a:lnSpc>
                <a:spcPct val="120000"/>
              </a:lnSpc>
              <a:buFont typeface="+mj-lt"/>
              <a:buAutoNum type="arabicPeriod"/>
            </a:pPr>
            <a:r>
              <a:rPr lang="da-DK" sz="1400" dirty="0">
                <a:solidFill>
                  <a:srgbClr val="FFFFFF"/>
                </a:solidFill>
              </a:rPr>
              <a:t>uddybe emnet, give kontaktmuligheder eller henvise til anden relevant information</a:t>
            </a:r>
          </a:p>
          <a:p>
            <a:pPr marL="457200" indent="-457200">
              <a:lnSpc>
                <a:spcPct val="120000"/>
              </a:lnSpc>
              <a:buFont typeface="+mj-lt"/>
              <a:buAutoNum type="arabicPeriod"/>
            </a:pPr>
            <a:r>
              <a:rPr lang="da-DK" sz="1400" dirty="0">
                <a:solidFill>
                  <a:srgbClr val="FFFFFF"/>
                </a:solidFill>
              </a:rPr>
              <a:t>tydeligt fortælle, hvad og hvor der linkes til – altså om der er tale om et internt eller eksternt link eller et dokument</a:t>
            </a:r>
          </a:p>
          <a:p>
            <a:pPr marL="457200" indent="-457200">
              <a:lnSpc>
                <a:spcPct val="120000"/>
              </a:lnSpc>
              <a:buFont typeface="+mj-lt"/>
              <a:buAutoNum type="arabicPeriod"/>
            </a:pPr>
            <a:r>
              <a:rPr lang="da-DK" sz="1400" dirty="0">
                <a:solidFill>
                  <a:srgbClr val="FFFFFF"/>
                </a:solidFill>
              </a:rPr>
              <a:t>være eksterne links til myndigheder/organisationer/foreninger (vise hen til ikke-kommercielle sider)</a:t>
            </a:r>
          </a:p>
          <a:p>
            <a:pPr marL="457200" indent="-457200">
              <a:lnSpc>
                <a:spcPct val="120000"/>
              </a:lnSpc>
              <a:buFont typeface="+mj-lt"/>
              <a:buAutoNum type="arabicPeriod"/>
            </a:pPr>
            <a:r>
              <a:rPr lang="da-DK" sz="1400" dirty="0">
                <a:solidFill>
                  <a:srgbClr val="FFFFFF"/>
                </a:solidFill>
              </a:rPr>
              <a:t>vise hen til sider af en karakter, som borger.dk kan stå inde for.</a:t>
            </a:r>
            <a:br>
              <a:rPr lang="da-DK" sz="1400" dirty="0">
                <a:solidFill>
                  <a:srgbClr val="FFFFFF"/>
                </a:solidFill>
              </a:rPr>
            </a:br>
            <a:endParaRPr lang="da-DK" sz="1400" dirty="0">
              <a:solidFill>
                <a:srgbClr val="FFFFFF"/>
              </a:solidFill>
            </a:endParaRPr>
          </a:p>
          <a:p>
            <a:pPr marL="0" indent="0">
              <a:buNone/>
            </a:pPr>
            <a:r>
              <a:rPr lang="da-DK" sz="1400" dirty="0">
                <a:solidFill>
                  <a:srgbClr val="FFFFFF"/>
                </a:solidFill>
              </a:rPr>
              <a:t>Eksterne links åbner i nyt vindue og interne i samme vindue. </a:t>
            </a:r>
          </a:p>
          <a:p>
            <a:pPr marL="0" indent="0">
              <a:buNone/>
            </a:pPr>
            <a:r>
              <a:rPr lang="da-DK" sz="1400" dirty="0">
                <a:solidFill>
                  <a:srgbClr val="FFFFFF"/>
                </a:solidFill>
              </a:rPr>
              <a:t>I beskrivelsen for interne links skal der stå: ”Side på borger.dk om …” (fx Side på borger.dk om hjemmehjælp)</a:t>
            </a:r>
          </a:p>
        </p:txBody>
      </p:sp>
      <p:sp>
        <p:nvSpPr>
          <p:cNvPr id="6" name="Rektangel" title="&quot;&quot;">
            <a:extLst>
              <a:ext uri="{FF2B5EF4-FFF2-40B4-BE49-F238E27FC236}">
                <a16:creationId xmlns:a16="http://schemas.microsoft.com/office/drawing/2014/main" id="{365FB292-CF7B-44AB-A4E1-5797B3509F4A}"/>
              </a:ext>
            </a:extLst>
          </p:cNvPr>
          <p:cNvSpPr/>
          <p:nvPr/>
        </p:nvSpPr>
        <p:spPr>
          <a:xfrm>
            <a:off x="1137068" y="1373145"/>
            <a:ext cx="362743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p:cNvSpPr/>
          <p:nvPr/>
        </p:nvSpPr>
        <p:spPr>
          <a:xfrm>
            <a:off x="1086814" y="934339"/>
            <a:ext cx="3995646" cy="461665"/>
          </a:xfrm>
          <a:prstGeom prst="rect">
            <a:avLst/>
          </a:prstGeom>
        </p:spPr>
        <p:txBody>
          <a:bodyPr wrap="none">
            <a:spAutoFit/>
          </a:bodyPr>
          <a:lstStyle/>
          <a:p>
            <a:r>
              <a:rPr lang="da-DK" sz="2400" b="1" dirty="0">
                <a:solidFill>
                  <a:srgbClr val="FFFFFF"/>
                </a:solidFill>
                <a:latin typeface="Arial" panose="020B0604020202020204" pitchFamily="34" charset="0"/>
                <a:ea typeface="+mj-ea"/>
                <a:cs typeface="Arial" panose="020B0604020202020204" pitchFamily="34" charset="0"/>
              </a:rPr>
              <a:t>Links på borger.dk skal …</a:t>
            </a:r>
            <a:endParaRPr lang="da-DK" b="1" dirty="0"/>
          </a:p>
        </p:txBody>
      </p:sp>
      <p:sp>
        <p:nvSpPr>
          <p:cNvPr id="8" name="Titel 1"/>
          <p:cNvSpPr>
            <a:spLocks noGrp="1"/>
          </p:cNvSpPr>
          <p:nvPr>
            <p:ph type="title"/>
          </p:nvPr>
        </p:nvSpPr>
        <p:spPr>
          <a:xfrm>
            <a:off x="4108174" y="135520"/>
            <a:ext cx="6149009"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Tree>
    <p:extLst>
      <p:ext uri="{BB962C8B-B14F-4D97-AF65-F5344CB8AC3E}">
        <p14:creationId xmlns:p14="http://schemas.microsoft.com/office/powerpoint/2010/main" val="340776391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 title="&quot;&quot;">
            <a:extLst>
              <a:ext uri="{FF2B5EF4-FFF2-40B4-BE49-F238E27FC236}">
                <a16:creationId xmlns:a16="http://schemas.microsoft.com/office/drawing/2014/main" id="{AAB9F7DA-8D4F-4EB6-B79A-5A33CBE26874}"/>
              </a:ext>
            </a:extLst>
          </p:cNvPr>
          <p:cNvGraphicFramePr>
            <a:graphicFrameLocks/>
          </p:cNvGraphicFramePr>
          <p:nvPr>
            <p:extLst>
              <p:ext uri="{D42A27DB-BD31-4B8C-83A1-F6EECF244321}">
                <p14:modId xmlns:p14="http://schemas.microsoft.com/office/powerpoint/2010/main" val="3992932559"/>
              </p:ext>
            </p:extLst>
          </p:nvPr>
        </p:nvGraphicFramePr>
        <p:xfrm>
          <a:off x="871511" y="1923020"/>
          <a:ext cx="10589658" cy="4057832"/>
        </p:xfrm>
        <a:graphic>
          <a:graphicData uri="http://schemas.openxmlformats.org/drawingml/2006/table">
            <a:tbl>
              <a:tblPr firstRow="1" firstCol="1" bandRow="1"/>
              <a:tblGrid>
                <a:gridCol w="868389">
                  <a:extLst>
                    <a:ext uri="{9D8B030D-6E8A-4147-A177-3AD203B41FA5}">
                      <a16:colId xmlns:a16="http://schemas.microsoft.com/office/drawing/2014/main" val="20000"/>
                    </a:ext>
                  </a:extLst>
                </a:gridCol>
                <a:gridCol w="2588260">
                  <a:extLst>
                    <a:ext uri="{9D8B030D-6E8A-4147-A177-3AD203B41FA5}">
                      <a16:colId xmlns:a16="http://schemas.microsoft.com/office/drawing/2014/main" val="20001"/>
                    </a:ext>
                  </a:extLst>
                </a:gridCol>
                <a:gridCol w="3291840">
                  <a:extLst>
                    <a:ext uri="{9D8B030D-6E8A-4147-A177-3AD203B41FA5}">
                      <a16:colId xmlns:a16="http://schemas.microsoft.com/office/drawing/2014/main" val="20002"/>
                    </a:ext>
                  </a:extLst>
                </a:gridCol>
                <a:gridCol w="3841169">
                  <a:extLst>
                    <a:ext uri="{9D8B030D-6E8A-4147-A177-3AD203B41FA5}">
                      <a16:colId xmlns:a16="http://schemas.microsoft.com/office/drawing/2014/main" val="20003"/>
                    </a:ext>
                  </a:extLst>
                </a:gridCol>
              </a:tblGrid>
              <a:tr h="189518">
                <a:tc>
                  <a:txBody>
                    <a:bodyPr/>
                    <a:lstStyle/>
                    <a:p>
                      <a:pPr>
                        <a:lnSpc>
                          <a:spcPct val="115000"/>
                        </a:lnSpc>
                        <a:spcAft>
                          <a:spcPts val="0"/>
                        </a:spcAft>
                      </a:pPr>
                      <a:r>
                        <a:rPr lang="da-DK" sz="1200" b="1" dirty="0">
                          <a:effectLst/>
                          <a:latin typeface="Calibri"/>
                          <a:ea typeface="Calibri"/>
                          <a:cs typeface="Times New Roman"/>
                        </a:rPr>
                        <a:t> </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Linktekst</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URL</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Om siden</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45748">
                <a:tc>
                  <a:txBody>
                    <a:bodyPr/>
                    <a:lstStyle/>
                    <a:p>
                      <a:pPr>
                        <a:lnSpc>
                          <a:spcPct val="115000"/>
                        </a:lnSpc>
                        <a:spcAft>
                          <a:spcPts val="0"/>
                        </a:spcAft>
                      </a:pPr>
                      <a:r>
                        <a:rPr lang="da-DK" sz="1200" dirty="0">
                          <a:effectLst/>
                          <a:latin typeface="Calibri"/>
                          <a:ea typeface="Calibri"/>
                          <a:cs typeface="Times New Roman"/>
                        </a:rPr>
                        <a:t>1</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Børneportalen - om dine rettigheder ved arbejde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mn-lt"/>
                          <a:ea typeface="Calibri"/>
                          <a:cs typeface="Times New Roman"/>
                        </a:rPr>
                        <a:t>https://www.boerneportalen.dk/kend-dine-rettigheder/arbejde-dine-rettigheder/</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kern="1200" baseline="0" dirty="0">
                          <a:solidFill>
                            <a:schemeClr val="tx1"/>
                          </a:solidFill>
                          <a:effectLst/>
                          <a:latin typeface="Calibri"/>
                          <a:ea typeface="Calibri"/>
                          <a:cs typeface="Times New Roman"/>
                        </a:rPr>
                        <a:t>Børneportalens formål er at vise børn og unge vej til hjælp og rådgivning, oplyse om børns rettigheder og skabe overblik over, hvor og hvordan man som barn eller ung kan klage i det offentlige system. Børneportalen er en del af Børnerådet.</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74898">
                <a:tc>
                  <a:txBody>
                    <a:bodyPr/>
                    <a:lstStyle/>
                    <a:p>
                      <a:pPr>
                        <a:lnSpc>
                          <a:spcPct val="115000"/>
                        </a:lnSpc>
                        <a:spcAft>
                          <a:spcPts val="0"/>
                        </a:spcAft>
                      </a:pPr>
                      <a:r>
                        <a:rPr lang="da-DK" sz="1200" dirty="0">
                          <a:effectLst/>
                          <a:latin typeface="Calibri"/>
                          <a:ea typeface="Calibri"/>
                          <a:cs typeface="Times New Roman"/>
                        </a:rPr>
                        <a:t>2</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Studiejob</a:t>
                      </a:r>
                      <a:r>
                        <a:rPr lang="da-DK" sz="1200" baseline="0" dirty="0">
                          <a:effectLst/>
                          <a:latin typeface="Calibri"/>
                          <a:ea typeface="Calibri"/>
                          <a:cs typeface="Times New Roman"/>
                        </a:rPr>
                        <a:t> og fritidsjob på </a:t>
                      </a:r>
                      <a:r>
                        <a:rPr lang="da-DK" sz="1200" baseline="0" dirty="0" err="1">
                          <a:effectLst/>
                          <a:latin typeface="Calibri"/>
                          <a:ea typeface="Calibri"/>
                          <a:cs typeface="Times New Roman"/>
                        </a:rPr>
                        <a:t>Jobindex</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mn-lt"/>
                          <a:ea typeface="Calibri"/>
                          <a:cs typeface="Times New Roman"/>
                        </a:rPr>
                        <a:t>https://www.jobindex.dk/job/oevrige/student</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da-DK" sz="1200" kern="1200" baseline="0" dirty="0" err="1">
                          <a:solidFill>
                            <a:schemeClr val="tx1"/>
                          </a:solidFill>
                          <a:effectLst/>
                          <a:latin typeface="Calibri"/>
                          <a:ea typeface="Calibri"/>
                          <a:cs typeface="Times New Roman"/>
                        </a:rPr>
                        <a:t>Jobindex</a:t>
                      </a:r>
                      <a:r>
                        <a:rPr lang="da-DK" sz="1200" kern="1200" baseline="0" dirty="0">
                          <a:solidFill>
                            <a:schemeClr val="tx1"/>
                          </a:solidFill>
                          <a:effectLst/>
                          <a:latin typeface="Calibri"/>
                          <a:ea typeface="Calibri"/>
                          <a:cs typeface="Times New Roman"/>
                        </a:rPr>
                        <a:t> er Danmarks største jobportal. Vi giver den mest komplette oversigt over ledige job i Danmark. Med over 30.000 jobannoncer, mere end 100.000 CV'er og ca. 500.000 unikke brugere om måneden er </a:t>
                      </a:r>
                      <a:r>
                        <a:rPr lang="da-DK" sz="1200" kern="1200" baseline="0" dirty="0" err="1">
                          <a:solidFill>
                            <a:schemeClr val="tx1"/>
                          </a:solidFill>
                          <a:effectLst/>
                          <a:latin typeface="Calibri"/>
                          <a:ea typeface="Calibri"/>
                          <a:cs typeface="Times New Roman"/>
                        </a:rPr>
                        <a:t>Jobindex</a:t>
                      </a:r>
                      <a:r>
                        <a:rPr lang="da-DK" sz="1200" kern="1200" baseline="0" dirty="0">
                          <a:solidFill>
                            <a:schemeClr val="tx1"/>
                          </a:solidFill>
                          <a:effectLst/>
                          <a:latin typeface="Calibri"/>
                          <a:ea typeface="Calibri"/>
                          <a:cs typeface="Times New Roman"/>
                        </a:rPr>
                        <a:t> Danmarks største jobmarked.</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90827">
                <a:tc>
                  <a:txBody>
                    <a:bodyPr/>
                    <a:lstStyle/>
                    <a:p>
                      <a:pPr>
                        <a:lnSpc>
                          <a:spcPct val="115000"/>
                        </a:lnSpc>
                        <a:spcAft>
                          <a:spcPts val="0"/>
                        </a:spcAft>
                      </a:pPr>
                      <a:r>
                        <a:rPr lang="da-DK" sz="1200" dirty="0">
                          <a:effectLst/>
                          <a:latin typeface="Calibri"/>
                          <a:ea typeface="Calibri"/>
                          <a:cs typeface="Times New Roman"/>
                        </a:rPr>
                        <a:t>3</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Skattestyrelsens</a:t>
                      </a:r>
                      <a:r>
                        <a:rPr lang="da-DK" sz="1200" baseline="0" dirty="0">
                          <a:effectLst/>
                          <a:latin typeface="Calibri"/>
                          <a:ea typeface="Calibri"/>
                          <a:cs typeface="Times New Roman"/>
                        </a:rPr>
                        <a:t> </a:t>
                      </a:r>
                      <a:r>
                        <a:rPr lang="da-DK" sz="1200" dirty="0">
                          <a:effectLst/>
                          <a:latin typeface="Calibri"/>
                          <a:ea typeface="Calibri"/>
                          <a:cs typeface="Times New Roman"/>
                        </a:rPr>
                        <a:t>side om skat for unge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mn-lt"/>
                          <a:ea typeface="Calibri"/>
                          <a:cs typeface="Times New Roman"/>
                        </a:rPr>
                        <a:t>https://skat.dk/ung</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Gør-det-selv-guide til din skat</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49485">
                <a:tc>
                  <a:txBody>
                    <a:bodyPr/>
                    <a:lstStyle/>
                    <a:p>
                      <a:pPr>
                        <a:lnSpc>
                          <a:spcPct val="115000"/>
                        </a:lnSpc>
                        <a:spcAft>
                          <a:spcPts val="0"/>
                        </a:spcAft>
                      </a:pPr>
                      <a:r>
                        <a:rPr lang="da-DK" sz="1200">
                          <a:effectLst/>
                          <a:latin typeface="Calibri"/>
                          <a:ea typeface="Calibri"/>
                          <a:cs typeface="Times New Roman"/>
                        </a:rPr>
                        <a:t>4</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Ungarbejde.dk</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https://www.ungarbejde.dk</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kern="1200" baseline="0" dirty="0">
                          <a:solidFill>
                            <a:schemeClr val="tx1"/>
                          </a:solidFill>
                          <a:effectLst/>
                          <a:latin typeface="Calibri"/>
                          <a:ea typeface="Calibri"/>
                          <a:cs typeface="Times New Roman"/>
                        </a:rPr>
                        <a:t>Bag UngArbejde.dk står i dag Ole Holdgaard, der har mere end 15 års erfaring med forretningsudvikling og online services. </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90827">
                <a:tc>
                  <a:txBody>
                    <a:bodyPr/>
                    <a:lstStyle/>
                    <a:p>
                      <a:pPr>
                        <a:lnSpc>
                          <a:spcPct val="115000"/>
                        </a:lnSpc>
                        <a:spcAft>
                          <a:spcPts val="0"/>
                        </a:spcAft>
                      </a:pPr>
                      <a:r>
                        <a:rPr lang="da-DK" sz="1200">
                          <a:effectLst/>
                          <a:latin typeface="Calibri"/>
                          <a:ea typeface="Calibri"/>
                          <a:cs typeface="Times New Roman"/>
                        </a:rPr>
                        <a:t>5</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Fritidsjobs til teenagere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mn-lt"/>
                          <a:ea typeface="Calibri"/>
                          <a:cs typeface="Times New Roman"/>
                        </a:rPr>
                        <a:t>https://www.viunge.dk/mit-liv/guides/fritidsjobs-til-teenagere</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Vi Unge er et dansk ungdomsmagasin for teenagepiger.</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90827">
                <a:tc>
                  <a:txBody>
                    <a:bodyPr/>
                    <a:lstStyle/>
                    <a:p>
                      <a:pPr>
                        <a:lnSpc>
                          <a:spcPct val="115000"/>
                        </a:lnSpc>
                        <a:spcAft>
                          <a:spcPts val="0"/>
                        </a:spcAft>
                      </a:pPr>
                      <a:r>
                        <a:rPr lang="da-DK" sz="1200" dirty="0">
                          <a:effectLst/>
                          <a:latin typeface="Calibri"/>
                          <a:ea typeface="Calibri"/>
                          <a:cs typeface="Times New Roman"/>
                        </a:rPr>
                        <a:t>6</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da-DK" sz="1200" dirty="0">
                          <a:effectLst/>
                          <a:latin typeface="Calibri"/>
                          <a:ea typeface="Calibri"/>
                          <a:cs typeface="Times New Roman"/>
                        </a:rPr>
                        <a:t>Ungebekendtgørelsen – Bekendtgørelse om unges arbejde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mn-lt"/>
                          <a:ea typeface="Calibri"/>
                          <a:cs typeface="Times New Roman"/>
                        </a:rPr>
                        <a:t>https://www.retsinformation.dk/eli/lta/2021/1049</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Retsinformation.dk  …. /….  giver adgang til det fælles statslige retsinformationssystem.</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
        <p:nvSpPr>
          <p:cNvPr id="7" name="Rektangel" title="&quot;&quot;">
            <a:extLst>
              <a:ext uri="{FF2B5EF4-FFF2-40B4-BE49-F238E27FC236}">
                <a16:creationId xmlns:a16="http://schemas.microsoft.com/office/drawing/2014/main" id="{25E2D9B7-E73E-4EDF-881C-4A957848FD79}"/>
              </a:ext>
            </a:extLst>
          </p:cNvPr>
          <p:cNvSpPr/>
          <p:nvPr/>
        </p:nvSpPr>
        <p:spPr>
          <a:xfrm>
            <a:off x="871511" y="1600034"/>
            <a:ext cx="675169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p:cNvSpPr/>
          <p:nvPr/>
        </p:nvSpPr>
        <p:spPr>
          <a:xfrm>
            <a:off x="871510" y="814756"/>
            <a:ext cx="6881011" cy="830997"/>
          </a:xfrm>
          <a:prstGeom prst="rect">
            <a:avLst/>
          </a:prstGeom>
        </p:spPr>
        <p:txBody>
          <a:bodyPr wrap="square">
            <a:spAutoFit/>
          </a:bodyPr>
          <a:lstStyle/>
          <a:p>
            <a:r>
              <a:rPr lang="da-DK" sz="2400" dirty="0">
                <a:solidFill>
                  <a:srgbClr val="FFFFFF"/>
                </a:solidFill>
                <a:latin typeface="Arial" panose="020B0604020202020204" pitchFamily="34" charset="0"/>
                <a:ea typeface="+mj-ea"/>
                <a:cs typeface="Arial" panose="020B0604020202020204" pitchFamily="34" charset="0"/>
              </a:rPr>
              <a:t>Brug et par</a:t>
            </a:r>
            <a:r>
              <a:rPr lang="da-DK" sz="2400" b="1" dirty="0">
                <a:solidFill>
                  <a:srgbClr val="FFFFFF"/>
                </a:solidFill>
                <a:latin typeface="Arial" panose="020B0604020202020204" pitchFamily="34" charset="0"/>
                <a:ea typeface="+mj-ea"/>
                <a:cs typeface="Arial" panose="020B0604020202020204" pitchFamily="34" charset="0"/>
              </a:rPr>
              <a:t> </a:t>
            </a:r>
            <a:r>
              <a:rPr lang="da-DK" sz="2400" dirty="0">
                <a:solidFill>
                  <a:srgbClr val="FFFFFF"/>
                </a:solidFill>
                <a:latin typeface="Arial" panose="020B0604020202020204" pitchFamily="34" charset="0"/>
                <a:ea typeface="+mj-ea"/>
                <a:cs typeface="Arial" panose="020B0604020202020204" pitchFamily="34" charset="0"/>
              </a:rPr>
              <a:t>minutter på at vurdere, hvilke af de 6 links der hører til på siden om fritidsjob …</a:t>
            </a:r>
            <a:endParaRPr lang="da-DK" dirty="0"/>
          </a:p>
        </p:txBody>
      </p:sp>
      <p:sp>
        <p:nvSpPr>
          <p:cNvPr id="3" name="Titel 1"/>
          <p:cNvSpPr>
            <a:spLocks noGrp="1"/>
          </p:cNvSpPr>
          <p:nvPr>
            <p:ph type="title"/>
          </p:nvPr>
        </p:nvSpPr>
        <p:spPr>
          <a:xfrm>
            <a:off x="4167808" y="135837"/>
            <a:ext cx="4618383"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Tree>
    <p:extLst>
      <p:ext uri="{BB962C8B-B14F-4D97-AF65-F5344CB8AC3E}">
        <p14:creationId xmlns:p14="http://schemas.microsoft.com/office/powerpoint/2010/main" val="375374400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 title="&quot;&quot;">
            <a:extLst>
              <a:ext uri="{FF2B5EF4-FFF2-40B4-BE49-F238E27FC236}">
                <a16:creationId xmlns:a16="http://schemas.microsoft.com/office/drawing/2014/main" id="{AAB9F7DA-8D4F-4EB6-B79A-5A33CBE26874}"/>
              </a:ext>
            </a:extLst>
          </p:cNvPr>
          <p:cNvGraphicFramePr>
            <a:graphicFrameLocks/>
          </p:cNvGraphicFramePr>
          <p:nvPr>
            <p:extLst>
              <p:ext uri="{D42A27DB-BD31-4B8C-83A1-F6EECF244321}">
                <p14:modId xmlns:p14="http://schemas.microsoft.com/office/powerpoint/2010/main" val="1081630005"/>
              </p:ext>
            </p:extLst>
          </p:nvPr>
        </p:nvGraphicFramePr>
        <p:xfrm>
          <a:off x="952432" y="1448473"/>
          <a:ext cx="10589658" cy="4008556"/>
        </p:xfrm>
        <a:graphic>
          <a:graphicData uri="http://schemas.openxmlformats.org/drawingml/2006/table">
            <a:tbl>
              <a:tblPr firstRow="1" firstCol="1" bandRow="1"/>
              <a:tblGrid>
                <a:gridCol w="868389">
                  <a:extLst>
                    <a:ext uri="{9D8B030D-6E8A-4147-A177-3AD203B41FA5}">
                      <a16:colId xmlns:a16="http://schemas.microsoft.com/office/drawing/2014/main" val="20000"/>
                    </a:ext>
                  </a:extLst>
                </a:gridCol>
                <a:gridCol w="2588260">
                  <a:extLst>
                    <a:ext uri="{9D8B030D-6E8A-4147-A177-3AD203B41FA5}">
                      <a16:colId xmlns:a16="http://schemas.microsoft.com/office/drawing/2014/main" val="20001"/>
                    </a:ext>
                  </a:extLst>
                </a:gridCol>
                <a:gridCol w="3291840">
                  <a:extLst>
                    <a:ext uri="{9D8B030D-6E8A-4147-A177-3AD203B41FA5}">
                      <a16:colId xmlns:a16="http://schemas.microsoft.com/office/drawing/2014/main" val="20002"/>
                    </a:ext>
                  </a:extLst>
                </a:gridCol>
                <a:gridCol w="3841169">
                  <a:extLst>
                    <a:ext uri="{9D8B030D-6E8A-4147-A177-3AD203B41FA5}">
                      <a16:colId xmlns:a16="http://schemas.microsoft.com/office/drawing/2014/main" val="20003"/>
                    </a:ext>
                  </a:extLst>
                </a:gridCol>
              </a:tblGrid>
              <a:tr h="191244">
                <a:tc>
                  <a:txBody>
                    <a:bodyPr/>
                    <a:lstStyle/>
                    <a:p>
                      <a:pPr>
                        <a:lnSpc>
                          <a:spcPct val="115000"/>
                        </a:lnSpc>
                        <a:spcAft>
                          <a:spcPts val="0"/>
                        </a:spcAft>
                      </a:pPr>
                      <a:r>
                        <a:rPr lang="da-DK" sz="1200" b="1" dirty="0">
                          <a:effectLst/>
                          <a:latin typeface="Calibri"/>
                          <a:ea typeface="Calibri"/>
                          <a:cs typeface="Times New Roman"/>
                        </a:rPr>
                        <a:t> </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Linktekst</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URL</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Om siden</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45748">
                <a:tc>
                  <a:txBody>
                    <a:bodyPr/>
                    <a:lstStyle/>
                    <a:p>
                      <a:pPr>
                        <a:lnSpc>
                          <a:spcPct val="115000"/>
                        </a:lnSpc>
                        <a:spcAft>
                          <a:spcPts val="0"/>
                        </a:spcAft>
                      </a:pPr>
                      <a:r>
                        <a:rPr lang="da-DK" sz="1200" dirty="0">
                          <a:effectLst/>
                          <a:latin typeface="Calibri"/>
                          <a:ea typeface="Calibri"/>
                          <a:cs typeface="Times New Roman"/>
                        </a:rPr>
                        <a:t>1</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Calibri"/>
                          <a:ea typeface="Calibri"/>
                          <a:cs typeface="Times New Roman"/>
                        </a:rPr>
                        <a:t>Børneportalen - om dine rettigheder ved arbejde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mn-lt"/>
                          <a:ea typeface="Calibri"/>
                          <a:cs typeface="Times New Roman"/>
                        </a:rPr>
                        <a:t>https://www.boerneportalen.dk/kend-dine-rettigheder/arbejde-dine-rettigheder/</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kern="1200" baseline="0" dirty="0">
                          <a:solidFill>
                            <a:schemeClr val="tx1"/>
                          </a:solidFill>
                          <a:effectLst/>
                          <a:latin typeface="Calibri"/>
                          <a:ea typeface="Calibri"/>
                          <a:cs typeface="Times New Roman"/>
                        </a:rPr>
                        <a:t>Børneportalens formål er at vise børn og unge vej til hjælp og rådgivning, oplyse om børns rettigheder og skabe overblik over, hvor og hvordan man som barn eller ung kan klage i det offentlige system. Børneportalen er en del af Børnerådet.</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774898">
                <a:tc>
                  <a:txBody>
                    <a:bodyPr/>
                    <a:lstStyle/>
                    <a:p>
                      <a:pPr>
                        <a:lnSpc>
                          <a:spcPct val="115000"/>
                        </a:lnSpc>
                        <a:spcAft>
                          <a:spcPts val="0"/>
                        </a:spcAft>
                      </a:pPr>
                      <a:r>
                        <a:rPr lang="da-DK" sz="1200" dirty="0">
                          <a:effectLst/>
                          <a:latin typeface="Calibri"/>
                          <a:ea typeface="Calibri"/>
                          <a:cs typeface="Times New Roman"/>
                        </a:rPr>
                        <a:t>2</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Calibri"/>
                          <a:ea typeface="Calibri"/>
                          <a:cs typeface="Times New Roman"/>
                        </a:rPr>
                        <a:t>Studiejob</a:t>
                      </a:r>
                      <a:r>
                        <a:rPr lang="da-DK" sz="1200" baseline="0" dirty="0">
                          <a:effectLst/>
                          <a:latin typeface="Calibri"/>
                          <a:ea typeface="Calibri"/>
                          <a:cs typeface="Times New Roman"/>
                        </a:rPr>
                        <a:t> og fritidsjob på </a:t>
                      </a:r>
                      <a:r>
                        <a:rPr lang="da-DK" sz="1200" baseline="0" dirty="0" err="1">
                          <a:effectLst/>
                          <a:latin typeface="Calibri"/>
                          <a:ea typeface="Calibri"/>
                          <a:cs typeface="Times New Roman"/>
                        </a:rPr>
                        <a:t>Jobindex</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mn-lt"/>
                          <a:ea typeface="Calibri"/>
                          <a:cs typeface="Times New Roman"/>
                        </a:rPr>
                        <a:t>https://www.jobindex.dk/job/oevrige/student</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r>
                        <a:rPr lang="da-DK" sz="1200" kern="1200" baseline="0" dirty="0" err="1">
                          <a:solidFill>
                            <a:schemeClr val="tx1"/>
                          </a:solidFill>
                          <a:effectLst/>
                          <a:latin typeface="Calibri"/>
                          <a:ea typeface="Calibri"/>
                          <a:cs typeface="Times New Roman"/>
                        </a:rPr>
                        <a:t>Jobindex</a:t>
                      </a:r>
                      <a:r>
                        <a:rPr lang="da-DK" sz="1200" kern="1200" baseline="0" dirty="0">
                          <a:solidFill>
                            <a:schemeClr val="tx1"/>
                          </a:solidFill>
                          <a:effectLst/>
                          <a:latin typeface="Calibri"/>
                          <a:ea typeface="Calibri"/>
                          <a:cs typeface="Times New Roman"/>
                        </a:rPr>
                        <a:t> er Danmarks største jobportal. Vi giver den mest komplette oversigt over ledige job i Danmark. Med over 30.000 jobannoncer, mere end 100.000 CV'er og ca. 500.000 unikke brugere om måneden er </a:t>
                      </a:r>
                      <a:r>
                        <a:rPr lang="da-DK" sz="1200" kern="1200" baseline="0" dirty="0" err="1">
                          <a:solidFill>
                            <a:schemeClr val="tx1"/>
                          </a:solidFill>
                          <a:effectLst/>
                          <a:latin typeface="Calibri"/>
                          <a:ea typeface="Calibri"/>
                          <a:cs typeface="Times New Roman"/>
                        </a:rPr>
                        <a:t>Jobindex</a:t>
                      </a:r>
                      <a:r>
                        <a:rPr lang="da-DK" sz="1200" kern="1200" baseline="0" dirty="0">
                          <a:solidFill>
                            <a:schemeClr val="tx1"/>
                          </a:solidFill>
                          <a:effectLst/>
                          <a:latin typeface="Calibri"/>
                          <a:ea typeface="Calibri"/>
                          <a:cs typeface="Times New Roman"/>
                        </a:rPr>
                        <a:t> Danmarks største jobmarked.</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r h="390827">
                <a:tc>
                  <a:txBody>
                    <a:bodyPr/>
                    <a:lstStyle/>
                    <a:p>
                      <a:pPr>
                        <a:lnSpc>
                          <a:spcPct val="115000"/>
                        </a:lnSpc>
                        <a:spcAft>
                          <a:spcPts val="0"/>
                        </a:spcAft>
                      </a:pPr>
                      <a:r>
                        <a:rPr lang="da-DK" sz="1200" dirty="0">
                          <a:effectLst/>
                          <a:latin typeface="Calibri"/>
                          <a:ea typeface="Calibri"/>
                          <a:cs typeface="Times New Roman"/>
                        </a:rPr>
                        <a:t>3</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Calibri"/>
                          <a:ea typeface="Calibri"/>
                          <a:cs typeface="Times New Roman"/>
                        </a:rPr>
                        <a:t>Skattestyrelsens</a:t>
                      </a:r>
                      <a:r>
                        <a:rPr lang="da-DK" sz="1200" baseline="0" dirty="0">
                          <a:effectLst/>
                          <a:latin typeface="Calibri"/>
                          <a:ea typeface="Calibri"/>
                          <a:cs typeface="Times New Roman"/>
                        </a:rPr>
                        <a:t> </a:t>
                      </a:r>
                      <a:r>
                        <a:rPr lang="da-DK" sz="1200" dirty="0">
                          <a:effectLst/>
                          <a:latin typeface="Calibri"/>
                          <a:ea typeface="Calibri"/>
                          <a:cs typeface="Times New Roman"/>
                        </a:rPr>
                        <a:t>side om skat for unge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mn-lt"/>
                          <a:ea typeface="Calibri"/>
                          <a:cs typeface="Times New Roman"/>
                        </a:rPr>
                        <a:t>https://skat.dk/ung</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Calibri"/>
                          <a:ea typeface="Calibri"/>
                          <a:cs typeface="Times New Roman"/>
                        </a:rPr>
                        <a:t>Gør-det-selv-guide til din skat</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3"/>
                  </a:ext>
                </a:extLst>
              </a:tr>
              <a:tr h="649485">
                <a:tc>
                  <a:txBody>
                    <a:bodyPr/>
                    <a:lstStyle/>
                    <a:p>
                      <a:pPr>
                        <a:lnSpc>
                          <a:spcPct val="115000"/>
                        </a:lnSpc>
                        <a:spcAft>
                          <a:spcPts val="0"/>
                        </a:spcAft>
                      </a:pPr>
                      <a:r>
                        <a:rPr lang="da-DK" sz="1200" dirty="0">
                          <a:effectLst/>
                          <a:latin typeface="Calibri"/>
                          <a:ea typeface="Calibri"/>
                          <a:cs typeface="Times New Roman"/>
                        </a:rPr>
                        <a:t>4</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Calibri"/>
                          <a:ea typeface="Calibri"/>
                          <a:cs typeface="Times New Roman"/>
                        </a:rPr>
                        <a:t>Ungarbejde.dk</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Calibri"/>
                          <a:ea typeface="Calibri"/>
                          <a:cs typeface="Times New Roman"/>
                        </a:rPr>
                        <a:t>https://www.ungarbejde.dk</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kern="1200" baseline="0" dirty="0">
                          <a:solidFill>
                            <a:schemeClr val="tx1"/>
                          </a:solidFill>
                          <a:effectLst/>
                          <a:latin typeface="Calibri"/>
                          <a:ea typeface="Calibri"/>
                          <a:cs typeface="Times New Roman"/>
                        </a:rPr>
                        <a:t>Bag UngArbejde.dk står i dag Ole Holdgaard, der har mere end 15 års erfaring med forretningsudvikling og online services. </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4"/>
                  </a:ext>
                </a:extLst>
              </a:tr>
              <a:tr h="390827">
                <a:tc>
                  <a:txBody>
                    <a:bodyPr/>
                    <a:lstStyle/>
                    <a:p>
                      <a:pPr>
                        <a:lnSpc>
                          <a:spcPct val="115000"/>
                        </a:lnSpc>
                        <a:spcAft>
                          <a:spcPts val="0"/>
                        </a:spcAft>
                      </a:pPr>
                      <a:r>
                        <a:rPr lang="da-DK" sz="1200" dirty="0">
                          <a:effectLst/>
                          <a:latin typeface="Calibri"/>
                          <a:ea typeface="Calibri"/>
                          <a:cs typeface="Times New Roman"/>
                        </a:rPr>
                        <a:t>5</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Calibri"/>
                          <a:ea typeface="Calibri"/>
                          <a:cs typeface="Times New Roman"/>
                        </a:rPr>
                        <a:t>Fritidsjobs til teenagere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mn-lt"/>
                          <a:ea typeface="Calibri"/>
                          <a:cs typeface="Times New Roman"/>
                        </a:rPr>
                        <a:t>https://www.viunge.dk/mit-liv/guides/fritidsjobs-til-teenagere</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Calibri"/>
                          <a:ea typeface="Calibri"/>
                          <a:cs typeface="Times New Roman"/>
                        </a:rPr>
                        <a:t>Vi Unge er et dansk ungdomsmagasin for teenagepiger.</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5"/>
                  </a:ext>
                </a:extLst>
              </a:tr>
              <a:tr h="390827">
                <a:tc>
                  <a:txBody>
                    <a:bodyPr/>
                    <a:lstStyle/>
                    <a:p>
                      <a:pPr>
                        <a:lnSpc>
                          <a:spcPct val="115000"/>
                        </a:lnSpc>
                        <a:spcAft>
                          <a:spcPts val="0"/>
                        </a:spcAft>
                      </a:pPr>
                      <a:r>
                        <a:rPr lang="da-DK" sz="1200" dirty="0">
                          <a:effectLst/>
                          <a:latin typeface="Calibri"/>
                          <a:ea typeface="Calibri"/>
                          <a:cs typeface="Times New Roman"/>
                        </a:rPr>
                        <a:t>6</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1000"/>
                        </a:spcAft>
                      </a:pPr>
                      <a:r>
                        <a:rPr lang="da-DK" sz="1200" dirty="0">
                          <a:effectLst/>
                          <a:latin typeface="Calibri"/>
                          <a:ea typeface="Calibri"/>
                          <a:cs typeface="Times New Roman"/>
                        </a:rPr>
                        <a:t>Ungebekendtgørelsen – Bekendtgørelse  om unges arbejde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mn-lt"/>
                          <a:ea typeface="Calibri"/>
                          <a:cs typeface="Times New Roman"/>
                        </a:rPr>
                        <a:t>https://www.retsinformation.dk/eli/lta/2021/1049</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Calibri"/>
                          <a:ea typeface="Calibri"/>
                          <a:cs typeface="Times New Roman"/>
                        </a:rPr>
                        <a:t>Retsinformation.dk  …. /….  giver adgang til det fælles statslige retsinformationssystem.</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7"/>
                  </a:ext>
                </a:extLst>
              </a:tr>
            </a:tbl>
          </a:graphicData>
        </a:graphic>
      </p:graphicFrame>
      <p:sp>
        <p:nvSpPr>
          <p:cNvPr id="8" name="Titel 1"/>
          <p:cNvSpPr>
            <a:spLocks noGrp="1"/>
          </p:cNvSpPr>
          <p:nvPr>
            <p:ph type="title"/>
          </p:nvPr>
        </p:nvSpPr>
        <p:spPr>
          <a:xfrm>
            <a:off x="3790123" y="122910"/>
            <a:ext cx="6139069"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 </a:t>
            </a:r>
          </a:p>
        </p:txBody>
      </p:sp>
    </p:spTree>
    <p:extLst>
      <p:ext uri="{BB962C8B-B14F-4D97-AF65-F5344CB8AC3E}">
        <p14:creationId xmlns:p14="http://schemas.microsoft.com/office/powerpoint/2010/main" val="47472223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p:cNvSpPr txBox="1"/>
          <p:nvPr/>
        </p:nvSpPr>
        <p:spPr>
          <a:xfrm>
            <a:off x="8436388" y="3105052"/>
            <a:ext cx="3332748" cy="2862322"/>
          </a:xfrm>
          <a:prstGeom prst="rect">
            <a:avLst/>
          </a:prstGeom>
          <a:noFill/>
        </p:spPr>
        <p:txBody>
          <a:bodyPr wrap="square" rtlCol="0">
            <a:spAutoFit/>
          </a:bodyPr>
          <a:lstStyle/>
          <a:p>
            <a:pPr marL="285750" indent="-285750">
              <a:buFont typeface="Arial" panose="020B0604020202020204" pitchFamily="34" charset="0"/>
              <a:buChar char="•"/>
            </a:pPr>
            <a:r>
              <a:rPr lang="da-DK" dirty="0">
                <a:solidFill>
                  <a:schemeClr val="bg1"/>
                </a:solidFill>
              </a:rPr>
              <a:t>Feedback-modulet i </a:t>
            </a:r>
            <a:r>
              <a:rPr lang="da-DK" dirty="0" err="1">
                <a:solidFill>
                  <a:schemeClr val="bg1"/>
                </a:solidFill>
              </a:rPr>
              <a:t>Siteimprove</a:t>
            </a:r>
            <a:endParaRPr lang="da-DK" dirty="0">
              <a:solidFill>
                <a:schemeClr val="bg1"/>
              </a:solidFill>
            </a:endParaRPr>
          </a:p>
          <a:p>
            <a:endParaRPr lang="da-DK" dirty="0">
              <a:solidFill>
                <a:schemeClr val="bg1"/>
              </a:solidFill>
            </a:endParaRPr>
          </a:p>
          <a:p>
            <a:pPr marL="285750" indent="-285750">
              <a:buFont typeface="Arial" panose="020B0604020202020204" pitchFamily="34" charset="0"/>
              <a:buChar char="•"/>
            </a:pPr>
            <a:r>
              <a:rPr lang="da-DK" dirty="0">
                <a:solidFill>
                  <a:schemeClr val="bg1"/>
                </a:solidFill>
              </a:rPr>
              <a:t>Kontaktcenter – 70 10 18 81</a:t>
            </a:r>
          </a:p>
          <a:p>
            <a:endParaRPr lang="da-DK" dirty="0">
              <a:solidFill>
                <a:schemeClr val="bg1"/>
              </a:solidFill>
            </a:endParaRPr>
          </a:p>
          <a:p>
            <a:pPr marL="285750" indent="-285750">
              <a:buFont typeface="Arial" panose="020B0604020202020204" pitchFamily="34" charset="0"/>
              <a:buChar char="•"/>
            </a:pPr>
            <a:r>
              <a:rPr lang="da-DK" dirty="0">
                <a:solidFill>
                  <a:schemeClr val="bg1"/>
                </a:solidFill>
              </a:rPr>
              <a:t>Kontakt med andre myndigheder og interessenter</a:t>
            </a:r>
          </a:p>
          <a:p>
            <a:endParaRPr lang="da-DK" dirty="0">
              <a:solidFill>
                <a:schemeClr val="bg1"/>
              </a:solidFill>
            </a:endParaRPr>
          </a:p>
          <a:p>
            <a:pPr marL="285750" indent="-285750">
              <a:buFont typeface="Arial" panose="020B0604020202020204" pitchFamily="34" charset="0"/>
              <a:buChar char="•"/>
            </a:pPr>
            <a:r>
              <a:rPr lang="da-DK" dirty="0">
                <a:solidFill>
                  <a:schemeClr val="bg1"/>
                </a:solidFill>
              </a:rPr>
              <a:t>Admin-mailen: Kommunehenvendelser</a:t>
            </a:r>
          </a:p>
        </p:txBody>
      </p:sp>
      <p:pic>
        <p:nvPicPr>
          <p:cNvPr id="6"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135" y="3061251"/>
            <a:ext cx="5947336" cy="3521512"/>
          </a:xfrm>
          <a:prstGeom prst="rect">
            <a:avLst/>
          </a:prstGeom>
          <a:ln>
            <a:solidFill>
              <a:schemeClr val="tx1"/>
            </a:solidFill>
          </a:ln>
        </p:spPr>
      </p:pic>
      <p:cxnSp>
        <p:nvCxnSpPr>
          <p:cNvPr id="7" name="Lige pilforbindelse 6" title="&quot;&quot;"/>
          <p:cNvCxnSpPr/>
          <p:nvPr/>
        </p:nvCxnSpPr>
        <p:spPr bwMode="auto">
          <a:xfrm>
            <a:off x="2471735" y="2841992"/>
            <a:ext cx="3407696" cy="2042051"/>
          </a:xfrm>
          <a:prstGeom prst="straightConnector1">
            <a:avLst/>
          </a:prstGeom>
          <a:solidFill>
            <a:schemeClr val="accent1"/>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Billede 1" title="&quot;&quot;"/>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l="54553" t="72861" r="2414"/>
          <a:stretch/>
        </p:blipFill>
        <p:spPr>
          <a:xfrm>
            <a:off x="584109" y="1606212"/>
            <a:ext cx="3503613" cy="1154113"/>
          </a:xfrm>
          <a:prstGeom prst="rect">
            <a:avLst/>
          </a:prstGeom>
          <a:ln>
            <a:solidFill>
              <a:schemeClr val="tx1"/>
            </a:solidFill>
          </a:ln>
        </p:spPr>
      </p:pic>
      <p:sp>
        <p:nvSpPr>
          <p:cNvPr id="3" name="Rektangel 2" title="&quot;&quot;">
            <a:extLst>
              <a:ext uri="{FF2B5EF4-FFF2-40B4-BE49-F238E27FC236}">
                <a16:creationId xmlns:a16="http://schemas.microsoft.com/office/drawing/2014/main" id="{75E516B8-5694-734A-EBE6-1535DB1CA0BE}"/>
              </a:ext>
            </a:extLst>
          </p:cNvPr>
          <p:cNvSpPr/>
          <p:nvPr/>
        </p:nvSpPr>
        <p:spPr>
          <a:xfrm flipV="1">
            <a:off x="838200" y="1355803"/>
            <a:ext cx="305040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2"/>
          <p:cNvSpPr/>
          <p:nvPr/>
        </p:nvSpPr>
        <p:spPr>
          <a:xfrm>
            <a:off x="855747" y="894138"/>
            <a:ext cx="3231975" cy="461665"/>
          </a:xfrm>
          <a:prstGeom prst="rect">
            <a:avLst/>
          </a:prstGeom>
        </p:spPr>
        <p:txBody>
          <a:bodyPr wrap="none">
            <a:spAutoFit/>
          </a:bodyPr>
          <a:lstStyle/>
          <a:p>
            <a:r>
              <a:rPr lang="da-DK" sz="2400" dirty="0">
                <a:solidFill>
                  <a:prstClr val="white"/>
                </a:solidFill>
                <a:latin typeface="Arial" panose="020B0604020202020204" pitchFamily="34" charset="0"/>
                <a:ea typeface="+mj-ea"/>
                <a:cs typeface="Arial" panose="020B0604020202020204" pitchFamily="34" charset="0"/>
              </a:rPr>
              <a:t>Kontakt med borgerne</a:t>
            </a:r>
            <a:endParaRPr lang="da-DK" dirty="0"/>
          </a:p>
        </p:txBody>
      </p:sp>
      <p:sp>
        <p:nvSpPr>
          <p:cNvPr id="10" name="Titel 1"/>
          <p:cNvSpPr>
            <a:spLocks noGrp="1"/>
          </p:cNvSpPr>
          <p:nvPr>
            <p:ph type="title"/>
          </p:nvPr>
        </p:nvSpPr>
        <p:spPr>
          <a:xfrm>
            <a:off x="4087722" y="157626"/>
            <a:ext cx="4687957"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p>
        </p:txBody>
      </p:sp>
    </p:spTree>
    <p:extLst>
      <p:ext uri="{BB962C8B-B14F-4D97-AF65-F5344CB8AC3E}">
        <p14:creationId xmlns:p14="http://schemas.microsoft.com/office/powerpoint/2010/main" val="37827234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939" y="5036469"/>
            <a:ext cx="1624421" cy="1367658"/>
          </a:xfrm>
          <a:prstGeom prst="rect">
            <a:avLst/>
          </a:prstGeom>
        </p:spPr>
      </p:pic>
      <p:sp>
        <p:nvSpPr>
          <p:cNvPr id="9" name="Tekstfelt 2"/>
          <p:cNvSpPr txBox="1"/>
          <p:nvPr/>
        </p:nvSpPr>
        <p:spPr>
          <a:xfrm>
            <a:off x="151648" y="3492231"/>
            <a:ext cx="2756936" cy="1569660"/>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Årlige brugerundersøgelser</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Stigende besøgstal (2022: 72 mio.)</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Stor tilfredshed</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Høj tryghed</a:t>
            </a:r>
          </a:p>
          <a:p>
            <a:pPr marL="285750" indent="-285750">
              <a:buFont typeface="Arial" panose="020B0604020202020204" pitchFamily="34" charset="0"/>
              <a:buChar char="•"/>
            </a:pPr>
            <a:endParaRPr lang="da-DK" sz="1600" dirty="0">
              <a:solidFill>
                <a:srgbClr val="FFFFFF"/>
              </a:solidFill>
              <a:latin typeface="Arial" panose="020B0604020202020204" pitchFamily="34" charset="0"/>
              <a:cs typeface="Arial" panose="020B0604020202020204" pitchFamily="34" charset="0"/>
            </a:endParaRPr>
          </a:p>
        </p:txBody>
      </p:sp>
      <p:sp>
        <p:nvSpPr>
          <p:cNvPr id="2" name="Tekstfelt 1"/>
          <p:cNvSpPr txBox="1"/>
          <p:nvPr/>
        </p:nvSpPr>
        <p:spPr>
          <a:xfrm>
            <a:off x="143476" y="1105812"/>
            <a:ext cx="6422065" cy="1815882"/>
          </a:xfrm>
          <a:prstGeom prst="rect">
            <a:avLst/>
          </a:prstGeom>
          <a:noFill/>
        </p:spPr>
        <p:txBody>
          <a:bodyPr wrap="square" rtlCol="0">
            <a:spAutoFit/>
          </a:bodyPr>
          <a:lstStyle/>
          <a:p>
            <a:pPr marL="285750" indent="-285750">
              <a:buFont typeface="Arial" panose="020B0604020202020204" pitchFamily="34" charset="0"/>
              <a:buChar char="•"/>
            </a:pPr>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Brugerscenarier</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Finde konkret information</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Afklare en situation</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Selvbetjening</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Læse Digital Post</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Få et personligt overblik</a:t>
            </a:r>
          </a:p>
        </p:txBody>
      </p:sp>
      <p:pic>
        <p:nvPicPr>
          <p:cNvPr id="10" name="Billede 1" title="Oversigt over borger.dk statistik "/>
          <p:cNvPicPr>
            <a:picLocks noChangeAspect="1"/>
          </p:cNvPicPr>
          <p:nvPr/>
        </p:nvPicPr>
        <p:blipFill>
          <a:blip r:embed="rId4"/>
          <a:stretch>
            <a:fillRect/>
          </a:stretch>
        </p:blipFill>
        <p:spPr>
          <a:xfrm>
            <a:off x="2908584" y="948579"/>
            <a:ext cx="9025759" cy="5497833"/>
          </a:xfrm>
          <a:prstGeom prst="rect">
            <a:avLst/>
          </a:prstGeom>
        </p:spPr>
      </p:pic>
      <p:pic>
        <p:nvPicPr>
          <p:cNvPr id="8" name="Pause felt" title="&quot;&quot;"/>
          <p:cNvPicPr>
            <a:picLocks noChangeAspect="1"/>
          </p:cNvPicPr>
          <p:nvPr/>
        </p:nvPicPr>
        <p:blipFill>
          <a:blip r:embed="rId5">
            <a:extLst>
              <a:ext uri="{28A0092B-C50C-407E-A947-70E740481C1C}">
                <a14:useLocalDpi xmlns:a14="http://schemas.microsoft.com/office/drawing/2010/main"/>
              </a:ext>
            </a:extLst>
          </a:blip>
          <a:stretch>
            <a:fillRect/>
          </a:stretch>
        </p:blipFill>
        <p:spPr>
          <a:xfrm rot="20385620">
            <a:off x="231627" y="981911"/>
            <a:ext cx="3171686" cy="1905184"/>
          </a:xfrm>
          <a:prstGeom prst="rect">
            <a:avLst/>
          </a:prstGeom>
        </p:spPr>
      </p:pic>
      <p:sp>
        <p:nvSpPr>
          <p:cNvPr id="5" name="Titel"/>
          <p:cNvSpPr>
            <a:spLocks noGrp="1"/>
          </p:cNvSpPr>
          <p:nvPr>
            <p:ph type="title"/>
          </p:nvPr>
        </p:nvSpPr>
        <p:spPr>
          <a:xfrm>
            <a:off x="3962932" y="196551"/>
            <a:ext cx="4923226" cy="591119"/>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dirty="0"/>
          </a:p>
        </p:txBody>
      </p:sp>
    </p:spTree>
    <p:extLst>
      <p:ext uri="{BB962C8B-B14F-4D97-AF65-F5344CB8AC3E}">
        <p14:creationId xmlns:p14="http://schemas.microsoft.com/office/powerpoint/2010/main" val="306428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title="&quot;&quot;">
            <a:extLst>
              <a:ext uri="{FF2B5EF4-FFF2-40B4-BE49-F238E27FC236}">
                <a16:creationId xmlns:a16="http://schemas.microsoft.com/office/drawing/2014/main" id="{8B7787F1-60E6-DD45-EA97-4D6E22CC32C2}"/>
              </a:ext>
            </a:extLst>
          </p:cNvPr>
          <p:cNvGraphicFramePr>
            <a:graphicFrameLocks noGrp="1"/>
          </p:cNvGraphicFramePr>
          <p:nvPr>
            <p:extLst>
              <p:ext uri="{D42A27DB-BD31-4B8C-83A1-F6EECF244321}">
                <p14:modId xmlns:p14="http://schemas.microsoft.com/office/powerpoint/2010/main" val="1976309645"/>
              </p:ext>
            </p:extLst>
          </p:nvPr>
        </p:nvGraphicFramePr>
        <p:xfrm>
          <a:off x="2340053" y="1545760"/>
          <a:ext cx="7082444" cy="5059728"/>
        </p:xfrm>
        <a:graphic>
          <a:graphicData uri="http://schemas.openxmlformats.org/drawingml/2006/table">
            <a:tbl>
              <a:tblPr firstRow="1" bandRow="1">
                <a:tableStyleId>{C083E6E3-FA7D-4D7B-A595-EF9225AFEA82}</a:tableStyleId>
              </a:tblPr>
              <a:tblGrid>
                <a:gridCol w="1211580">
                  <a:extLst>
                    <a:ext uri="{9D8B030D-6E8A-4147-A177-3AD203B41FA5}">
                      <a16:colId xmlns:a16="http://schemas.microsoft.com/office/drawing/2014/main" val="130985106"/>
                    </a:ext>
                  </a:extLst>
                </a:gridCol>
                <a:gridCol w="2438400">
                  <a:extLst>
                    <a:ext uri="{9D8B030D-6E8A-4147-A177-3AD203B41FA5}">
                      <a16:colId xmlns:a16="http://schemas.microsoft.com/office/drawing/2014/main" val="2227997791"/>
                    </a:ext>
                  </a:extLst>
                </a:gridCol>
                <a:gridCol w="1348740">
                  <a:extLst>
                    <a:ext uri="{9D8B030D-6E8A-4147-A177-3AD203B41FA5}">
                      <a16:colId xmlns:a16="http://schemas.microsoft.com/office/drawing/2014/main" val="445713966"/>
                    </a:ext>
                  </a:extLst>
                </a:gridCol>
                <a:gridCol w="2083724">
                  <a:extLst>
                    <a:ext uri="{9D8B030D-6E8A-4147-A177-3AD203B41FA5}">
                      <a16:colId xmlns:a16="http://schemas.microsoft.com/office/drawing/2014/main" val="2506621884"/>
                    </a:ext>
                  </a:extLst>
                </a:gridCol>
              </a:tblGrid>
              <a:tr h="346680">
                <a:tc>
                  <a:txBody>
                    <a:bodyPr/>
                    <a:lstStyle/>
                    <a:p>
                      <a:pPr>
                        <a:lnSpc>
                          <a:spcPct val="107000"/>
                        </a:lnSpc>
                        <a:spcAft>
                          <a:spcPts val="800"/>
                        </a:spcAft>
                      </a:pPr>
                      <a:r>
                        <a:rPr lang="da-DK" sz="1400" b="1"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Velkommen</a:t>
                      </a:r>
                    </a:p>
                  </a:txBody>
                  <a:tcPr marL="68580" marR="68580" marT="9525" marB="0"/>
                </a:tc>
                <a:tc>
                  <a:txBody>
                    <a:bodyPr/>
                    <a:lstStyle/>
                    <a:p>
                      <a:pPr>
                        <a:lnSpc>
                          <a:spcPct val="107000"/>
                        </a:lnSpc>
                        <a:spcAft>
                          <a:spcPts val="800"/>
                        </a:spcAft>
                      </a:pPr>
                      <a:r>
                        <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Velkommen til og bordet rundt</a:t>
                      </a:r>
                    </a:p>
                  </a:txBody>
                  <a:tcPr marL="68580" marR="68580" marT="9525" marB="0"/>
                </a:tc>
                <a:tc>
                  <a:txBody>
                    <a:bodyPr/>
                    <a:lstStyle/>
                    <a:p>
                      <a:pPr>
                        <a:lnSpc>
                          <a:spcPct val="107000"/>
                        </a:lnSpc>
                        <a:spcAft>
                          <a:spcPts val="800"/>
                        </a:spcAft>
                      </a:pPr>
                      <a:r>
                        <a:rPr lang="da-DK" sz="1400" b="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09.15-09.45</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Morgenmad og hilse på</a:t>
                      </a:r>
                    </a:p>
                  </a:txBody>
                  <a:tcPr marL="68580" marR="68580" marT="9525" marB="0"/>
                </a:tc>
                <a:extLst>
                  <a:ext uri="{0D108BD9-81ED-4DB2-BD59-A6C34878D82A}">
                    <a16:rowId xmlns:a16="http://schemas.microsoft.com/office/drawing/2014/main" val="2589642523"/>
                  </a:ext>
                </a:extLst>
              </a:tr>
              <a:tr h="346680">
                <a:tc>
                  <a:txBody>
                    <a:bodyPr/>
                    <a:lstStyle/>
                    <a:p>
                      <a:pPr>
                        <a:lnSpc>
                          <a:spcPct val="107000"/>
                        </a:lnSpc>
                        <a:spcAft>
                          <a:spcPts val="800"/>
                        </a:spcAft>
                      </a:pPr>
                      <a:r>
                        <a:rPr lang="da-DK" sz="1400" b="1"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Lektion 1</a:t>
                      </a:r>
                    </a:p>
                  </a:txBody>
                  <a:tcPr marL="68580" marR="68580" marT="9525" marB="0"/>
                </a:tc>
                <a:tc>
                  <a:txBody>
                    <a:bodyPr/>
                    <a:lstStyle/>
                    <a:p>
                      <a:pPr>
                        <a:lnSpc>
                          <a:spcPct val="107000"/>
                        </a:lnSpc>
                        <a:spcAft>
                          <a:spcPts val="800"/>
                        </a:spcAft>
                      </a:pPr>
                      <a:r>
                        <a:rPr lang="da-DK" sz="1400" strike="noStrike" baseline="0" dirty="0">
                          <a:solidFill>
                            <a:srgbClr val="92D050"/>
                          </a:solidFill>
                          <a:effectLst/>
                        </a:rPr>
                        <a:t>Introduktion til borger.dk</a:t>
                      </a:r>
                      <a:endPar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strike="noStrike" baseline="0" dirty="0">
                          <a:solidFill>
                            <a:srgbClr val="92D050"/>
                          </a:solidFill>
                          <a:effectLst/>
                        </a:rPr>
                        <a:t>09.45-10.25</a:t>
                      </a:r>
                      <a:endPar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1973871008"/>
                  </a:ext>
                </a:extLst>
              </a:tr>
              <a:tr h="266700">
                <a:tc>
                  <a:txBody>
                    <a:bodyPr/>
                    <a:lstStyle/>
                    <a:p>
                      <a:pPr>
                        <a:lnSpc>
                          <a:spcPct val="107000"/>
                        </a:lnSpc>
                        <a:spcAft>
                          <a:spcPts val="800"/>
                        </a:spcAft>
                      </a:pPr>
                      <a:r>
                        <a:rPr lang="da-DK" sz="1400" b="1" dirty="0">
                          <a:solidFill>
                            <a:srgbClr val="92D050"/>
                          </a:solidFill>
                          <a:effectLst/>
                        </a:rPr>
                        <a:t>PAUSE</a:t>
                      </a:r>
                      <a:endParaRPr lang="da-DK" sz="14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b="1" dirty="0">
                          <a:solidFill>
                            <a:srgbClr val="92D050"/>
                          </a:solidFill>
                          <a:effectLst/>
                        </a:rPr>
                        <a:t> </a:t>
                      </a:r>
                      <a:endParaRPr lang="da-DK" sz="14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b="0" dirty="0">
                          <a:solidFill>
                            <a:srgbClr val="92D050"/>
                          </a:solidFill>
                          <a:effectLst/>
                        </a:rPr>
                        <a:t>10.25-10.35</a:t>
                      </a:r>
                      <a:endParaRPr lang="da-DK" sz="1400" b="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b="0" dirty="0">
                          <a:solidFill>
                            <a:srgbClr val="92D050"/>
                          </a:solidFill>
                          <a:effectLst/>
                        </a:rPr>
                        <a:t>Pause</a:t>
                      </a:r>
                      <a:endParaRPr lang="da-DK" sz="1400" b="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2757229913"/>
                  </a:ext>
                </a:extLst>
              </a:tr>
              <a:tr h="444500">
                <a:tc>
                  <a:txBody>
                    <a:bodyPr/>
                    <a:lstStyle/>
                    <a:p>
                      <a:pPr>
                        <a:lnSpc>
                          <a:spcPct val="107000"/>
                        </a:lnSpc>
                        <a:spcAft>
                          <a:spcPts val="800"/>
                        </a:spcAft>
                      </a:pPr>
                      <a:r>
                        <a:rPr lang="da-DK" sz="1400" b="1" dirty="0">
                          <a:solidFill>
                            <a:schemeClr val="bg1"/>
                          </a:solidFill>
                          <a:effectLst/>
                        </a:rPr>
                        <a:t>Lektion 2</a:t>
                      </a:r>
                      <a:endPar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dirty="0" err="1">
                          <a:solidFill>
                            <a:schemeClr val="bg1"/>
                          </a:solidFill>
                          <a:effectLst/>
                        </a:rPr>
                        <a:t>Sitecorestruktur</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dirty="0">
                          <a:solidFill>
                            <a:schemeClr val="bg1"/>
                          </a:solidFill>
                          <a:effectLst/>
                        </a:rPr>
                        <a:t>10.35-10.55</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1387778030"/>
                  </a:ext>
                </a:extLst>
              </a:tr>
              <a:tr h="419100">
                <a:tc>
                  <a:txBody>
                    <a:bodyPr/>
                    <a:lstStyle/>
                    <a:p>
                      <a:pPr>
                        <a:lnSpc>
                          <a:spcPct val="107000"/>
                        </a:lnSpc>
                        <a:spcAft>
                          <a:spcPts val="800"/>
                        </a:spcAft>
                      </a:pPr>
                      <a:r>
                        <a:rPr lang="da-DK" sz="1400" b="1" dirty="0">
                          <a:solidFill>
                            <a:schemeClr val="bg1"/>
                          </a:solidFill>
                          <a:effectLst/>
                        </a:rPr>
                        <a:t>Lektion 3</a:t>
                      </a:r>
                      <a:endPar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dirty="0">
                          <a:solidFill>
                            <a:schemeClr val="bg1"/>
                          </a:solidFill>
                          <a:effectLst/>
                        </a:rPr>
                        <a:t>Rediger indholdsside del 1</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dirty="0">
                          <a:solidFill>
                            <a:schemeClr val="bg1"/>
                          </a:solidFill>
                          <a:effectLst/>
                        </a:rPr>
                        <a:t>10.55-11.20</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3242655012"/>
                  </a:ext>
                </a:extLst>
              </a:tr>
              <a:tr h="241300">
                <a:tc>
                  <a:txBody>
                    <a:bodyPr/>
                    <a:lstStyle/>
                    <a:p>
                      <a:pPr>
                        <a:lnSpc>
                          <a:spcPct val="107000"/>
                        </a:lnSpc>
                        <a:spcAft>
                          <a:spcPts val="800"/>
                        </a:spcAft>
                      </a:pPr>
                      <a:r>
                        <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PAUSE </a:t>
                      </a:r>
                    </a:p>
                  </a:txBody>
                  <a:tcPr marL="68580" marR="68580" marT="9525" marB="0"/>
                </a:tc>
                <a:tc>
                  <a:txBody>
                    <a:bodyPr/>
                    <a:lstStyle/>
                    <a:p>
                      <a:pPr>
                        <a:lnSpc>
                          <a:spcPct val="107000"/>
                        </a:lnSpc>
                        <a:spcAft>
                          <a:spcPts val="800"/>
                        </a:spcAft>
                      </a:pP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11.20-11.30</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dirty="0">
                          <a:solidFill>
                            <a:schemeClr val="bg1"/>
                          </a:solidFill>
                          <a:effectLst/>
                        </a:rPr>
                        <a:t>Pause</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2164534059"/>
                  </a:ext>
                </a:extLst>
              </a:tr>
              <a:tr h="426974">
                <a:tc>
                  <a:txBody>
                    <a:bodyPr/>
                    <a:lstStyle/>
                    <a:p>
                      <a:pPr>
                        <a:lnSpc>
                          <a:spcPct val="107000"/>
                        </a:lnSpc>
                        <a:spcAft>
                          <a:spcPts val="800"/>
                        </a:spcAft>
                      </a:pPr>
                      <a:r>
                        <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Lektion 3</a:t>
                      </a: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Rediger indholdsside del 2</a:t>
                      </a: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11.30-12.00</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3610212907"/>
                  </a:ext>
                </a:extLst>
              </a:tr>
              <a:tr h="230908">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b="1" dirty="0">
                          <a:solidFill>
                            <a:schemeClr val="bg1"/>
                          </a:solidFill>
                          <a:effectLst/>
                        </a:rPr>
                        <a:t>FROKOST</a:t>
                      </a:r>
                      <a:endPar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dirty="0">
                          <a:solidFill>
                            <a:schemeClr val="bg1"/>
                          </a:solidFill>
                          <a:effectLst/>
                        </a:rPr>
                        <a:t>12.00-12.30</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dirty="0">
                          <a:solidFill>
                            <a:schemeClr val="bg1"/>
                          </a:solidFill>
                          <a:effectLst/>
                        </a:rPr>
                        <a:t>Pause</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799968242"/>
                  </a:ext>
                </a:extLst>
              </a:tr>
              <a:tr h="4020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b="1" dirty="0">
                          <a:solidFill>
                            <a:schemeClr val="bg1"/>
                          </a:solidFill>
                          <a:effectLst/>
                        </a:rPr>
                        <a:t>Lektion 4</a:t>
                      </a:r>
                      <a:endPar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dirty="0">
                          <a:solidFill>
                            <a:schemeClr val="bg1"/>
                          </a:solidFill>
                          <a:effectLst/>
                        </a:rPr>
                        <a:t>Udgivelse (publicering)</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12.30-12.40</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628912226"/>
                  </a:ext>
                </a:extLst>
              </a:tr>
              <a:tr h="418579">
                <a:tc>
                  <a:txBody>
                    <a:bodyPr/>
                    <a:lstStyle/>
                    <a:p>
                      <a:pPr>
                        <a:lnSpc>
                          <a:spcPct val="107000"/>
                        </a:lnSpc>
                        <a:spcAft>
                          <a:spcPts val="800"/>
                        </a:spcAft>
                      </a:pPr>
                      <a:r>
                        <a:rPr lang="da-DK" sz="1400" b="1" dirty="0">
                          <a:solidFill>
                            <a:schemeClr val="bg1"/>
                          </a:solidFill>
                          <a:effectLst/>
                        </a:rPr>
                        <a:t>Lektion 5</a:t>
                      </a:r>
                      <a:endPar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Genbrugelige links</a:t>
                      </a:r>
                    </a:p>
                  </a:txBody>
                  <a:tcPr marL="68580" marR="68580" marT="9525" marB="0"/>
                </a:tc>
                <a:tc>
                  <a:txBody>
                    <a:bodyPr/>
                    <a:lstStyle/>
                    <a:p>
                      <a:pPr>
                        <a:lnSpc>
                          <a:spcPct val="107000"/>
                        </a:lnSpc>
                        <a:spcAft>
                          <a:spcPts val="800"/>
                        </a:spcAft>
                      </a:pPr>
                      <a:r>
                        <a:rPr lang="da-DK" sz="1400" dirty="0">
                          <a:solidFill>
                            <a:schemeClr val="bg1"/>
                          </a:solidFill>
                          <a:effectLst/>
                        </a:rPr>
                        <a:t>12.40-13.00</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258264411"/>
                  </a:ext>
                </a:extLst>
              </a:tr>
              <a:tr h="421676">
                <a:tc>
                  <a:txBody>
                    <a:bodyPr/>
                    <a:lstStyle/>
                    <a:p>
                      <a:pPr>
                        <a:lnSpc>
                          <a:spcPct val="107000"/>
                        </a:lnSpc>
                        <a:spcAft>
                          <a:spcPts val="800"/>
                        </a:spcAft>
                      </a:pPr>
                      <a:r>
                        <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Lektion 6</a:t>
                      </a: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Opret indholdsside del 1</a:t>
                      </a: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13.00-13.20</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3243599081"/>
                  </a:ext>
                </a:extLst>
              </a:tr>
              <a:tr h="272484">
                <a:tc>
                  <a:txBody>
                    <a:bodyPr/>
                    <a:lstStyle/>
                    <a:p>
                      <a:pPr>
                        <a:lnSpc>
                          <a:spcPct val="107000"/>
                        </a:lnSpc>
                        <a:spcAft>
                          <a:spcPts val="800"/>
                        </a:spcAft>
                      </a:pPr>
                      <a:r>
                        <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PAUSE </a:t>
                      </a:r>
                    </a:p>
                  </a:txBody>
                  <a:tcPr marL="68580" marR="68580" marT="9525" marB="0"/>
                </a:tc>
                <a:tc>
                  <a:txBody>
                    <a:bodyPr/>
                    <a:lstStyle/>
                    <a:p>
                      <a:pPr>
                        <a:lnSpc>
                          <a:spcPct val="107000"/>
                        </a:lnSpc>
                        <a:spcAft>
                          <a:spcPts val="800"/>
                        </a:spcAft>
                      </a:pP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13.20-13.30</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dirty="0">
                          <a:solidFill>
                            <a:schemeClr val="bg1"/>
                          </a:solidFill>
                          <a:effectLst/>
                        </a:rPr>
                        <a:t>Pause</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645591067"/>
                  </a:ext>
                </a:extLst>
              </a:tr>
              <a:tr h="436728">
                <a:tc>
                  <a:txBody>
                    <a:bodyPr/>
                    <a:lstStyle/>
                    <a:p>
                      <a:pPr>
                        <a:lnSpc>
                          <a:spcPct val="107000"/>
                        </a:lnSpc>
                        <a:spcAft>
                          <a:spcPts val="800"/>
                        </a:spcAft>
                      </a:pPr>
                      <a:r>
                        <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Lektion 6</a:t>
                      </a: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Opret indholdsside del 2</a:t>
                      </a: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13.30-14.10</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4237354491"/>
                  </a:ext>
                </a:extLst>
              </a:tr>
              <a:tr h="378424">
                <a:tc>
                  <a:txBody>
                    <a:bodyPr/>
                    <a:lstStyle/>
                    <a:p>
                      <a:pPr>
                        <a:lnSpc>
                          <a:spcPct val="107000"/>
                        </a:lnSpc>
                        <a:spcAft>
                          <a:spcPts val="800"/>
                        </a:spcAft>
                      </a:pPr>
                      <a:r>
                        <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RUNDE AF</a:t>
                      </a: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Opsamling og evaluering</a:t>
                      </a: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14.10-14.30</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434137490"/>
                  </a:ext>
                </a:extLst>
              </a:tr>
            </a:tbl>
          </a:graphicData>
        </a:graphic>
      </p:graphicFrame>
      <p:sp>
        <p:nvSpPr>
          <p:cNvPr id="6" name="Rektangel" descr="Tabellen viser dagens program, der løber fra 9.15 til 14.30" title="Oversigt over dagens program ">
            <a:extLst>
              <a:ext uri="{FF2B5EF4-FFF2-40B4-BE49-F238E27FC236}">
                <a16:creationId xmlns:a16="http://schemas.microsoft.com/office/drawing/2014/main" id="{23DDB363-E881-496B-8D7A-6C8ED2DFBF2C}"/>
              </a:ext>
            </a:extLst>
          </p:cNvPr>
          <p:cNvSpPr/>
          <p:nvPr/>
        </p:nvSpPr>
        <p:spPr>
          <a:xfrm>
            <a:off x="1097280" y="1346292"/>
            <a:ext cx="297942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txBox="1"/>
          <p:nvPr/>
        </p:nvSpPr>
        <p:spPr>
          <a:xfrm>
            <a:off x="1097280" y="834887"/>
            <a:ext cx="3474720" cy="523220"/>
          </a:xfrm>
          <a:prstGeom prst="rect">
            <a:avLst/>
          </a:prstGeom>
          <a:noFill/>
        </p:spPr>
        <p:txBody>
          <a:bodyPr wrap="square" rtlCol="0">
            <a:spAutoFit/>
          </a:bodyPr>
          <a:lstStyle/>
          <a:p>
            <a:r>
              <a:rPr lang="da-DK" sz="2800" b="1" dirty="0">
                <a:solidFill>
                  <a:prstClr val="white"/>
                </a:solidFill>
                <a:latin typeface="Arial" panose="020B0604020202020204" pitchFamily="34" charset="0"/>
                <a:ea typeface="+mj-ea"/>
                <a:cs typeface="Arial" panose="020B0604020202020204" pitchFamily="34" charset="0"/>
              </a:rPr>
              <a:t>Dagens program</a:t>
            </a:r>
            <a:endParaRPr lang="da-DK" sz="2800" dirty="0"/>
          </a:p>
        </p:txBody>
      </p:sp>
      <p:sp>
        <p:nvSpPr>
          <p:cNvPr id="8" name="Titel 1"/>
          <p:cNvSpPr>
            <a:spLocks noGrp="1"/>
          </p:cNvSpPr>
          <p:nvPr>
            <p:ph type="title"/>
          </p:nvPr>
        </p:nvSpPr>
        <p:spPr>
          <a:xfrm>
            <a:off x="3788465" y="172105"/>
            <a:ext cx="5463209" cy="1325563"/>
          </a:xfrm>
        </p:spPr>
        <p:txBody>
          <a:bodyPr/>
          <a:lstStyle/>
          <a:p>
            <a:r>
              <a:rPr lang="da-DK" sz="2000" b="1" dirty="0">
                <a:solidFill>
                  <a:srgbClr val="FFFFFF"/>
                </a:solidFill>
                <a:latin typeface="Arial" panose="020B0604020202020204" pitchFamily="34" charset="0"/>
                <a:ea typeface="+mn-ea"/>
                <a:cs typeface="Arial" panose="020B0604020202020204" pitchFamily="34" charset="0"/>
              </a:rPr>
              <a:t>Lektion 1: introduktion til borger.dk</a:t>
            </a:r>
            <a:endParaRPr lang="da-DK" dirty="0"/>
          </a:p>
        </p:txBody>
      </p:sp>
    </p:spTree>
    <p:extLst>
      <p:ext uri="{BB962C8B-B14F-4D97-AF65-F5344CB8AC3E}">
        <p14:creationId xmlns:p14="http://schemas.microsoft.com/office/powerpoint/2010/main" val="421797497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title="&quot;&quot;">
            <a:extLst>
              <a:ext uri="{FF2B5EF4-FFF2-40B4-BE49-F238E27FC236}">
                <a16:creationId xmlns:a16="http://schemas.microsoft.com/office/drawing/2014/main" id="{304D3F40-9EB3-4762-985B-4AB07403F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0585" y="1024314"/>
            <a:ext cx="7247637" cy="4980845"/>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title="&quot;&quot; ">
            <a:extLst>
              <a:ext uri="{FF2B5EF4-FFF2-40B4-BE49-F238E27FC236}">
                <a16:creationId xmlns:a16="http://schemas.microsoft.com/office/drawing/2014/main" id="{B14467D3-360F-40EE-AE40-049F0CED76CB}"/>
              </a:ext>
            </a:extLst>
          </p:cNvPr>
          <p:cNvSpPr/>
          <p:nvPr/>
        </p:nvSpPr>
        <p:spPr>
          <a:xfrm>
            <a:off x="657596" y="2342196"/>
            <a:ext cx="325988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p:cNvSpPr>
            <a:spLocks noGrp="1"/>
          </p:cNvSpPr>
          <p:nvPr>
            <p:ph type="title"/>
          </p:nvPr>
        </p:nvSpPr>
        <p:spPr>
          <a:xfrm>
            <a:off x="587347" y="1158144"/>
            <a:ext cx="10515600" cy="1325563"/>
          </a:xfrm>
        </p:spPr>
        <p:txBody>
          <a:bodyPr/>
          <a:lstStyle/>
          <a:p>
            <a:pPr lvl="0" defTabSz="457200">
              <a:lnSpc>
                <a:spcPct val="100000"/>
              </a:lnSpc>
              <a:spcBef>
                <a:spcPts val="0"/>
              </a:spcBef>
            </a:pPr>
            <a:r>
              <a:rPr lang="da-DK" sz="3600" b="1" dirty="0">
                <a:solidFill>
                  <a:prstClr val="white"/>
                </a:solidFill>
                <a:latin typeface="Arial" panose="020B0604020202020204" pitchFamily="34" charset="0"/>
                <a:ea typeface="+mn-ea"/>
                <a:cs typeface="Arial" panose="020B0604020202020204" pitchFamily="34" charset="0"/>
              </a:rPr>
              <a:t>Lektion 2:</a:t>
            </a:r>
            <a:br>
              <a:rPr lang="da-DK" sz="3600" b="1" dirty="0">
                <a:solidFill>
                  <a:prstClr val="white"/>
                </a:solidFill>
                <a:latin typeface="Arial" panose="020B0604020202020204" pitchFamily="34" charset="0"/>
                <a:ea typeface="+mn-ea"/>
                <a:cs typeface="Arial" panose="020B0604020202020204" pitchFamily="34" charset="0"/>
              </a:rPr>
            </a:br>
            <a:r>
              <a:rPr lang="da-DK" sz="3600" dirty="0" err="1">
                <a:solidFill>
                  <a:prstClr val="white"/>
                </a:solidFill>
                <a:latin typeface="Arial" panose="020B0604020202020204" pitchFamily="34" charset="0"/>
                <a:ea typeface="+mn-ea"/>
                <a:cs typeface="Arial" panose="020B0604020202020204" pitchFamily="34" charset="0"/>
              </a:rPr>
              <a:t>Sitecorestruktur</a:t>
            </a:r>
            <a:r>
              <a:rPr lang="da-DK" sz="3600" dirty="0">
                <a:solidFill>
                  <a:prstClr val="white"/>
                </a:solidFill>
                <a:latin typeface="Arial" panose="020B0604020202020204" pitchFamily="34" charset="0"/>
                <a:ea typeface="+mn-ea"/>
                <a:cs typeface="Arial" panose="020B0604020202020204" pitchFamily="34" charset="0"/>
              </a:rPr>
              <a:t/>
            </a:r>
            <a:br>
              <a:rPr lang="da-DK" sz="3600" dirty="0">
                <a:solidFill>
                  <a:prstClr val="white"/>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55571182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descr="Tabellen viser en oversigt over dagens program, der løber fra 9.15 - 14.30 " title="Dagens program ">
            <a:extLst>
              <a:ext uri="{FF2B5EF4-FFF2-40B4-BE49-F238E27FC236}">
                <a16:creationId xmlns:a16="http://schemas.microsoft.com/office/drawing/2014/main" id="{F062DEC5-B480-4FA6-A68B-E6B27BF2A647}"/>
              </a:ext>
            </a:extLst>
          </p:cNvPr>
          <p:cNvGraphicFramePr>
            <a:graphicFrameLocks noGrp="1"/>
          </p:cNvGraphicFramePr>
          <p:nvPr>
            <p:extLst>
              <p:ext uri="{D42A27DB-BD31-4B8C-83A1-F6EECF244321}">
                <p14:modId xmlns:p14="http://schemas.microsoft.com/office/powerpoint/2010/main" val="3626246571"/>
              </p:ext>
            </p:extLst>
          </p:nvPr>
        </p:nvGraphicFramePr>
        <p:xfrm>
          <a:off x="2536220" y="1357373"/>
          <a:ext cx="7082444" cy="5059728"/>
        </p:xfrm>
        <a:graphic>
          <a:graphicData uri="http://schemas.openxmlformats.org/drawingml/2006/table">
            <a:tbl>
              <a:tblPr firstRow="1" bandRow="1">
                <a:tableStyleId>{C083E6E3-FA7D-4D7B-A595-EF9225AFEA82}</a:tableStyleId>
              </a:tblPr>
              <a:tblGrid>
                <a:gridCol w="1211580">
                  <a:extLst>
                    <a:ext uri="{9D8B030D-6E8A-4147-A177-3AD203B41FA5}">
                      <a16:colId xmlns:a16="http://schemas.microsoft.com/office/drawing/2014/main" val="130985106"/>
                    </a:ext>
                  </a:extLst>
                </a:gridCol>
                <a:gridCol w="2438400">
                  <a:extLst>
                    <a:ext uri="{9D8B030D-6E8A-4147-A177-3AD203B41FA5}">
                      <a16:colId xmlns:a16="http://schemas.microsoft.com/office/drawing/2014/main" val="2227997791"/>
                    </a:ext>
                  </a:extLst>
                </a:gridCol>
                <a:gridCol w="1348740">
                  <a:extLst>
                    <a:ext uri="{9D8B030D-6E8A-4147-A177-3AD203B41FA5}">
                      <a16:colId xmlns:a16="http://schemas.microsoft.com/office/drawing/2014/main" val="445713966"/>
                    </a:ext>
                  </a:extLst>
                </a:gridCol>
                <a:gridCol w="2083724">
                  <a:extLst>
                    <a:ext uri="{9D8B030D-6E8A-4147-A177-3AD203B41FA5}">
                      <a16:colId xmlns:a16="http://schemas.microsoft.com/office/drawing/2014/main" val="2506621884"/>
                    </a:ext>
                  </a:extLst>
                </a:gridCol>
              </a:tblGrid>
              <a:tr h="346680">
                <a:tc>
                  <a:txBody>
                    <a:bodyPr/>
                    <a:lstStyle/>
                    <a:p>
                      <a:pPr algn="ctr">
                        <a:lnSpc>
                          <a:spcPct val="107000"/>
                        </a:lnSpc>
                        <a:spcAft>
                          <a:spcPts val="800"/>
                        </a:spcAft>
                      </a:pPr>
                      <a:r>
                        <a:rPr lang="da-DK" sz="1400" b="1"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Velkommen</a:t>
                      </a:r>
                    </a:p>
                  </a:txBody>
                  <a:tcPr marL="68580" marR="68580" marT="9525" marB="0"/>
                </a:tc>
                <a:tc>
                  <a:txBody>
                    <a:bodyPr/>
                    <a:lstStyle/>
                    <a:p>
                      <a:pPr algn="ctr">
                        <a:lnSpc>
                          <a:spcPct val="107000"/>
                        </a:lnSpc>
                        <a:spcAft>
                          <a:spcPts val="800"/>
                        </a:spcAft>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Velkommen til og bordet rundt</a:t>
                      </a:r>
                    </a:p>
                  </a:txBody>
                  <a:tcPr marL="68580" marR="68580" marT="9525" marB="0"/>
                </a:tc>
                <a:tc>
                  <a:txBody>
                    <a:bodyPr/>
                    <a:lstStyle/>
                    <a:p>
                      <a:pPr algn="ctr">
                        <a:lnSpc>
                          <a:spcPct val="107000"/>
                        </a:lnSpc>
                        <a:spcAft>
                          <a:spcPts val="800"/>
                        </a:spcAft>
                      </a:pPr>
                      <a:r>
                        <a:rPr lang="da-DK" sz="1400" b="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09.15-09.45</a:t>
                      </a:r>
                    </a:p>
                  </a:txBody>
                  <a:tcPr marL="68580" marR="68580" marT="9525"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Morgenmad og hilse på</a:t>
                      </a:r>
                    </a:p>
                  </a:txBody>
                  <a:tcPr marL="68580" marR="68580" marT="9525" marB="0"/>
                </a:tc>
                <a:extLst>
                  <a:ext uri="{0D108BD9-81ED-4DB2-BD59-A6C34878D82A}">
                    <a16:rowId xmlns:a16="http://schemas.microsoft.com/office/drawing/2014/main" val="2589642523"/>
                  </a:ext>
                </a:extLst>
              </a:tr>
              <a:tr h="346680">
                <a:tc>
                  <a:txBody>
                    <a:bodyPr/>
                    <a:lstStyle/>
                    <a:p>
                      <a:pPr algn="ctr">
                        <a:lnSpc>
                          <a:spcPct val="107000"/>
                        </a:lnSpc>
                        <a:spcAft>
                          <a:spcPts val="800"/>
                        </a:spcAft>
                      </a:pPr>
                      <a:r>
                        <a:rPr lang="da-DK" sz="1400" b="1"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Lektion 1</a:t>
                      </a:r>
                    </a:p>
                  </a:txBody>
                  <a:tcPr marL="68580" marR="68580" marT="9525" marB="0"/>
                </a:tc>
                <a:tc>
                  <a:txBody>
                    <a:bodyPr/>
                    <a:lstStyle/>
                    <a:p>
                      <a:pPr algn="ctr">
                        <a:lnSpc>
                          <a:spcPct val="107000"/>
                        </a:lnSpc>
                        <a:spcAft>
                          <a:spcPts val="800"/>
                        </a:spcAft>
                      </a:pPr>
                      <a:r>
                        <a:rPr lang="da-DK" sz="1400" strike="noStrike" baseline="0" dirty="0">
                          <a:solidFill>
                            <a:schemeClr val="bg1"/>
                          </a:solidFill>
                          <a:effectLst/>
                        </a:rPr>
                        <a:t>Introduktion til borger.dk</a:t>
                      </a:r>
                      <a:endPar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da-DK" sz="1400" strike="noStrike" baseline="0" dirty="0">
                          <a:solidFill>
                            <a:schemeClr val="bg1"/>
                          </a:solidFill>
                          <a:effectLst/>
                        </a:rPr>
                        <a:t>09.45-10.25</a:t>
                      </a:r>
                      <a:endPar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1973871008"/>
                  </a:ext>
                </a:extLst>
              </a:tr>
              <a:tr h="266700">
                <a:tc>
                  <a:txBody>
                    <a:bodyPr/>
                    <a:lstStyle/>
                    <a:p>
                      <a:pPr algn="ctr">
                        <a:lnSpc>
                          <a:spcPct val="107000"/>
                        </a:lnSpc>
                        <a:spcAft>
                          <a:spcPts val="800"/>
                        </a:spcAft>
                      </a:pPr>
                      <a:r>
                        <a:rPr lang="da-DK" sz="1400" b="1" dirty="0">
                          <a:solidFill>
                            <a:schemeClr val="bg1"/>
                          </a:solidFill>
                          <a:effectLst/>
                        </a:rPr>
                        <a:t>PAUSE</a:t>
                      </a:r>
                      <a:endPar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da-DK" sz="1400" b="1" dirty="0">
                          <a:solidFill>
                            <a:schemeClr val="bg1"/>
                          </a:solidFill>
                          <a:effectLst/>
                        </a:rPr>
                        <a:t> </a:t>
                      </a:r>
                      <a:endPar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da-DK" sz="1400" b="0" dirty="0">
                          <a:solidFill>
                            <a:schemeClr val="bg1"/>
                          </a:solidFill>
                          <a:effectLst/>
                        </a:rPr>
                        <a:t>10.25-10.35</a:t>
                      </a:r>
                      <a:endParaRPr lang="da-DK"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da-DK" sz="1400" b="0" dirty="0">
                          <a:solidFill>
                            <a:schemeClr val="bg1"/>
                          </a:solidFill>
                          <a:effectLst/>
                        </a:rPr>
                        <a:t>Pause</a:t>
                      </a:r>
                      <a:endParaRPr lang="da-DK"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2757229913"/>
                  </a:ext>
                </a:extLst>
              </a:tr>
              <a:tr h="444500">
                <a:tc>
                  <a:txBody>
                    <a:bodyPr/>
                    <a:lstStyle/>
                    <a:p>
                      <a:pPr algn="ctr">
                        <a:lnSpc>
                          <a:spcPct val="107000"/>
                        </a:lnSpc>
                        <a:spcAft>
                          <a:spcPts val="800"/>
                        </a:spcAft>
                      </a:pPr>
                      <a:r>
                        <a:rPr lang="da-DK" sz="1400" b="1" dirty="0">
                          <a:solidFill>
                            <a:schemeClr val="bg1"/>
                          </a:solidFill>
                          <a:effectLst/>
                        </a:rPr>
                        <a:t>Lektion 2</a:t>
                      </a:r>
                      <a:endPar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da-DK" sz="1400" dirty="0" err="1">
                          <a:solidFill>
                            <a:schemeClr val="bg1"/>
                          </a:solidFill>
                          <a:effectLst/>
                        </a:rPr>
                        <a:t>Sitecorestruktur</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da-DK" sz="1400" dirty="0">
                          <a:solidFill>
                            <a:schemeClr val="bg1"/>
                          </a:solidFill>
                          <a:effectLst/>
                        </a:rPr>
                        <a:t>10.35-10.55</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1387778030"/>
                  </a:ext>
                </a:extLst>
              </a:tr>
              <a:tr h="419100">
                <a:tc>
                  <a:txBody>
                    <a:bodyPr/>
                    <a:lstStyle/>
                    <a:p>
                      <a:pPr algn="ctr">
                        <a:lnSpc>
                          <a:spcPct val="107000"/>
                        </a:lnSpc>
                        <a:spcAft>
                          <a:spcPts val="800"/>
                        </a:spcAft>
                      </a:pPr>
                      <a:r>
                        <a:rPr lang="da-DK" sz="1400" b="1">
                          <a:solidFill>
                            <a:schemeClr val="bg1"/>
                          </a:solidFill>
                          <a:effectLst/>
                        </a:rPr>
                        <a:t>Lektion 3</a:t>
                      </a:r>
                      <a:endParaRPr lang="da-DK"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da-DK" sz="1400" dirty="0">
                          <a:solidFill>
                            <a:schemeClr val="bg1"/>
                          </a:solidFill>
                          <a:effectLst/>
                        </a:rPr>
                        <a:t>Rediger indholdsside del 1</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da-DK" sz="1400" dirty="0">
                          <a:solidFill>
                            <a:schemeClr val="bg1"/>
                          </a:solidFill>
                          <a:effectLst/>
                        </a:rPr>
                        <a:t>10.55-11.20</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3242655012"/>
                  </a:ext>
                </a:extLst>
              </a:tr>
              <a:tr h="241300">
                <a:tc>
                  <a:txBody>
                    <a:bodyPr/>
                    <a:lstStyle/>
                    <a:p>
                      <a:pPr algn="ctr">
                        <a:lnSpc>
                          <a:spcPct val="107000"/>
                        </a:lnSpc>
                        <a:spcAft>
                          <a:spcPts val="800"/>
                        </a:spcAft>
                      </a:pPr>
                      <a:r>
                        <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PAUSE </a:t>
                      </a:r>
                    </a:p>
                  </a:txBody>
                  <a:tcPr marL="68580" marR="68580" marT="9525" marB="0"/>
                </a:tc>
                <a:tc>
                  <a:txBody>
                    <a:bodyPr/>
                    <a:lstStyle/>
                    <a:p>
                      <a:pPr algn="ctr">
                        <a:lnSpc>
                          <a:spcPct val="107000"/>
                        </a:lnSpc>
                        <a:spcAft>
                          <a:spcPts val="800"/>
                        </a:spcAft>
                      </a:pP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11.20-11.30</a:t>
                      </a:r>
                    </a:p>
                  </a:txBody>
                  <a:tcPr marL="68580" marR="68580" marT="9525"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da-DK" sz="1400" dirty="0">
                          <a:solidFill>
                            <a:schemeClr val="bg1"/>
                          </a:solidFill>
                          <a:effectLst/>
                        </a:rPr>
                        <a:t>Pause</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2164534059"/>
                  </a:ext>
                </a:extLst>
              </a:tr>
              <a:tr h="426974">
                <a:tc>
                  <a:txBody>
                    <a:bodyPr/>
                    <a:lstStyle/>
                    <a:p>
                      <a:pPr algn="ctr">
                        <a:lnSpc>
                          <a:spcPct val="107000"/>
                        </a:lnSpc>
                        <a:spcAft>
                          <a:spcPts val="800"/>
                        </a:spcAft>
                      </a:pPr>
                      <a:r>
                        <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Lektion 3</a:t>
                      </a:r>
                    </a:p>
                  </a:txBody>
                  <a:tcPr marL="68580" marR="68580" marT="9525" marB="0"/>
                </a:tc>
                <a:tc>
                  <a:txBody>
                    <a:bodyPr/>
                    <a:lstStyle/>
                    <a:p>
                      <a:pPr algn="ct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Rediger indholdsside del 2</a:t>
                      </a:r>
                    </a:p>
                  </a:txBody>
                  <a:tcPr marL="68580" marR="68580" marT="9525" marB="0"/>
                </a:tc>
                <a:tc>
                  <a:txBody>
                    <a:bodyPr/>
                    <a:lstStyle/>
                    <a:p>
                      <a:pPr algn="ct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11.30-12.00</a:t>
                      </a:r>
                    </a:p>
                  </a:txBody>
                  <a:tcPr marL="68580" marR="68580" marT="9525"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3610212907"/>
                  </a:ext>
                </a:extLst>
              </a:tr>
              <a:tr h="230908">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da-DK" sz="1400" b="1" dirty="0">
                          <a:solidFill>
                            <a:schemeClr val="bg1"/>
                          </a:solidFill>
                          <a:effectLst/>
                        </a:rPr>
                        <a:t>FROKOST</a:t>
                      </a:r>
                      <a:endPar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da-DK" sz="1400" dirty="0">
                          <a:solidFill>
                            <a:schemeClr val="bg1"/>
                          </a:solidFill>
                          <a:effectLst/>
                        </a:rPr>
                        <a:t>12.00-12.30</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da-DK" sz="1400" dirty="0">
                          <a:solidFill>
                            <a:schemeClr val="bg1"/>
                          </a:solidFill>
                          <a:effectLst/>
                        </a:rPr>
                        <a:t>Pause</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799968242"/>
                  </a:ext>
                </a:extLst>
              </a:tr>
              <a:tr h="402095">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da-DK" sz="1400" b="1" dirty="0">
                          <a:solidFill>
                            <a:schemeClr val="bg1"/>
                          </a:solidFill>
                          <a:effectLst/>
                        </a:rPr>
                        <a:t>Lektion 4</a:t>
                      </a:r>
                      <a:endPar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da-DK" sz="1400" dirty="0">
                          <a:solidFill>
                            <a:schemeClr val="bg1"/>
                          </a:solidFill>
                          <a:effectLst/>
                        </a:rPr>
                        <a:t>Udgivelse (publicering)</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12.30-12.40</a:t>
                      </a:r>
                    </a:p>
                  </a:txBody>
                  <a:tcPr marL="68580" marR="68580" marT="9525"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628912226"/>
                  </a:ext>
                </a:extLst>
              </a:tr>
              <a:tr h="418579">
                <a:tc>
                  <a:txBody>
                    <a:bodyPr/>
                    <a:lstStyle/>
                    <a:p>
                      <a:pPr algn="ctr">
                        <a:lnSpc>
                          <a:spcPct val="107000"/>
                        </a:lnSpc>
                        <a:spcAft>
                          <a:spcPts val="800"/>
                        </a:spcAft>
                      </a:pPr>
                      <a:r>
                        <a:rPr lang="da-DK" sz="1400" b="1" dirty="0">
                          <a:solidFill>
                            <a:schemeClr val="bg1"/>
                          </a:solidFill>
                          <a:effectLst/>
                        </a:rPr>
                        <a:t>Lektion 5</a:t>
                      </a:r>
                      <a:endPar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Genbrugelige links</a:t>
                      </a:r>
                    </a:p>
                  </a:txBody>
                  <a:tcPr marL="68580" marR="68580" marT="9525" marB="0"/>
                </a:tc>
                <a:tc>
                  <a:txBody>
                    <a:bodyPr/>
                    <a:lstStyle/>
                    <a:p>
                      <a:pPr algn="ctr">
                        <a:lnSpc>
                          <a:spcPct val="107000"/>
                        </a:lnSpc>
                        <a:spcAft>
                          <a:spcPts val="800"/>
                        </a:spcAft>
                      </a:pPr>
                      <a:r>
                        <a:rPr lang="da-DK" sz="1400" dirty="0">
                          <a:solidFill>
                            <a:schemeClr val="bg1"/>
                          </a:solidFill>
                          <a:effectLst/>
                        </a:rPr>
                        <a:t>12.40-13.00</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258264411"/>
                  </a:ext>
                </a:extLst>
              </a:tr>
              <a:tr h="421676">
                <a:tc>
                  <a:txBody>
                    <a:bodyPr/>
                    <a:lstStyle/>
                    <a:p>
                      <a:pPr algn="ctr">
                        <a:lnSpc>
                          <a:spcPct val="107000"/>
                        </a:lnSpc>
                        <a:spcAft>
                          <a:spcPts val="800"/>
                        </a:spcAft>
                      </a:pPr>
                      <a:r>
                        <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Lektion 6</a:t>
                      </a:r>
                    </a:p>
                  </a:txBody>
                  <a:tcPr marL="68580" marR="68580" marT="9525" marB="0"/>
                </a:tc>
                <a:tc>
                  <a:txBody>
                    <a:bodyPr/>
                    <a:lstStyle/>
                    <a:p>
                      <a:pPr algn="ct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Opret indholdsside del 1</a:t>
                      </a:r>
                    </a:p>
                  </a:txBody>
                  <a:tcPr marL="68580" marR="68580" marT="9525" marB="0"/>
                </a:tc>
                <a:tc>
                  <a:txBody>
                    <a:bodyPr/>
                    <a:lstStyle/>
                    <a:p>
                      <a:pPr algn="ct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13.00-13.20</a:t>
                      </a:r>
                    </a:p>
                  </a:txBody>
                  <a:tcPr marL="68580" marR="68580" marT="9525"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3243599081"/>
                  </a:ext>
                </a:extLst>
              </a:tr>
              <a:tr h="272484">
                <a:tc>
                  <a:txBody>
                    <a:bodyPr/>
                    <a:lstStyle/>
                    <a:p>
                      <a:pPr algn="ctr">
                        <a:lnSpc>
                          <a:spcPct val="107000"/>
                        </a:lnSpc>
                        <a:spcAft>
                          <a:spcPts val="800"/>
                        </a:spcAft>
                      </a:pPr>
                      <a:r>
                        <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PAUSE </a:t>
                      </a:r>
                    </a:p>
                  </a:txBody>
                  <a:tcPr marL="68580" marR="68580" marT="9525" marB="0"/>
                </a:tc>
                <a:tc>
                  <a:txBody>
                    <a:bodyPr/>
                    <a:lstStyle/>
                    <a:p>
                      <a:pPr algn="ctr">
                        <a:lnSpc>
                          <a:spcPct val="107000"/>
                        </a:lnSpc>
                        <a:spcAft>
                          <a:spcPts val="800"/>
                        </a:spcAft>
                      </a:pP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13.20-13.30</a:t>
                      </a:r>
                    </a:p>
                  </a:txBody>
                  <a:tcPr marL="68580" marR="68580" marT="9525"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da-DK" sz="1400" dirty="0">
                          <a:solidFill>
                            <a:schemeClr val="bg1"/>
                          </a:solidFill>
                          <a:effectLst/>
                        </a:rPr>
                        <a:t>Pause</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645591067"/>
                  </a:ext>
                </a:extLst>
              </a:tr>
              <a:tr h="436728">
                <a:tc>
                  <a:txBody>
                    <a:bodyPr/>
                    <a:lstStyle/>
                    <a:p>
                      <a:pPr algn="ctr">
                        <a:lnSpc>
                          <a:spcPct val="107000"/>
                        </a:lnSpc>
                        <a:spcAft>
                          <a:spcPts val="800"/>
                        </a:spcAft>
                      </a:pPr>
                      <a:r>
                        <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Lektion 6</a:t>
                      </a:r>
                    </a:p>
                  </a:txBody>
                  <a:tcPr marL="68580" marR="68580" marT="9525" marB="0"/>
                </a:tc>
                <a:tc>
                  <a:txBody>
                    <a:bodyPr/>
                    <a:lstStyle/>
                    <a:p>
                      <a:pPr algn="ct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Opret indholdsside del 2</a:t>
                      </a:r>
                    </a:p>
                  </a:txBody>
                  <a:tcPr marL="68580" marR="68580" marT="9525" marB="0"/>
                </a:tc>
                <a:tc>
                  <a:txBody>
                    <a:bodyPr/>
                    <a:lstStyle/>
                    <a:p>
                      <a:pPr algn="ct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13.30-14.10</a:t>
                      </a:r>
                    </a:p>
                  </a:txBody>
                  <a:tcPr marL="68580" marR="68580" marT="9525"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4237354491"/>
                  </a:ext>
                </a:extLst>
              </a:tr>
              <a:tr h="378424">
                <a:tc>
                  <a:txBody>
                    <a:bodyPr/>
                    <a:lstStyle/>
                    <a:p>
                      <a:pPr algn="ctr">
                        <a:lnSpc>
                          <a:spcPct val="107000"/>
                        </a:lnSpc>
                        <a:spcAft>
                          <a:spcPts val="800"/>
                        </a:spcAft>
                      </a:pPr>
                      <a:r>
                        <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RUNDE AF</a:t>
                      </a:r>
                    </a:p>
                  </a:txBody>
                  <a:tcPr marL="68580" marR="68580" marT="9525" marB="0"/>
                </a:tc>
                <a:tc>
                  <a:txBody>
                    <a:bodyPr/>
                    <a:lstStyle/>
                    <a:p>
                      <a:pPr algn="ct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Opsamling og evaluering</a:t>
                      </a:r>
                    </a:p>
                  </a:txBody>
                  <a:tcPr marL="68580" marR="68580" marT="9525" marB="0"/>
                </a:tc>
                <a:tc>
                  <a:txBody>
                    <a:bodyPr/>
                    <a:lstStyle/>
                    <a:p>
                      <a:pPr algn="ct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14.10-14.30</a:t>
                      </a:r>
                    </a:p>
                  </a:txBody>
                  <a:tcPr marL="68580" marR="68580" marT="9525"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434137490"/>
                  </a:ext>
                </a:extLst>
              </a:tr>
            </a:tbl>
          </a:graphicData>
        </a:graphic>
      </p:graphicFrame>
      <p:sp>
        <p:nvSpPr>
          <p:cNvPr id="6" name="Rektangel" title="&quot;&quot;">
            <a:extLst>
              <a:ext uri="{FF2B5EF4-FFF2-40B4-BE49-F238E27FC236}">
                <a16:creationId xmlns:a16="http://schemas.microsoft.com/office/drawing/2014/main" id="{23DDB363-E881-496B-8D7A-6C8ED2DFBF2C}"/>
              </a:ext>
            </a:extLst>
          </p:cNvPr>
          <p:cNvSpPr/>
          <p:nvPr/>
        </p:nvSpPr>
        <p:spPr>
          <a:xfrm>
            <a:off x="1097280" y="1192723"/>
            <a:ext cx="297942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Overskrift"/>
          <p:cNvSpPr>
            <a:spLocks noGrp="1"/>
          </p:cNvSpPr>
          <p:nvPr>
            <p:ph type="title"/>
          </p:nvPr>
        </p:nvSpPr>
        <p:spPr>
          <a:xfrm>
            <a:off x="1097280" y="637871"/>
            <a:ext cx="10515600" cy="1325563"/>
          </a:xfrm>
        </p:spPr>
        <p:txBody>
          <a:bodyPr/>
          <a:lstStyle/>
          <a:p>
            <a:r>
              <a:rPr lang="da-DK" sz="2800" b="1" dirty="0">
                <a:solidFill>
                  <a:schemeClr val="bg1"/>
                </a:solidFill>
                <a:latin typeface="Arial" panose="020B0604020202020204" pitchFamily="34" charset="0"/>
                <a:cs typeface="Arial" panose="020B0604020202020204" pitchFamily="34" charset="0"/>
              </a:rPr>
              <a:t>Dagens program</a:t>
            </a:r>
            <a:br>
              <a:rPr lang="da-DK" sz="2800" b="1" dirty="0">
                <a:solidFill>
                  <a:schemeClr val="bg1"/>
                </a:solidFill>
                <a:latin typeface="Arial" panose="020B0604020202020204" pitchFamily="34" charset="0"/>
                <a:cs typeface="Arial" panose="020B0604020202020204" pitchFamily="34" charset="0"/>
              </a:rPr>
            </a:br>
            <a:endParaRPr lang="da-DK" sz="2800" dirty="0"/>
          </a:p>
        </p:txBody>
      </p:sp>
    </p:spTree>
    <p:extLst>
      <p:ext uri="{BB962C8B-B14F-4D97-AF65-F5344CB8AC3E}">
        <p14:creationId xmlns:p14="http://schemas.microsoft.com/office/powerpoint/2010/main" val="196249474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
          <p:cNvSpPr>
            <a:spLocks noGrp="1"/>
          </p:cNvSpPr>
          <p:nvPr>
            <p:ph sz="quarter" idx="4294967295"/>
          </p:nvPr>
        </p:nvSpPr>
        <p:spPr>
          <a:xfrm>
            <a:off x="1123121" y="2220706"/>
            <a:ext cx="6904038" cy="1508125"/>
          </a:xfrm>
          <a:prstGeom prst="rect">
            <a:avLst/>
          </a:prstGeom>
        </p:spPr>
        <p:txBody>
          <a:bodyPr/>
          <a:lstStyle/>
          <a:p>
            <a:r>
              <a:rPr lang="da-DK" sz="1800" dirty="0">
                <a:solidFill>
                  <a:srgbClr val="FFFFFF"/>
                </a:solidFill>
                <a:latin typeface="Arial" panose="020B0604020202020204" pitchFamily="34" charset="0"/>
                <a:cs typeface="Arial" panose="020B0604020202020204" pitchFamily="34" charset="0"/>
              </a:rPr>
              <a:t>Du får en overordnet forståelse for strukturen i Sitecore.</a:t>
            </a:r>
          </a:p>
          <a:p>
            <a:r>
              <a:rPr lang="da-DK" sz="1800" dirty="0">
                <a:solidFill>
                  <a:srgbClr val="FFFFFF"/>
                </a:solidFill>
                <a:latin typeface="Arial" panose="020B0604020202020204" pitchFamily="34" charset="0"/>
                <a:cs typeface="Arial" panose="020B0604020202020204" pitchFamily="34" charset="0"/>
              </a:rPr>
              <a:t>Du kan skelne mellem brugen af ‘Indholdsredigering’ og ‘Sideredigering’.</a:t>
            </a:r>
          </a:p>
          <a:p>
            <a:pPr marL="0" indent="0">
              <a:buNone/>
            </a:pPr>
            <a:endParaRPr lang="da-DK" sz="1800" dirty="0">
              <a:solidFill>
                <a:srgbClr val="FFFFFF"/>
              </a:solidFill>
              <a:latin typeface="Arial" panose="020B0604020202020204" pitchFamily="34" charset="0"/>
              <a:cs typeface="Arial" panose="020B0604020202020204" pitchFamily="34" charset="0"/>
            </a:endParaRPr>
          </a:p>
        </p:txBody>
      </p:sp>
      <p:sp>
        <p:nvSpPr>
          <p:cNvPr id="3" name="Titel 2"/>
          <p:cNvSpPr txBox="1"/>
          <p:nvPr/>
        </p:nvSpPr>
        <p:spPr>
          <a:xfrm>
            <a:off x="1123121" y="1252330"/>
            <a:ext cx="4701209" cy="765313"/>
          </a:xfrm>
          <a:prstGeom prst="rect">
            <a:avLst/>
          </a:prstGeom>
          <a:noFill/>
        </p:spPr>
        <p:txBody>
          <a:bodyPr wrap="square" rtlCol="0">
            <a:spAutoFit/>
          </a:bodyPr>
          <a:lstStyle/>
          <a:p>
            <a:r>
              <a:rPr lang="da-DK" sz="4400" b="1" dirty="0">
                <a:solidFill>
                  <a:srgbClr val="44831E"/>
                </a:solidFill>
                <a:latin typeface="Arial" panose="020B0604020202020204" pitchFamily="34" charset="0"/>
                <a:ea typeface="+mj-ea"/>
                <a:cs typeface="Arial" panose="020B0604020202020204" pitchFamily="34" charset="0"/>
              </a:rPr>
              <a:t>Læringsmål</a:t>
            </a:r>
            <a:endParaRPr lang="da-DK" dirty="0"/>
          </a:p>
        </p:txBody>
      </p:sp>
      <p:sp>
        <p:nvSpPr>
          <p:cNvPr id="5" name="Titel"/>
          <p:cNvSpPr>
            <a:spLocks noGrp="1"/>
          </p:cNvSpPr>
          <p:nvPr>
            <p:ph type="title"/>
          </p:nvPr>
        </p:nvSpPr>
        <p:spPr>
          <a:xfrm>
            <a:off x="4297018" y="206099"/>
            <a:ext cx="5850835" cy="1325563"/>
          </a:xfrm>
        </p:spPr>
        <p:txBody>
          <a:bodyPr/>
          <a:lstStyle/>
          <a:p>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endParaRPr lang="da-DK" dirty="0"/>
          </a:p>
        </p:txBody>
      </p:sp>
    </p:spTree>
    <p:extLst>
      <p:ext uri="{BB962C8B-B14F-4D97-AF65-F5344CB8AC3E}">
        <p14:creationId xmlns:p14="http://schemas.microsoft.com/office/powerpoint/2010/main" val="121853827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k">
            <a:extLst>
              <a:ext uri="{FF2B5EF4-FFF2-40B4-BE49-F238E27FC236}">
                <a16:creationId xmlns:a16="http://schemas.microsoft.com/office/drawing/2014/main" id="{385C0B38-14E4-44AF-9D80-29D2E0C18115}"/>
              </a:ext>
            </a:extLst>
          </p:cNvPr>
          <p:cNvSpPr txBox="1"/>
          <p:nvPr/>
        </p:nvSpPr>
        <p:spPr>
          <a:xfrm>
            <a:off x="2690435" y="5573742"/>
            <a:ext cx="5676609" cy="400110"/>
          </a:xfrm>
          <a:prstGeom prst="rect">
            <a:avLst/>
          </a:prstGeom>
          <a:noFill/>
          <a:ln>
            <a:noFill/>
          </a:ln>
        </p:spPr>
        <p:txBody>
          <a:bodyPr wrap="square" rtlCol="0">
            <a:spAutoFit/>
          </a:bodyPr>
          <a:lstStyle/>
          <a:p>
            <a:r>
              <a:rPr lang="da-DK" sz="2000" dirty="0">
                <a:solidFill>
                  <a:srgbClr val="FFFFFF"/>
                </a:solidFill>
                <a:latin typeface="Arial" panose="020B0604020202020204" pitchFamily="34" charset="0"/>
                <a:cs typeface="Arial" panose="020B0604020202020204" pitchFamily="34" charset="0"/>
              </a:rPr>
              <a:t>https://admin</a:t>
            </a:r>
            <a:r>
              <a:rPr lang="da-DK" sz="2000" dirty="0">
                <a:solidFill>
                  <a:srgbClr val="44831E"/>
                </a:solidFill>
                <a:latin typeface="Arial" panose="020B0604020202020204" pitchFamily="34" charset="0"/>
                <a:cs typeface="Arial" panose="020B0604020202020204" pitchFamily="34" charset="0"/>
              </a:rPr>
              <a:t>borger</a:t>
            </a:r>
            <a:r>
              <a:rPr lang="da-DK" sz="2000" dirty="0">
                <a:solidFill>
                  <a:srgbClr val="FFFFFF"/>
                </a:solidFill>
                <a:latin typeface="Arial" panose="020B0604020202020204" pitchFamily="34" charset="0"/>
                <a:cs typeface="Arial" panose="020B0604020202020204" pitchFamily="34" charset="0"/>
              </a:rPr>
              <a:t>test.bdktest.dk/sitecore/login</a:t>
            </a:r>
          </a:p>
        </p:txBody>
      </p:sp>
      <p:pic>
        <p:nvPicPr>
          <p:cNvPr id="4" name="Billede 1" title="Billede af Sitecore login ">
            <a:extLst>
              <a:ext uri="{FF2B5EF4-FFF2-40B4-BE49-F238E27FC236}">
                <a16:creationId xmlns:a16="http://schemas.microsoft.com/office/drawing/2014/main" id="{399CCEE3-435F-4CB5-BD2E-D619094E6417}"/>
              </a:ext>
            </a:extLst>
          </p:cNvPr>
          <p:cNvPicPr>
            <a:picLocks noChangeAspect="1"/>
          </p:cNvPicPr>
          <p:nvPr/>
        </p:nvPicPr>
        <p:blipFill>
          <a:blip r:embed="rId3"/>
          <a:stretch>
            <a:fillRect/>
          </a:stretch>
        </p:blipFill>
        <p:spPr>
          <a:xfrm>
            <a:off x="2782207" y="1484313"/>
            <a:ext cx="5676609" cy="3902669"/>
          </a:xfrm>
          <a:prstGeom prst="rect">
            <a:avLst/>
          </a:prstGeom>
          <a:noFill/>
        </p:spPr>
      </p:pic>
      <p:sp>
        <p:nvSpPr>
          <p:cNvPr id="5" name="Rektangel" title="&quot;&quot;">
            <a:extLst>
              <a:ext uri="{FF2B5EF4-FFF2-40B4-BE49-F238E27FC236}">
                <a16:creationId xmlns:a16="http://schemas.microsoft.com/office/drawing/2014/main" id="{62D403A2-BE8A-48C2-89FD-43B24DCB4E38}"/>
              </a:ext>
            </a:extLst>
          </p:cNvPr>
          <p:cNvSpPr/>
          <p:nvPr/>
        </p:nvSpPr>
        <p:spPr>
          <a:xfrm flipV="1">
            <a:off x="1372713" y="1190955"/>
            <a:ext cx="380344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F19B5E0E-6EE4-4F10-BA2F-A260105EFB67}"/>
              </a:ext>
            </a:extLst>
          </p:cNvPr>
          <p:cNvSpPr txBox="1">
            <a:spLocks/>
          </p:cNvSpPr>
          <p:nvPr/>
        </p:nvSpPr>
        <p:spPr>
          <a:xfrm>
            <a:off x="1321914" y="793866"/>
            <a:ext cx="4298598" cy="459830"/>
          </a:xfrm>
          <a:prstGeom prst="rect">
            <a:avLst/>
          </a:prstGeom>
        </p:spPr>
        <p:txBody>
          <a:bodyPr>
            <a:normAutofit/>
          </a:bodyPr>
          <a:lstStyle>
            <a:lvl1pPr marL="342900" indent="-342900" algn="l" defTabSz="457200" rtl="0" eaLnBrk="1" latinLnBrk="0" hangingPunct="1">
              <a:spcBef>
                <a:spcPct val="20000"/>
              </a:spcBef>
              <a:buFont typeface="Arial"/>
              <a:buChar char="•"/>
              <a:defRPr sz="15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5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5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5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2000" b="1" kern="1200" baseline="0" dirty="0">
                <a:solidFill>
                  <a:srgbClr val="FFFFFF"/>
                </a:solidFill>
                <a:latin typeface="Arial" panose="020B0604020202020204" pitchFamily="34" charset="0"/>
                <a:cs typeface="Arial" panose="020B0604020202020204" pitchFamily="34" charset="0"/>
              </a:rPr>
              <a:t>Log ind i testmiljøet for borger.dk</a:t>
            </a:r>
          </a:p>
        </p:txBody>
      </p:sp>
      <p:sp>
        <p:nvSpPr>
          <p:cNvPr id="3" name="Titel"/>
          <p:cNvSpPr>
            <a:spLocks noGrp="1"/>
          </p:cNvSpPr>
          <p:nvPr>
            <p:ph type="title"/>
          </p:nvPr>
        </p:nvSpPr>
        <p:spPr>
          <a:xfrm>
            <a:off x="4503892" y="159733"/>
            <a:ext cx="403320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31231380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title="Billede af Sitecore Experience Platform "/>
          <p:cNvPicPr>
            <a:picLocks noGrp="1" noChangeAspect="1"/>
          </p:cNvPicPr>
          <p:nvPr>
            <p:ph sz="quarter" idx="4294967295"/>
          </p:nvPr>
        </p:nvPicPr>
        <p:blipFill>
          <a:blip r:embed="rId3" cstate="screen">
            <a:extLst>
              <a:ext uri="{28A0092B-C50C-407E-A947-70E740481C1C}">
                <a14:useLocalDpi xmlns:a14="http://schemas.microsoft.com/office/drawing/2010/main"/>
              </a:ext>
            </a:extLst>
          </a:blip>
          <a:stretch>
            <a:fillRect/>
          </a:stretch>
        </p:blipFill>
        <p:spPr>
          <a:xfrm>
            <a:off x="1055213" y="1793918"/>
            <a:ext cx="9921875" cy="3108325"/>
          </a:xfrm>
          <a:prstGeom prst="rect">
            <a:avLst/>
          </a:prstGeom>
          <a:ln w="38100" cap="sq">
            <a:noFill/>
            <a:prstDash val="solid"/>
            <a:miter lim="800000"/>
          </a:ln>
          <a:effectLst/>
        </p:spPr>
      </p:pic>
      <p:sp>
        <p:nvSpPr>
          <p:cNvPr id="9" name="Rektangel 8" title="&quot;&quot;">
            <a:extLst>
              <a:ext uri="{FF2B5EF4-FFF2-40B4-BE49-F238E27FC236}">
                <a16:creationId xmlns:a16="http://schemas.microsoft.com/office/drawing/2014/main" id="{5CE32A19-E750-40CC-85DD-971B9B3FEC25}"/>
              </a:ext>
            </a:extLst>
          </p:cNvPr>
          <p:cNvSpPr/>
          <p:nvPr/>
        </p:nvSpPr>
        <p:spPr>
          <a:xfrm>
            <a:off x="1135856" y="1190954"/>
            <a:ext cx="288750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2">
            <a:extLst>
              <a:ext uri="{FF2B5EF4-FFF2-40B4-BE49-F238E27FC236}">
                <a16:creationId xmlns:a16="http://schemas.microsoft.com/office/drawing/2014/main" id="{66DD1F0F-68E9-4290-A946-4F9A10ED16E5}"/>
              </a:ext>
            </a:extLst>
          </p:cNvPr>
          <p:cNvSpPr txBox="1">
            <a:spLocks/>
          </p:cNvSpPr>
          <p:nvPr/>
        </p:nvSpPr>
        <p:spPr>
          <a:xfrm>
            <a:off x="1055213" y="779817"/>
            <a:ext cx="3950740" cy="561966"/>
          </a:xfrm>
          <a:prstGeom prst="rect">
            <a:avLst/>
          </a:prstGeom>
        </p:spPr>
        <p:txBody>
          <a:bodyPr>
            <a:noAutofit/>
          </a:bodyPr>
          <a:lstStyle>
            <a:lvl1pPr marL="342900" indent="-342900" algn="l" defTabSz="457200" rtl="0" eaLnBrk="1" latinLnBrk="0" hangingPunct="1">
              <a:spcBef>
                <a:spcPct val="20000"/>
              </a:spcBef>
              <a:buFont typeface="Arial"/>
              <a:buChar char="•"/>
              <a:defRPr sz="15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5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5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5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2000" b="1" kern="1200" baseline="0" dirty="0" err="1">
                <a:solidFill>
                  <a:srgbClr val="FFFFFF"/>
                </a:solidFill>
                <a:latin typeface="Arial" panose="020B0604020202020204" pitchFamily="34" charset="0"/>
                <a:cs typeface="Arial" panose="020B0604020202020204" pitchFamily="34" charset="0"/>
              </a:rPr>
              <a:t>Sitecoreforside</a:t>
            </a:r>
            <a:r>
              <a:rPr lang="da-DK" sz="2000" b="1" kern="1200" baseline="0" dirty="0">
                <a:solidFill>
                  <a:srgbClr val="FFFFFF"/>
                </a:solidFill>
                <a:latin typeface="Arial" panose="020B0604020202020204" pitchFamily="34" charset="0"/>
                <a:cs typeface="Arial" panose="020B0604020202020204" pitchFamily="34" charset="0"/>
              </a:rPr>
              <a:t> via borger.dk</a:t>
            </a:r>
          </a:p>
        </p:txBody>
      </p:sp>
      <p:sp>
        <p:nvSpPr>
          <p:cNvPr id="2" name="Titel 1"/>
          <p:cNvSpPr>
            <a:spLocks noGrp="1"/>
          </p:cNvSpPr>
          <p:nvPr>
            <p:ph type="title"/>
          </p:nvPr>
        </p:nvSpPr>
        <p:spPr>
          <a:xfrm>
            <a:off x="4434435" y="206487"/>
            <a:ext cx="359623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779671666"/>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F70C7EEF-38D1-4E04-ACEC-941F6F8AFD9D}"/>
              </a:ext>
            </a:extLst>
          </p:cNvPr>
          <p:cNvPicPr>
            <a:picLocks noChangeAspect="1"/>
          </p:cNvPicPr>
          <p:nvPr/>
        </p:nvPicPr>
        <p:blipFill rotWithShape="1">
          <a:blip r:embed="rId3">
            <a:extLst>
              <a:ext uri="{28A0092B-C50C-407E-A947-70E740481C1C}">
                <a14:useLocalDpi xmlns:a14="http://schemas.microsoft.com/office/drawing/2010/main" val="0"/>
              </a:ext>
            </a:extLst>
          </a:blip>
          <a:srcRect l="24700"/>
          <a:stretch/>
        </p:blipFill>
        <p:spPr>
          <a:xfrm>
            <a:off x="5963478" y="1035523"/>
            <a:ext cx="5815053" cy="5147577"/>
          </a:xfrm>
          <a:prstGeom prst="rect">
            <a:avLst/>
          </a:prstGeom>
        </p:spPr>
      </p:pic>
      <p:sp>
        <p:nvSpPr>
          <p:cNvPr id="3" name="Tekst">
            <a:extLst>
              <a:ext uri="{FF2B5EF4-FFF2-40B4-BE49-F238E27FC236}">
                <a16:creationId xmlns:a16="http://schemas.microsoft.com/office/drawing/2014/main" id="{ECE3F967-83F1-42EE-AC6C-1BCE3FFA9F1E}"/>
              </a:ext>
            </a:extLst>
          </p:cNvPr>
          <p:cNvSpPr txBox="1"/>
          <p:nvPr/>
        </p:nvSpPr>
        <p:spPr>
          <a:xfrm>
            <a:off x="905353" y="1637004"/>
            <a:ext cx="4654013" cy="255454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Indholdsredigering</a:t>
            </a:r>
          </a:p>
          <a:p>
            <a:r>
              <a:rPr lang="da-DK" sz="1600" dirty="0">
                <a:solidFill>
                  <a:srgbClr val="FFFFFF"/>
                </a:solidFill>
                <a:latin typeface="Arial" panose="020B0604020202020204" pitchFamily="34" charset="0"/>
                <a:cs typeface="Arial" panose="020B0604020202020204" pitchFamily="34" charset="0"/>
              </a:rPr>
              <a:t>Her er alle indholdselementer organiseret i en overskuelig træstruktur. Herfra kan du redigere alle indholdselementer og oprette nye elementer – fx nye sider.</a:t>
            </a:r>
          </a:p>
          <a:p>
            <a:endParaRPr lang="da-DK" sz="1600" dirty="0">
              <a:solidFill>
                <a:srgbClr val="FFFFFF"/>
              </a:solidFill>
              <a:latin typeface="Arial" panose="020B0604020202020204" pitchFamily="34" charset="0"/>
              <a:cs typeface="Arial" panose="020B0604020202020204" pitchFamily="34" charset="0"/>
            </a:endParaRPr>
          </a:p>
          <a:p>
            <a:r>
              <a:rPr lang="da-DK" sz="1600" b="1" dirty="0">
                <a:solidFill>
                  <a:srgbClr val="FFFFFF"/>
                </a:solidFill>
                <a:latin typeface="Arial" panose="020B0604020202020204" pitchFamily="34" charset="0"/>
                <a:cs typeface="Arial" panose="020B0604020202020204" pitchFamily="34" charset="0"/>
              </a:rPr>
              <a:t>Sideredigering</a:t>
            </a:r>
          </a:p>
          <a:p>
            <a:r>
              <a:rPr lang="da-DK" sz="1600" dirty="0">
                <a:solidFill>
                  <a:srgbClr val="FFFFFF"/>
                </a:solidFill>
                <a:latin typeface="Arial" panose="020B0604020202020204" pitchFamily="34" charset="0"/>
                <a:cs typeface="Arial" panose="020B0604020202020204" pitchFamily="34" charset="0"/>
              </a:rPr>
              <a:t>Her står du på selve siden og redigerer. Du kan tilføje komponenter og ændre i tekster direkte på siden.</a:t>
            </a:r>
          </a:p>
        </p:txBody>
      </p:sp>
      <p:sp>
        <p:nvSpPr>
          <p:cNvPr id="5" name="Rektangel" title="&quot;&quot;">
            <a:extLst>
              <a:ext uri="{FF2B5EF4-FFF2-40B4-BE49-F238E27FC236}">
                <a16:creationId xmlns:a16="http://schemas.microsoft.com/office/drawing/2014/main" id="{8FD0A61A-E3CC-4591-8FDF-8FF6B76A6200}"/>
              </a:ext>
            </a:extLst>
          </p:cNvPr>
          <p:cNvSpPr/>
          <p:nvPr/>
        </p:nvSpPr>
        <p:spPr>
          <a:xfrm>
            <a:off x="1006953" y="1276554"/>
            <a:ext cx="177800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p:cNvSpPr txBox="1"/>
          <p:nvPr/>
        </p:nvSpPr>
        <p:spPr>
          <a:xfrm>
            <a:off x="905353" y="876444"/>
            <a:ext cx="2948821" cy="430887"/>
          </a:xfrm>
          <a:prstGeom prst="rect">
            <a:avLst/>
          </a:prstGeom>
          <a:noFill/>
        </p:spPr>
        <p:txBody>
          <a:bodyPr wrap="square" rtlCol="0">
            <a:spAutoFit/>
          </a:bodyPr>
          <a:lstStyle/>
          <a:p>
            <a:r>
              <a:rPr lang="en-US" sz="2200" b="1" dirty="0" err="1">
                <a:solidFill>
                  <a:srgbClr val="FFFFFF"/>
                </a:solidFill>
                <a:latin typeface="Arial" panose="020B0604020202020204" pitchFamily="34" charset="0"/>
                <a:cs typeface="Arial" panose="020B0604020202020204" pitchFamily="34" charset="0"/>
              </a:rPr>
              <a:t>Nøglebegreber</a:t>
            </a:r>
            <a:endParaRPr lang="da-DK" sz="2200" b="1" dirty="0"/>
          </a:p>
        </p:txBody>
      </p:sp>
      <p:sp>
        <p:nvSpPr>
          <p:cNvPr id="7" name="Titel 1"/>
          <p:cNvSpPr>
            <a:spLocks noGrp="1"/>
          </p:cNvSpPr>
          <p:nvPr>
            <p:ph type="title"/>
          </p:nvPr>
        </p:nvSpPr>
        <p:spPr>
          <a:xfrm>
            <a:off x="4172119" y="94258"/>
            <a:ext cx="375807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889752770"/>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title="&quot;&quot;"/>
          <p:cNvCxnSpPr>
            <a:stCxn id="11" idx="1"/>
          </p:cNvCxnSpPr>
          <p:nvPr/>
        </p:nvCxnSpPr>
        <p:spPr>
          <a:xfrm flipH="1" flipV="1">
            <a:off x="7809470" y="4645782"/>
            <a:ext cx="329514" cy="169277"/>
          </a:xfrm>
          <a:prstGeom prst="straightConnector1">
            <a:avLst/>
          </a:prstGeom>
          <a:ln>
            <a:solidFill>
              <a:srgbClr val="FFFFFF"/>
            </a:solidFill>
            <a:tailEnd type="triangle"/>
          </a:ln>
        </p:spPr>
        <p:style>
          <a:lnRef idx="2">
            <a:schemeClr val="dk1"/>
          </a:lnRef>
          <a:fillRef idx="0">
            <a:schemeClr val="dk1"/>
          </a:fillRef>
          <a:effectRef idx="1">
            <a:schemeClr val="dk1"/>
          </a:effectRef>
          <a:fontRef idx="minor">
            <a:schemeClr val="tx1"/>
          </a:fontRef>
        </p:style>
      </p:cxnSp>
      <p:sp>
        <p:nvSpPr>
          <p:cNvPr id="11" name="TextBox 2"/>
          <p:cNvSpPr txBox="1"/>
          <p:nvPr/>
        </p:nvSpPr>
        <p:spPr>
          <a:xfrm>
            <a:off x="8138984" y="4445727"/>
            <a:ext cx="2139597" cy="738664"/>
          </a:xfrm>
          <a:prstGeom prst="rect">
            <a:avLst/>
          </a:prstGeom>
          <a:noFill/>
          <a:ln>
            <a:noFill/>
          </a:ln>
        </p:spPr>
        <p:txBody>
          <a:bodyPr wrap="square" rtlCol="0">
            <a:spAutoFit/>
          </a:bodyPr>
          <a:lstStyle/>
          <a:p>
            <a:r>
              <a:rPr lang="da-DK" sz="1400" dirty="0">
                <a:solidFill>
                  <a:srgbClr val="FFFFFF"/>
                </a:solidFill>
                <a:latin typeface="Arial" panose="020B0604020202020204" pitchFamily="34" charset="0"/>
                <a:cs typeface="Arial" panose="020B0604020202020204" pitchFamily="34" charset="0"/>
              </a:rPr>
              <a:t>Indsæt og redigér indhold direkte på siden.</a:t>
            </a:r>
            <a:br>
              <a:rPr lang="da-DK" sz="1400" dirty="0">
                <a:solidFill>
                  <a:srgbClr val="FFFFFF"/>
                </a:solidFill>
                <a:latin typeface="Arial" panose="020B0604020202020204" pitchFamily="34" charset="0"/>
                <a:cs typeface="Arial" panose="020B0604020202020204" pitchFamily="34" charset="0"/>
              </a:rPr>
            </a:br>
            <a:r>
              <a:rPr lang="da-DK" sz="1400" i="1" dirty="0">
                <a:solidFill>
                  <a:srgbClr val="FFFFFF"/>
                </a:solidFill>
                <a:latin typeface="Arial" panose="020B0604020202020204" pitchFamily="34" charset="0"/>
                <a:cs typeface="Arial" panose="020B0604020202020204" pitchFamily="34" charset="0"/>
              </a:rPr>
              <a:t>(fx mikroartikler og tekst)</a:t>
            </a:r>
          </a:p>
        </p:txBody>
      </p:sp>
      <p:pic>
        <p:nvPicPr>
          <p:cNvPr id="7" name="Billede 2"/>
          <p:cNvPicPr>
            <a:picLocks noChangeAspect="1"/>
          </p:cNvPicPr>
          <p:nvPr/>
        </p:nvPicPr>
        <p:blipFill rotWithShape="1">
          <a:blip r:embed="rId3">
            <a:extLst>
              <a:ext uri="{28A0092B-C50C-407E-A947-70E740481C1C}">
                <a14:useLocalDpi xmlns:a14="http://schemas.microsoft.com/office/drawing/2010/main" val="0"/>
              </a:ext>
            </a:extLst>
          </a:blip>
          <a:srcRect b="48135"/>
          <a:stretch/>
        </p:blipFill>
        <p:spPr>
          <a:xfrm>
            <a:off x="1580322" y="2977984"/>
            <a:ext cx="4873486" cy="2929293"/>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Picture 1" title="&quot;&quot;"/>
          <p:cNvPicPr>
            <a:picLocks noChangeAspect="1"/>
          </p:cNvPicPr>
          <p:nvPr/>
        </p:nvPicPr>
        <p:blipFill>
          <a:blip r:embed="rId4"/>
          <a:srcRect/>
          <a:stretch/>
        </p:blipFill>
        <p:spPr>
          <a:xfrm>
            <a:off x="6710524" y="1468087"/>
            <a:ext cx="4435950" cy="2500949"/>
          </a:xfrm>
          <a:prstGeom prst="rect">
            <a:avLst/>
          </a:prstGeom>
          <a:ln w="38100" cap="sq">
            <a:noFill/>
            <a:prstDash val="solid"/>
            <a:miter lim="800000"/>
          </a:ln>
          <a:effectLst>
            <a:outerShdw blurRad="50800" dist="38100" dir="2700000" algn="tl" rotWithShape="0">
              <a:srgbClr val="000000">
                <a:alpha val="43000"/>
              </a:srgbClr>
            </a:outerShdw>
          </a:effectLst>
        </p:spPr>
      </p:pic>
      <p:cxnSp>
        <p:nvCxnSpPr>
          <p:cNvPr id="6" name="Straight Arrow Connector 5" title="&quot;&quot;"/>
          <p:cNvCxnSpPr>
            <a:cxnSpLocks/>
          </p:cNvCxnSpPr>
          <p:nvPr/>
        </p:nvCxnSpPr>
        <p:spPr>
          <a:xfrm>
            <a:off x="5849001" y="2239320"/>
            <a:ext cx="246998" cy="0"/>
          </a:xfrm>
          <a:prstGeom prst="straightConnector1">
            <a:avLst/>
          </a:prstGeom>
          <a:ln>
            <a:solidFill>
              <a:srgbClr val="FFFFFF"/>
            </a:solidFill>
            <a:tailEnd type="triangle"/>
          </a:ln>
        </p:spPr>
        <p:style>
          <a:lnRef idx="2">
            <a:schemeClr val="dk1"/>
          </a:lnRef>
          <a:fillRef idx="0">
            <a:schemeClr val="dk1"/>
          </a:fillRef>
          <a:effectRef idx="1">
            <a:schemeClr val="dk1"/>
          </a:effectRef>
          <a:fontRef idx="minor">
            <a:schemeClr val="tx1"/>
          </a:fontRef>
        </p:style>
      </p:cxnSp>
      <p:sp>
        <p:nvSpPr>
          <p:cNvPr id="10" name="Tekst 1"/>
          <p:cNvSpPr txBox="1"/>
          <p:nvPr/>
        </p:nvSpPr>
        <p:spPr>
          <a:xfrm>
            <a:off x="2868328" y="1914136"/>
            <a:ext cx="3227671" cy="738664"/>
          </a:xfrm>
          <a:prstGeom prst="rect">
            <a:avLst/>
          </a:prstGeom>
          <a:noFill/>
          <a:ln>
            <a:noFill/>
          </a:ln>
        </p:spPr>
        <p:txBody>
          <a:bodyPr wrap="square" rtlCol="0">
            <a:spAutoFit/>
          </a:bodyPr>
          <a:lstStyle/>
          <a:p>
            <a:r>
              <a:rPr lang="da-DK" sz="1400" dirty="0">
                <a:solidFill>
                  <a:srgbClr val="FFFFFF"/>
                </a:solidFill>
                <a:latin typeface="Arial" panose="020B0604020202020204" pitchFamily="34" charset="0"/>
                <a:cs typeface="Arial" panose="020B0604020202020204" pitchFamily="34" charset="0"/>
              </a:rPr>
              <a:t>Navigér i alle sider og elementer i Sitecores indholdstræ.</a:t>
            </a:r>
            <a:br>
              <a:rPr lang="da-DK" sz="1400" dirty="0">
                <a:solidFill>
                  <a:srgbClr val="FFFFFF"/>
                </a:solidFill>
                <a:latin typeface="Arial" panose="020B0604020202020204" pitchFamily="34" charset="0"/>
                <a:cs typeface="Arial" panose="020B0604020202020204" pitchFamily="34" charset="0"/>
              </a:rPr>
            </a:br>
            <a:r>
              <a:rPr lang="da-DK" sz="1400" i="1" dirty="0">
                <a:solidFill>
                  <a:srgbClr val="FFFFFF"/>
                </a:solidFill>
                <a:latin typeface="Arial" panose="020B0604020202020204" pitchFamily="34" charset="0"/>
                <a:cs typeface="Arial" panose="020B0604020202020204" pitchFamily="34" charset="0"/>
              </a:rPr>
              <a:t>(elementer kan fx være mikroartikler)</a:t>
            </a:r>
          </a:p>
        </p:txBody>
      </p:sp>
      <p:sp>
        <p:nvSpPr>
          <p:cNvPr id="14" name="Rektangel" title="&quot;&quot;">
            <a:extLst>
              <a:ext uri="{FF2B5EF4-FFF2-40B4-BE49-F238E27FC236}">
                <a16:creationId xmlns:a16="http://schemas.microsoft.com/office/drawing/2014/main" id="{0D821588-0C94-4BDD-A673-7FC5D3BF40BB}"/>
              </a:ext>
            </a:extLst>
          </p:cNvPr>
          <p:cNvSpPr/>
          <p:nvPr/>
        </p:nvSpPr>
        <p:spPr>
          <a:xfrm flipV="1">
            <a:off x="1372714" y="1190954"/>
            <a:ext cx="214518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itel 2">
            <a:extLst>
              <a:ext uri="{FF2B5EF4-FFF2-40B4-BE49-F238E27FC236}">
                <a16:creationId xmlns:a16="http://schemas.microsoft.com/office/drawing/2014/main" id="{FB4F7F93-191F-492B-A540-3989D8DB1490}"/>
              </a:ext>
            </a:extLst>
          </p:cNvPr>
          <p:cNvSpPr txBox="1">
            <a:spLocks/>
          </p:cNvSpPr>
          <p:nvPr/>
        </p:nvSpPr>
        <p:spPr>
          <a:xfrm>
            <a:off x="1321914" y="793866"/>
            <a:ext cx="2475386" cy="459830"/>
          </a:xfrm>
          <a:prstGeom prst="rect">
            <a:avLst/>
          </a:prstGeom>
        </p:spPr>
        <p:txBody>
          <a:bodyPr>
            <a:normAutofit/>
          </a:bodyPr>
          <a:lstStyle>
            <a:lvl1pPr marL="342900" indent="-342900" algn="l" defTabSz="457200" rtl="0" eaLnBrk="1" latinLnBrk="0" hangingPunct="1">
              <a:spcBef>
                <a:spcPct val="20000"/>
              </a:spcBef>
              <a:buFont typeface="Arial"/>
              <a:buChar char="•"/>
              <a:defRPr sz="15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5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5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5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2000" b="1" kern="1200" baseline="0" dirty="0">
                <a:solidFill>
                  <a:srgbClr val="FFFFFF"/>
                </a:solidFill>
                <a:latin typeface="Arial" panose="020B0604020202020204" pitchFamily="34" charset="0"/>
                <a:cs typeface="Arial" panose="020B0604020202020204" pitchFamily="34" charset="0"/>
              </a:rPr>
              <a:t>Logikker i Sitecore</a:t>
            </a:r>
          </a:p>
        </p:txBody>
      </p:sp>
      <p:sp>
        <p:nvSpPr>
          <p:cNvPr id="3" name="Titel 1"/>
          <p:cNvSpPr>
            <a:spLocks noGrp="1"/>
          </p:cNvSpPr>
          <p:nvPr>
            <p:ph type="title"/>
          </p:nvPr>
        </p:nvSpPr>
        <p:spPr>
          <a:xfrm>
            <a:off x="4411825" y="151801"/>
            <a:ext cx="365288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76286456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title="Billede af Sitecore Experience Platform ">
            <a:extLst>
              <a:ext uri="{FF2B5EF4-FFF2-40B4-BE49-F238E27FC236}">
                <a16:creationId xmlns:a16="http://schemas.microsoft.com/office/drawing/2014/main" id="{0187F1E1-9BBD-40AE-A406-40A626F21E7B}"/>
              </a:ext>
            </a:extLst>
          </p:cNvPr>
          <p:cNvPicPr>
            <a:picLocks noChangeAspect="1"/>
          </p:cNvPicPr>
          <p:nvPr/>
        </p:nvPicPr>
        <p:blipFill>
          <a:blip r:embed="rId3"/>
          <a:stretch>
            <a:fillRect/>
          </a:stretch>
        </p:blipFill>
        <p:spPr>
          <a:xfrm>
            <a:off x="3509295" y="1566862"/>
            <a:ext cx="5173409" cy="3724275"/>
          </a:xfrm>
          <a:prstGeom prst="rect">
            <a:avLst/>
          </a:prstGeom>
        </p:spPr>
      </p:pic>
      <p:sp>
        <p:nvSpPr>
          <p:cNvPr id="2" name="Titel 1"/>
          <p:cNvSpPr>
            <a:spLocks noGrp="1"/>
          </p:cNvSpPr>
          <p:nvPr>
            <p:ph type="title"/>
          </p:nvPr>
        </p:nvSpPr>
        <p:spPr>
          <a:xfrm>
            <a:off x="4333960" y="193730"/>
            <a:ext cx="371761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93936825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1" title="Billede af Sitecore redigeringsside ">
            <a:extLst>
              <a:ext uri="{FF2B5EF4-FFF2-40B4-BE49-F238E27FC236}">
                <a16:creationId xmlns:a16="http://schemas.microsoft.com/office/drawing/2014/main" id="{C287F09F-B037-4042-B4BD-2EE589AB1281}"/>
              </a:ext>
            </a:extLst>
          </p:cNvPr>
          <p:cNvPicPr>
            <a:picLocks noChangeAspect="1"/>
          </p:cNvPicPr>
          <p:nvPr/>
        </p:nvPicPr>
        <p:blipFill>
          <a:blip r:embed="rId3"/>
          <a:stretch>
            <a:fillRect/>
          </a:stretch>
        </p:blipFill>
        <p:spPr>
          <a:xfrm>
            <a:off x="704385" y="1778000"/>
            <a:ext cx="10867954" cy="3946305"/>
          </a:xfrm>
          <a:prstGeom prst="rect">
            <a:avLst/>
          </a:prstGeom>
        </p:spPr>
      </p:pic>
      <p:sp>
        <p:nvSpPr>
          <p:cNvPr id="6" name="Rektangel: afrundede hjørner 5" title="&quot;&quot;">
            <a:extLst>
              <a:ext uri="{FF2B5EF4-FFF2-40B4-BE49-F238E27FC236}">
                <a16:creationId xmlns:a16="http://schemas.microsoft.com/office/drawing/2014/main" id="{760B1090-8D02-E71F-60AC-DA18A52D5117}"/>
              </a:ext>
            </a:extLst>
          </p:cNvPr>
          <p:cNvSpPr/>
          <p:nvPr/>
        </p:nvSpPr>
        <p:spPr>
          <a:xfrm>
            <a:off x="10789920" y="2743200"/>
            <a:ext cx="433137" cy="25025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solidFill>
                  <a:srgbClr val="FF0000"/>
                </a:solidFill>
              </a:ln>
              <a:noFill/>
            </a:endParaRPr>
          </a:p>
        </p:txBody>
      </p:sp>
      <p:sp>
        <p:nvSpPr>
          <p:cNvPr id="5" name="Rektangel" title="&quot;&quot;">
            <a:extLst>
              <a:ext uri="{FF2B5EF4-FFF2-40B4-BE49-F238E27FC236}">
                <a16:creationId xmlns:a16="http://schemas.microsoft.com/office/drawing/2014/main" id="{66739794-499C-480A-B2A6-0F82B8D498F8}"/>
              </a:ext>
            </a:extLst>
          </p:cNvPr>
          <p:cNvSpPr/>
          <p:nvPr/>
        </p:nvSpPr>
        <p:spPr>
          <a:xfrm>
            <a:off x="704384" y="1253696"/>
            <a:ext cx="438738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p:cNvSpPr txBox="1"/>
          <p:nvPr/>
        </p:nvSpPr>
        <p:spPr>
          <a:xfrm>
            <a:off x="660476" y="822860"/>
            <a:ext cx="5933660" cy="677108"/>
          </a:xfrm>
          <a:prstGeom prst="rect">
            <a:avLst/>
          </a:prstGeom>
          <a:noFill/>
        </p:spPr>
        <p:txBody>
          <a:bodyPr wrap="square" rtlCol="0">
            <a:spAutoFit/>
          </a:bodyPr>
          <a:lstStyle/>
          <a:p>
            <a:pPr lvl="0"/>
            <a:r>
              <a:rPr lang="da-DK" sz="2000" b="1" dirty="0">
                <a:solidFill>
                  <a:srgbClr val="FFFFFF"/>
                </a:solidFill>
                <a:latin typeface="Arial" panose="020B0604020202020204" pitchFamily="34" charset="0"/>
                <a:cs typeface="Arial" panose="020B0604020202020204" pitchFamily="34" charset="0"/>
              </a:rPr>
              <a:t>Navigér via indholdstræet til borger.dk</a:t>
            </a:r>
          </a:p>
          <a:p>
            <a:endParaRPr lang="da-DK" dirty="0"/>
          </a:p>
        </p:txBody>
      </p:sp>
      <p:sp>
        <p:nvSpPr>
          <p:cNvPr id="7" name="Titel 1"/>
          <p:cNvSpPr>
            <a:spLocks noGrp="1"/>
          </p:cNvSpPr>
          <p:nvPr>
            <p:ph type="title"/>
          </p:nvPr>
        </p:nvSpPr>
        <p:spPr>
          <a:xfrm>
            <a:off x="4358236" y="213144"/>
            <a:ext cx="396037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704098382"/>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title="Billede af Sitecore redigeringsside ">
            <a:extLst>
              <a:ext uri="{FF2B5EF4-FFF2-40B4-BE49-F238E27FC236}">
                <a16:creationId xmlns:a16="http://schemas.microsoft.com/office/drawing/2014/main" id="{F5676A76-9BAB-40C3-8281-2E006388E3E3}"/>
              </a:ext>
            </a:extLst>
          </p:cNvPr>
          <p:cNvPicPr>
            <a:picLocks noChangeAspect="1"/>
          </p:cNvPicPr>
          <p:nvPr/>
        </p:nvPicPr>
        <p:blipFill>
          <a:blip r:embed="rId3"/>
          <a:srcRect/>
          <a:stretch/>
        </p:blipFill>
        <p:spPr>
          <a:xfrm>
            <a:off x="704385" y="1636540"/>
            <a:ext cx="10783230" cy="3970394"/>
          </a:xfrm>
          <a:prstGeom prst="rect">
            <a:avLst/>
          </a:prstGeom>
          <a:ln w="9525">
            <a:noFill/>
          </a:ln>
          <a:effectLst/>
        </p:spPr>
      </p:pic>
      <p:sp>
        <p:nvSpPr>
          <p:cNvPr id="5" name="Rektangel" title="&quot;&quot;">
            <a:extLst>
              <a:ext uri="{FF2B5EF4-FFF2-40B4-BE49-F238E27FC236}">
                <a16:creationId xmlns:a16="http://schemas.microsoft.com/office/drawing/2014/main" id="{5412B30D-C97A-4272-B2A1-C463DA523113}"/>
              </a:ext>
            </a:extLst>
          </p:cNvPr>
          <p:cNvSpPr/>
          <p:nvPr/>
        </p:nvSpPr>
        <p:spPr>
          <a:xfrm>
            <a:off x="704383" y="1253696"/>
            <a:ext cx="6341309"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p:cNvSpPr txBox="1"/>
          <p:nvPr/>
        </p:nvSpPr>
        <p:spPr>
          <a:xfrm>
            <a:off x="704383" y="825298"/>
            <a:ext cx="7107774" cy="400110"/>
          </a:xfrm>
          <a:prstGeom prst="rect">
            <a:avLst/>
          </a:prstGeom>
          <a:noFill/>
        </p:spPr>
        <p:txBody>
          <a:bodyPr wrap="square" rtlCol="0">
            <a:spAutoFit/>
          </a:bodyPr>
          <a:lstStyle/>
          <a:p>
            <a:pPr lvl="0"/>
            <a:r>
              <a:rPr lang="da-DK" sz="2000" b="1" dirty="0">
                <a:solidFill>
                  <a:srgbClr val="FFFFFF"/>
                </a:solidFill>
                <a:latin typeface="Arial" panose="020B0604020202020204" pitchFamily="34" charset="0"/>
                <a:cs typeface="Arial" panose="020B0604020202020204" pitchFamily="34" charset="0"/>
              </a:rPr>
              <a:t>Redigér </a:t>
            </a:r>
            <a:r>
              <a:rPr lang="da-DK" sz="2000" b="1" dirty="0" err="1">
                <a:solidFill>
                  <a:srgbClr val="FFFFFF"/>
                </a:solidFill>
                <a:latin typeface="Arial" panose="020B0604020202020204" pitchFamily="34" charset="0"/>
                <a:cs typeface="Arial" panose="020B0604020202020204" pitchFamily="34" charset="0"/>
              </a:rPr>
              <a:t>mikroartikel</a:t>
            </a:r>
            <a:r>
              <a:rPr lang="da-DK" sz="2000" b="1" dirty="0">
                <a:solidFill>
                  <a:srgbClr val="FFFFFF"/>
                </a:solidFill>
                <a:latin typeface="Arial" panose="020B0604020202020204" pitchFamily="34" charset="0"/>
                <a:cs typeface="Arial" panose="020B0604020202020204" pitchFamily="34" charset="0"/>
              </a:rPr>
              <a:t> via indholdsredigering på borger.dk</a:t>
            </a:r>
          </a:p>
        </p:txBody>
      </p:sp>
      <p:sp>
        <p:nvSpPr>
          <p:cNvPr id="6" name="Titel 1"/>
          <p:cNvSpPr>
            <a:spLocks noGrp="1"/>
          </p:cNvSpPr>
          <p:nvPr>
            <p:ph type="title"/>
          </p:nvPr>
        </p:nvSpPr>
        <p:spPr>
          <a:xfrm>
            <a:off x="4419973" y="86548"/>
            <a:ext cx="381472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455126782"/>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title="Billede af Sitecore Experience Platform ">
            <a:extLst>
              <a:ext uri="{FF2B5EF4-FFF2-40B4-BE49-F238E27FC236}">
                <a16:creationId xmlns:a16="http://schemas.microsoft.com/office/drawing/2014/main" id="{6BB9C7B4-FF3D-47F0-B445-0DCD84403ACE}"/>
              </a:ext>
            </a:extLst>
          </p:cNvPr>
          <p:cNvPicPr>
            <a:picLocks noChangeAspect="1"/>
          </p:cNvPicPr>
          <p:nvPr/>
        </p:nvPicPr>
        <p:blipFill>
          <a:blip r:embed="rId3"/>
          <a:stretch>
            <a:fillRect/>
          </a:stretch>
        </p:blipFill>
        <p:spPr>
          <a:xfrm>
            <a:off x="3509295" y="1566862"/>
            <a:ext cx="5173409" cy="3724275"/>
          </a:xfrm>
          <a:prstGeom prst="rect">
            <a:avLst/>
          </a:prstGeom>
        </p:spPr>
      </p:pic>
      <p:sp>
        <p:nvSpPr>
          <p:cNvPr id="2" name="Titel 1"/>
          <p:cNvSpPr>
            <a:spLocks noGrp="1"/>
          </p:cNvSpPr>
          <p:nvPr>
            <p:ph type="title"/>
          </p:nvPr>
        </p:nvSpPr>
        <p:spPr>
          <a:xfrm>
            <a:off x="4317775" y="170917"/>
            <a:ext cx="4138402" cy="727300"/>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46614304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a:extLst>
              <a:ext uri="{FF2B5EF4-FFF2-40B4-BE49-F238E27FC236}">
                <a16:creationId xmlns:a16="http://schemas.microsoft.com/office/drawing/2014/main" id="{87A2E2A8-C13A-4ED3-B99C-F19CD8B4BB0F}"/>
              </a:ext>
            </a:extLst>
          </p:cNvPr>
          <p:cNvSpPr txBox="1"/>
          <p:nvPr/>
        </p:nvSpPr>
        <p:spPr>
          <a:xfrm>
            <a:off x="652664" y="2477855"/>
            <a:ext cx="4654013" cy="1569660"/>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Når du klikker på ‘Sideredigering’, ser du borger.dk-forsiden.</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Links på siden er aktive. Klik og navigér frem til den side, du ønsker at redigere.</a:t>
            </a:r>
          </a:p>
          <a:p>
            <a:endParaRPr lang="da-DK" sz="1600" dirty="0">
              <a:solidFill>
                <a:srgbClr val="FFFFFF"/>
              </a:solidFill>
              <a:latin typeface="Arial" panose="020B0604020202020204" pitchFamily="34" charset="0"/>
              <a:cs typeface="Arial" panose="020B0604020202020204" pitchFamily="34" charset="0"/>
            </a:endParaRPr>
          </a:p>
        </p:txBody>
      </p:sp>
      <p:sp>
        <p:nvSpPr>
          <p:cNvPr id="7" name="Rektangel" title="&quot;&quot;">
            <a:extLst>
              <a:ext uri="{FF2B5EF4-FFF2-40B4-BE49-F238E27FC236}">
                <a16:creationId xmlns:a16="http://schemas.microsoft.com/office/drawing/2014/main" id="{974CC842-168B-4BFF-98A9-30BDC4C4398D}"/>
              </a:ext>
            </a:extLst>
          </p:cNvPr>
          <p:cNvSpPr/>
          <p:nvPr/>
        </p:nvSpPr>
        <p:spPr>
          <a:xfrm>
            <a:off x="712313" y="1527209"/>
            <a:ext cx="321479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txBox="1"/>
          <p:nvPr/>
        </p:nvSpPr>
        <p:spPr>
          <a:xfrm>
            <a:off x="652664" y="1117159"/>
            <a:ext cx="3886200" cy="400110"/>
          </a:xfrm>
          <a:prstGeom prst="rect">
            <a:avLst/>
          </a:prstGeom>
          <a:noFill/>
        </p:spPr>
        <p:txBody>
          <a:bodyPr wrap="square" rtlCol="0">
            <a:spAutoFit/>
          </a:bodyPr>
          <a:lstStyle/>
          <a:p>
            <a:pPr lvl="0"/>
            <a:r>
              <a:rPr lang="da-DK" sz="2000" b="1" dirty="0">
                <a:solidFill>
                  <a:srgbClr val="FFFFFF"/>
                </a:solidFill>
                <a:latin typeface="Arial" panose="020B0604020202020204" pitchFamily="34" charset="0"/>
                <a:cs typeface="Arial" panose="020B0604020202020204" pitchFamily="34" charset="0"/>
              </a:rPr>
              <a:t>Sideredigering på borger.dk</a:t>
            </a:r>
          </a:p>
        </p:txBody>
      </p:sp>
      <p:sp>
        <p:nvSpPr>
          <p:cNvPr id="2" name="Titel 1"/>
          <p:cNvSpPr>
            <a:spLocks noGrp="1"/>
          </p:cNvSpPr>
          <p:nvPr>
            <p:ph type="title"/>
          </p:nvPr>
        </p:nvSpPr>
        <p:spPr>
          <a:xfrm>
            <a:off x="4083107" y="139929"/>
            <a:ext cx="387822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057" y="802710"/>
            <a:ext cx="2916360" cy="5837274"/>
          </a:xfrm>
          <a:prstGeom prst="rect">
            <a:avLst/>
          </a:prstGeom>
        </p:spPr>
      </p:pic>
    </p:spTree>
    <p:extLst>
      <p:ext uri="{BB962C8B-B14F-4D97-AF65-F5344CB8AC3E}">
        <p14:creationId xmlns:p14="http://schemas.microsoft.com/office/powerpoint/2010/main" val="139027307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k">
            <a:extLst>
              <a:ext uri="{FF2B5EF4-FFF2-40B4-BE49-F238E27FC236}">
                <a16:creationId xmlns:a16="http://schemas.microsoft.com/office/drawing/2014/main" id="{20532728-592B-4224-AB23-457827D65818}"/>
              </a:ext>
            </a:extLst>
          </p:cNvPr>
          <p:cNvSpPr txBox="1"/>
          <p:nvPr/>
        </p:nvSpPr>
        <p:spPr>
          <a:xfrm>
            <a:off x="1923495" y="5739832"/>
            <a:ext cx="8345010" cy="646331"/>
          </a:xfrm>
          <a:prstGeom prst="rect">
            <a:avLst/>
          </a:prstGeom>
          <a:noFill/>
        </p:spPr>
        <p:txBody>
          <a:bodyPr wrap="square">
            <a:spAutoFit/>
          </a:bodyPr>
          <a:lstStyle/>
          <a:p>
            <a:r>
              <a:rPr lang="da-DK" sz="3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https://forms.office.com/e/qDCH4Q9xnY</a:t>
            </a:r>
            <a:endParaRPr lang="da-DK" sz="6000" b="1" i="0" dirty="0">
              <a:solidFill>
                <a:schemeClr val="accent2"/>
              </a:solidFill>
              <a:effectLst/>
              <a:latin typeface="Segoe UI" panose="020B0502040204020203" pitchFamily="34" charset="0"/>
            </a:endParaRPr>
          </a:p>
        </p:txBody>
      </p:sp>
      <p:sp>
        <p:nvSpPr>
          <p:cNvPr id="8" name="Rektangel" title="&quot;&quot;">
            <a:extLst>
              <a:ext uri="{FF2B5EF4-FFF2-40B4-BE49-F238E27FC236}">
                <a16:creationId xmlns:a16="http://schemas.microsoft.com/office/drawing/2014/main" id="{846300AE-C181-4F7E-B4EC-4CDE03E2373A}"/>
              </a:ext>
            </a:extLst>
          </p:cNvPr>
          <p:cNvSpPr/>
          <p:nvPr/>
        </p:nvSpPr>
        <p:spPr>
          <a:xfrm>
            <a:off x="577207" y="1481850"/>
            <a:ext cx="346316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1747C4CA-CAB9-4ED9-A7D7-B9CA00B45CC5}"/>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solidFill>
                  <a:srgbClr val="FFFFFF"/>
                </a:solidFill>
                <a:latin typeface="Arial" panose="020B0604020202020204" pitchFamily="34" charset="0"/>
                <a:cs typeface="Arial" panose="020B0604020202020204" pitchFamily="34" charset="0"/>
              </a:rPr>
              <a:t>Spørgeundersøgelse</a:t>
            </a:r>
          </a:p>
        </p:txBody>
      </p:sp>
      <p:sp>
        <p:nvSpPr>
          <p:cNvPr id="10" name="TextBox 9">
            <a:extLst>
              <a:ext uri="{FF2B5EF4-FFF2-40B4-BE49-F238E27FC236}">
                <a16:creationId xmlns:a16="http://schemas.microsoft.com/office/drawing/2014/main" id="{59E8AE20-7901-435F-12BE-2B5FFD6B23DB}"/>
              </a:ext>
            </a:extLst>
          </p:cNvPr>
          <p:cNvSpPr txBox="1"/>
          <p:nvPr/>
        </p:nvSpPr>
        <p:spPr>
          <a:xfrm>
            <a:off x="923781" y="1732321"/>
            <a:ext cx="10394762" cy="646331"/>
          </a:xfrm>
          <a:prstGeom prst="rect">
            <a:avLst/>
          </a:prstGeom>
          <a:noFill/>
        </p:spPr>
        <p:txBody>
          <a:bodyPr wrap="square" rtlCol="0">
            <a:spAutoFit/>
          </a:bodyPr>
          <a:lstStyle/>
          <a:p>
            <a:pPr algn="ctr"/>
            <a:r>
              <a:rPr lang="en-US" sz="3600" dirty="0">
                <a:solidFill>
                  <a:srgbClr val="44831E"/>
                </a:solidFill>
              </a:rPr>
              <a:t>Kendskab til borger.dk og Sitecore (</a:t>
            </a:r>
            <a:r>
              <a:rPr lang="en-US" sz="3600" dirty="0" err="1">
                <a:solidFill>
                  <a:srgbClr val="44831E"/>
                </a:solidFill>
              </a:rPr>
              <a:t>før</a:t>
            </a:r>
            <a:r>
              <a:rPr lang="en-US" sz="3600" dirty="0">
                <a:solidFill>
                  <a:srgbClr val="44831E"/>
                </a:solidFill>
              </a:rPr>
              <a:t> undervisning) </a:t>
            </a:r>
            <a:endParaRPr lang="en-DK" sz="3600" dirty="0">
              <a:solidFill>
                <a:srgbClr val="44831E"/>
              </a:solidFill>
            </a:endParaRPr>
          </a:p>
        </p:txBody>
      </p:sp>
      <p:pic>
        <p:nvPicPr>
          <p:cNvPr id="12" name="Picture 11">
            <a:extLst>
              <a:ext uri="{FF2B5EF4-FFF2-40B4-BE49-F238E27FC236}">
                <a16:creationId xmlns:a16="http://schemas.microsoft.com/office/drawing/2014/main" id="{DBA5D6A0-93FE-52C2-E17A-D8AAA4215C5C}"/>
              </a:ext>
            </a:extLst>
          </p:cNvPr>
          <p:cNvPicPr>
            <a:picLocks noChangeAspect="1"/>
          </p:cNvPicPr>
          <p:nvPr/>
        </p:nvPicPr>
        <p:blipFill>
          <a:blip r:embed="rId4"/>
          <a:srcRect/>
          <a:stretch/>
        </p:blipFill>
        <p:spPr>
          <a:xfrm>
            <a:off x="4240789" y="2503395"/>
            <a:ext cx="3249776" cy="3249776"/>
          </a:xfrm>
          <a:prstGeom prst="rect">
            <a:avLst/>
          </a:prstGeom>
        </p:spPr>
      </p:pic>
    </p:spTree>
    <p:extLst>
      <p:ext uri="{BB962C8B-B14F-4D97-AF65-F5344CB8AC3E}">
        <p14:creationId xmlns:p14="http://schemas.microsoft.com/office/powerpoint/2010/main" val="937911275"/>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title="&quot;&quot;"/>
          <p:cNvSpPr/>
          <p:nvPr/>
        </p:nvSpPr>
        <p:spPr>
          <a:xfrm>
            <a:off x="10144759" y="2047240"/>
            <a:ext cx="295703" cy="299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title="&quot;&quot;">
            <a:extLst>
              <a:ext uri="{FF2B5EF4-FFF2-40B4-BE49-F238E27FC236}">
                <a16:creationId xmlns:a16="http://schemas.microsoft.com/office/drawing/2014/main" id="{0C03DC87-B226-453E-A524-E23518FDB890}"/>
              </a:ext>
            </a:extLst>
          </p:cNvPr>
          <p:cNvSpPr/>
          <p:nvPr/>
        </p:nvSpPr>
        <p:spPr>
          <a:xfrm>
            <a:off x="930085" y="1209450"/>
            <a:ext cx="516591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p:cNvSpPr txBox="1"/>
          <p:nvPr/>
        </p:nvSpPr>
        <p:spPr>
          <a:xfrm>
            <a:off x="930085" y="785480"/>
            <a:ext cx="6351104" cy="400110"/>
          </a:xfrm>
          <a:prstGeom prst="rect">
            <a:avLst/>
          </a:prstGeom>
          <a:noFill/>
        </p:spPr>
        <p:txBody>
          <a:bodyPr wrap="square" rtlCol="0">
            <a:spAutoFit/>
          </a:bodyPr>
          <a:lstStyle/>
          <a:p>
            <a:pPr lvl="0"/>
            <a:r>
              <a:rPr lang="da-DK" sz="2000" b="1" dirty="0">
                <a:solidFill>
                  <a:srgbClr val="FFFFFF"/>
                </a:solidFill>
                <a:latin typeface="Arial" panose="020B0604020202020204" pitchFamily="34" charset="0"/>
                <a:cs typeface="Arial" panose="020B0604020202020204" pitchFamily="34" charset="0"/>
              </a:rPr>
              <a:t>Brug søgefunktionen for at finde indholdssider</a:t>
            </a:r>
          </a:p>
        </p:txBody>
      </p:sp>
      <p:sp>
        <p:nvSpPr>
          <p:cNvPr id="2" name="Titel 1"/>
          <p:cNvSpPr>
            <a:spLocks noGrp="1"/>
          </p:cNvSpPr>
          <p:nvPr>
            <p:ph type="title"/>
          </p:nvPr>
        </p:nvSpPr>
        <p:spPr>
          <a:xfrm>
            <a:off x="4544352" y="153521"/>
            <a:ext cx="362051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085" y="1479084"/>
            <a:ext cx="10058400" cy="4660749"/>
          </a:xfrm>
          <a:prstGeom prst="rect">
            <a:avLst/>
          </a:prstGeom>
        </p:spPr>
      </p:pic>
    </p:spTree>
    <p:extLst>
      <p:ext uri="{BB962C8B-B14F-4D97-AF65-F5344CB8AC3E}">
        <p14:creationId xmlns:p14="http://schemas.microsoft.com/office/powerpoint/2010/main" val="3120663332"/>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
          <p:cNvSpPr>
            <a:spLocks noGrp="1"/>
          </p:cNvSpPr>
          <p:nvPr>
            <p:ph type="body" sz="quarter" idx="4294967295"/>
          </p:nvPr>
        </p:nvSpPr>
        <p:spPr>
          <a:xfrm>
            <a:off x="1220789" y="4151624"/>
            <a:ext cx="9599612" cy="627063"/>
          </a:xfrm>
          <a:prstGeom prst="rect">
            <a:avLst/>
          </a:prstGeom>
        </p:spPr>
        <p:txBody>
          <a:bodyPr/>
          <a:lstStyle/>
          <a:p>
            <a:pPr marL="0" indent="0" algn="ctr">
              <a:buNone/>
            </a:pPr>
            <a:r>
              <a:rPr lang="da-DK" sz="2400" dirty="0">
                <a:solidFill>
                  <a:srgbClr val="FFFFFF"/>
                </a:solidFill>
                <a:latin typeface="Arial" panose="020B0604020202020204" pitchFamily="34" charset="0"/>
                <a:cs typeface="Arial" panose="020B0604020202020204" pitchFamily="34" charset="0"/>
              </a:rPr>
              <a:t>Skift mellem de 2 former for redigering</a:t>
            </a:r>
          </a:p>
        </p:txBody>
      </p:sp>
      <p:pic>
        <p:nvPicPr>
          <p:cNvPr id="4" name="Picture 2" title="&quot;&quot;"/>
          <p:cNvPicPr>
            <a:picLocks noGrp="1" noChangeAspect="1"/>
          </p:cNvPicPr>
          <p:nvPr>
            <p:ph sz="quarter" idx="4294967295"/>
          </p:nvPr>
        </p:nvPicPr>
        <p:blipFill>
          <a:blip r:embed="rId3"/>
          <a:stretch>
            <a:fillRect/>
          </a:stretch>
        </p:blipFill>
        <p:spPr>
          <a:xfrm>
            <a:off x="6169016" y="2835275"/>
            <a:ext cx="1000125" cy="990600"/>
          </a:xfrm>
          <a:prstGeom prst="rect">
            <a:avLst/>
          </a:prstGeom>
        </p:spPr>
      </p:pic>
      <p:cxnSp>
        <p:nvCxnSpPr>
          <p:cNvPr id="13" name="Straight Arrow Connector" title="&quot;&quot;"/>
          <p:cNvCxnSpPr>
            <a:cxnSpLocks/>
            <a:stCxn id="5" idx="3"/>
          </p:cNvCxnSpPr>
          <p:nvPr/>
        </p:nvCxnSpPr>
        <p:spPr>
          <a:xfrm>
            <a:off x="5668814" y="3335848"/>
            <a:ext cx="427186" cy="0"/>
          </a:xfrm>
          <a:prstGeom prst="straightConnector1">
            <a:avLst/>
          </a:prstGeom>
          <a:ln>
            <a:solidFill>
              <a:srgbClr val="FFFFFF"/>
            </a:solidFill>
            <a:headEnd type="triangle"/>
            <a:tailEnd type="triangle"/>
          </a:ln>
        </p:spPr>
        <p:style>
          <a:lnRef idx="2">
            <a:schemeClr val="dk1"/>
          </a:lnRef>
          <a:fillRef idx="0">
            <a:schemeClr val="dk1"/>
          </a:fillRef>
          <a:effectRef idx="1">
            <a:schemeClr val="dk1"/>
          </a:effectRef>
          <a:fontRef idx="minor">
            <a:schemeClr val="tx1"/>
          </a:fontRef>
        </p:style>
      </p:cxnSp>
      <p:pic>
        <p:nvPicPr>
          <p:cNvPr id="5" name="Picture 1" title="&quot;&quot;"/>
          <p:cNvPicPr>
            <a:picLocks noChangeAspect="1"/>
          </p:cNvPicPr>
          <p:nvPr/>
        </p:nvPicPr>
        <p:blipFill>
          <a:blip r:embed="rId4"/>
          <a:stretch>
            <a:fillRect/>
          </a:stretch>
        </p:blipFill>
        <p:spPr>
          <a:xfrm>
            <a:off x="4668549" y="2835715"/>
            <a:ext cx="1000265" cy="1000265"/>
          </a:xfrm>
          <a:prstGeom prst="rect">
            <a:avLst/>
          </a:prstGeom>
        </p:spPr>
      </p:pic>
      <p:sp>
        <p:nvSpPr>
          <p:cNvPr id="6" name="Titel 1"/>
          <p:cNvSpPr>
            <a:spLocks noGrp="1"/>
          </p:cNvSpPr>
          <p:nvPr>
            <p:ph type="title"/>
          </p:nvPr>
        </p:nvSpPr>
        <p:spPr>
          <a:xfrm>
            <a:off x="4253841" y="187101"/>
            <a:ext cx="383034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092365335"/>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1" title="&quot;&quot;">
            <a:extLst>
              <a:ext uri="{FF2B5EF4-FFF2-40B4-BE49-F238E27FC236}">
                <a16:creationId xmlns:a16="http://schemas.microsoft.com/office/drawing/2014/main" id="{9D0FE962-63F3-4216-A88A-660142EF9F1B}"/>
              </a:ext>
            </a:extLst>
          </p:cNvPr>
          <p:cNvPicPr>
            <a:picLocks noChangeAspect="1"/>
          </p:cNvPicPr>
          <p:nvPr/>
        </p:nvPicPr>
        <p:blipFill>
          <a:blip r:embed="rId3"/>
          <a:stretch>
            <a:fillRect/>
          </a:stretch>
        </p:blipFill>
        <p:spPr>
          <a:xfrm>
            <a:off x="1006953" y="1648336"/>
            <a:ext cx="8746647" cy="4529328"/>
          </a:xfrm>
          <a:prstGeom prst="rect">
            <a:avLst/>
          </a:prstGeom>
        </p:spPr>
      </p:pic>
      <p:sp>
        <p:nvSpPr>
          <p:cNvPr id="3" name="Rektangel" title="&quot;&quot;">
            <a:extLst>
              <a:ext uri="{FF2B5EF4-FFF2-40B4-BE49-F238E27FC236}">
                <a16:creationId xmlns:a16="http://schemas.microsoft.com/office/drawing/2014/main" id="{61EF45E0-745A-4308-820F-1CE10D70EB0E}"/>
              </a:ext>
            </a:extLst>
          </p:cNvPr>
          <p:cNvSpPr/>
          <p:nvPr/>
        </p:nvSpPr>
        <p:spPr>
          <a:xfrm>
            <a:off x="1006953" y="1270031"/>
            <a:ext cx="447944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p:cNvSpPr txBox="1"/>
          <p:nvPr/>
        </p:nvSpPr>
        <p:spPr>
          <a:xfrm>
            <a:off x="1006952" y="877007"/>
            <a:ext cx="5413725" cy="677108"/>
          </a:xfrm>
          <a:prstGeom prst="rect">
            <a:avLst/>
          </a:prstGeom>
          <a:noFill/>
        </p:spPr>
        <p:txBody>
          <a:bodyPr wrap="square" rtlCol="0">
            <a:spAutoFit/>
          </a:bodyPr>
          <a:lstStyle/>
          <a:p>
            <a:pPr lvl="0"/>
            <a:r>
              <a:rPr lang="en-US" sz="2000" b="1" dirty="0">
                <a:solidFill>
                  <a:srgbClr val="FFFFFF"/>
                </a:solidFill>
                <a:latin typeface="Arial" panose="020B0604020202020204" pitchFamily="34" charset="0"/>
                <a:cs typeface="Arial" panose="020B0604020202020204" pitchFamily="34" charset="0"/>
              </a:rPr>
              <a:t>Fra </a:t>
            </a:r>
            <a:r>
              <a:rPr lang="en-US" sz="2000" b="1" dirty="0" err="1">
                <a:solidFill>
                  <a:srgbClr val="FFFFFF"/>
                </a:solidFill>
                <a:latin typeface="Arial" panose="020B0604020202020204" pitchFamily="34" charset="0"/>
                <a:cs typeface="Arial" panose="020B0604020202020204" pitchFamily="34" charset="0"/>
              </a:rPr>
              <a:t>sideredigering</a:t>
            </a:r>
            <a:r>
              <a:rPr lang="en-US" sz="2000" b="1" dirty="0">
                <a:solidFill>
                  <a:srgbClr val="FFFFFF"/>
                </a:solidFill>
                <a:latin typeface="Arial" panose="020B0604020202020204" pitchFamily="34" charset="0"/>
                <a:cs typeface="Arial" panose="020B0604020202020204" pitchFamily="34" charset="0"/>
              </a:rPr>
              <a:t> til </a:t>
            </a:r>
            <a:r>
              <a:rPr lang="en-US" sz="2000" b="1" dirty="0" err="1">
                <a:solidFill>
                  <a:srgbClr val="FFFFFF"/>
                </a:solidFill>
                <a:latin typeface="Arial" panose="020B0604020202020204" pitchFamily="34" charset="0"/>
                <a:cs typeface="Arial" panose="020B0604020202020204" pitchFamily="34" charset="0"/>
              </a:rPr>
              <a:t>indholdsredigering</a:t>
            </a:r>
            <a:r>
              <a:rPr lang="da-DK" b="1" dirty="0">
                <a:solidFill>
                  <a:prstClr val="black"/>
                </a:solidFill>
              </a:rPr>
              <a:t/>
            </a:r>
            <a:br>
              <a:rPr lang="da-DK" b="1" dirty="0">
                <a:solidFill>
                  <a:prstClr val="black"/>
                </a:solidFill>
              </a:rPr>
            </a:br>
            <a:endParaRPr lang="da-DK" b="1" dirty="0">
              <a:solidFill>
                <a:prstClr val="black"/>
              </a:solidFill>
            </a:endParaRPr>
          </a:p>
        </p:txBody>
      </p:sp>
      <p:sp>
        <p:nvSpPr>
          <p:cNvPr id="4" name="Titel 1"/>
          <p:cNvSpPr>
            <a:spLocks noGrp="1"/>
          </p:cNvSpPr>
          <p:nvPr>
            <p:ph type="title"/>
          </p:nvPr>
        </p:nvSpPr>
        <p:spPr>
          <a:xfrm>
            <a:off x="4352869" y="169613"/>
            <a:ext cx="3531499" cy="660284"/>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2" name="Billede 1"/>
          <p:cNvPicPr>
            <a:picLocks noChangeAspect="1"/>
          </p:cNvPicPr>
          <p:nvPr/>
        </p:nvPicPr>
        <p:blipFill rotWithShape="1">
          <a:blip r:embed="rId4">
            <a:extLst>
              <a:ext uri="{28A0092B-C50C-407E-A947-70E740481C1C}">
                <a14:useLocalDpi xmlns:a14="http://schemas.microsoft.com/office/drawing/2010/main" val="0"/>
              </a:ext>
            </a:extLst>
          </a:blip>
          <a:srcRect b="71014"/>
          <a:stretch/>
        </p:blipFill>
        <p:spPr>
          <a:xfrm>
            <a:off x="3461852" y="4188703"/>
            <a:ext cx="5917649" cy="1987826"/>
          </a:xfrm>
          <a:prstGeom prst="rect">
            <a:avLst/>
          </a:prstGeom>
        </p:spPr>
      </p:pic>
    </p:spTree>
    <p:extLst>
      <p:ext uri="{BB962C8B-B14F-4D97-AF65-F5344CB8AC3E}">
        <p14:creationId xmlns:p14="http://schemas.microsoft.com/office/powerpoint/2010/main" val="1996084473"/>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1" title="&quot;&quot;">
            <a:extLst>
              <a:ext uri="{FF2B5EF4-FFF2-40B4-BE49-F238E27FC236}">
                <a16:creationId xmlns:a16="http://schemas.microsoft.com/office/drawing/2014/main" id="{E7C8E07C-F101-414F-BC76-16DFA293AF7F}"/>
              </a:ext>
            </a:extLst>
          </p:cNvPr>
          <p:cNvPicPr>
            <a:picLocks noChangeAspect="1"/>
          </p:cNvPicPr>
          <p:nvPr/>
        </p:nvPicPr>
        <p:blipFill rotWithShape="1">
          <a:blip r:embed="rId3"/>
          <a:srcRect r="27774"/>
          <a:stretch/>
        </p:blipFill>
        <p:spPr>
          <a:xfrm>
            <a:off x="4121041" y="1266612"/>
            <a:ext cx="7240907" cy="4316105"/>
          </a:xfrm>
          <a:prstGeom prst="rect">
            <a:avLst/>
          </a:prstGeom>
        </p:spPr>
      </p:pic>
      <p:sp>
        <p:nvSpPr>
          <p:cNvPr id="4" name="TextBox 1">
            <a:extLst>
              <a:ext uri="{FF2B5EF4-FFF2-40B4-BE49-F238E27FC236}">
                <a16:creationId xmlns:a16="http://schemas.microsoft.com/office/drawing/2014/main" id="{B58ED05C-DF52-417B-BFA6-DC779B084DD8}"/>
              </a:ext>
            </a:extLst>
          </p:cNvPr>
          <p:cNvSpPr txBox="1"/>
          <p:nvPr/>
        </p:nvSpPr>
        <p:spPr>
          <a:xfrm>
            <a:off x="457947" y="2818323"/>
            <a:ext cx="4654013" cy="1077218"/>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Siden splittes, og du kan redigere via indholdsredigering. Klik på ”Gem/luk”,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når du er færdig med at redigere. </a:t>
            </a:r>
          </a:p>
        </p:txBody>
      </p:sp>
      <p:sp>
        <p:nvSpPr>
          <p:cNvPr id="2" name="Titel 1"/>
          <p:cNvSpPr>
            <a:spLocks noGrp="1"/>
          </p:cNvSpPr>
          <p:nvPr>
            <p:ph type="title"/>
          </p:nvPr>
        </p:nvSpPr>
        <p:spPr>
          <a:xfrm>
            <a:off x="4390604" y="170916"/>
            <a:ext cx="400083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194068740"/>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title="&quot;&quot;">
            <a:extLst>
              <a:ext uri="{FF2B5EF4-FFF2-40B4-BE49-F238E27FC236}">
                <a16:creationId xmlns:a16="http://schemas.microsoft.com/office/drawing/2014/main" id="{6A29289B-613A-4D15-AEE9-73547F16DF77}"/>
              </a:ext>
            </a:extLst>
          </p:cNvPr>
          <p:cNvPicPr>
            <a:picLocks noChangeAspect="1"/>
          </p:cNvPicPr>
          <p:nvPr/>
        </p:nvPicPr>
        <p:blipFill>
          <a:blip r:embed="rId3"/>
          <a:stretch>
            <a:fillRect/>
          </a:stretch>
        </p:blipFill>
        <p:spPr>
          <a:xfrm>
            <a:off x="1006953" y="1925695"/>
            <a:ext cx="10672835" cy="3505594"/>
          </a:xfrm>
          <a:prstGeom prst="rect">
            <a:avLst/>
          </a:prstGeom>
        </p:spPr>
      </p:pic>
      <p:sp>
        <p:nvSpPr>
          <p:cNvPr id="3" name="Rektangel" title="&quot;&quot;">
            <a:extLst>
              <a:ext uri="{FF2B5EF4-FFF2-40B4-BE49-F238E27FC236}">
                <a16:creationId xmlns:a16="http://schemas.microsoft.com/office/drawing/2014/main" id="{B50A6B9A-7C22-4C7F-983F-968745736CBD}"/>
              </a:ext>
            </a:extLst>
          </p:cNvPr>
          <p:cNvSpPr/>
          <p:nvPr/>
        </p:nvSpPr>
        <p:spPr>
          <a:xfrm>
            <a:off x="1006953" y="1282283"/>
            <a:ext cx="447944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p:cNvSpPr txBox="1"/>
          <p:nvPr/>
        </p:nvSpPr>
        <p:spPr>
          <a:xfrm>
            <a:off x="1006953" y="883264"/>
            <a:ext cx="5615608" cy="677108"/>
          </a:xfrm>
          <a:prstGeom prst="rect">
            <a:avLst/>
          </a:prstGeom>
          <a:noFill/>
        </p:spPr>
        <p:txBody>
          <a:bodyPr wrap="square" rtlCol="0">
            <a:spAutoFit/>
          </a:bodyPr>
          <a:lstStyle/>
          <a:p>
            <a:pPr lvl="0"/>
            <a:r>
              <a:rPr lang="en-US" sz="2000" b="1" dirty="0">
                <a:solidFill>
                  <a:srgbClr val="FFFFFF"/>
                </a:solidFill>
                <a:latin typeface="Arial" panose="020B0604020202020204" pitchFamily="34" charset="0"/>
                <a:cs typeface="Arial" panose="020B0604020202020204" pitchFamily="34" charset="0"/>
              </a:rPr>
              <a:t>Fra </a:t>
            </a:r>
            <a:r>
              <a:rPr lang="en-US" sz="2000" b="1" dirty="0" err="1">
                <a:solidFill>
                  <a:srgbClr val="FFFFFF"/>
                </a:solidFill>
                <a:latin typeface="Arial" panose="020B0604020202020204" pitchFamily="34" charset="0"/>
                <a:cs typeface="Arial" panose="020B0604020202020204" pitchFamily="34" charset="0"/>
              </a:rPr>
              <a:t>indholdsredigering</a:t>
            </a:r>
            <a:r>
              <a:rPr lang="en-US" sz="2000" b="1" dirty="0">
                <a:solidFill>
                  <a:srgbClr val="FFFFFF"/>
                </a:solidFill>
                <a:latin typeface="Arial" panose="020B0604020202020204" pitchFamily="34" charset="0"/>
                <a:cs typeface="Arial" panose="020B0604020202020204" pitchFamily="34" charset="0"/>
              </a:rPr>
              <a:t> til </a:t>
            </a:r>
            <a:r>
              <a:rPr lang="en-US" sz="2000" b="1" dirty="0" err="1">
                <a:solidFill>
                  <a:srgbClr val="FFFFFF"/>
                </a:solidFill>
                <a:latin typeface="Arial" panose="020B0604020202020204" pitchFamily="34" charset="0"/>
                <a:cs typeface="Arial" panose="020B0604020202020204" pitchFamily="34" charset="0"/>
              </a:rPr>
              <a:t>sideredigering</a:t>
            </a:r>
            <a:r>
              <a:rPr lang="da-DK" b="1" dirty="0">
                <a:solidFill>
                  <a:prstClr val="black"/>
                </a:solidFill>
              </a:rPr>
              <a:t/>
            </a:r>
            <a:br>
              <a:rPr lang="da-DK" b="1" dirty="0">
                <a:solidFill>
                  <a:prstClr val="black"/>
                </a:solidFill>
              </a:rPr>
            </a:br>
            <a:endParaRPr lang="da-DK" b="1" dirty="0">
              <a:solidFill>
                <a:prstClr val="black"/>
              </a:solidFill>
            </a:endParaRPr>
          </a:p>
        </p:txBody>
      </p:sp>
      <p:sp>
        <p:nvSpPr>
          <p:cNvPr id="4" name="Titel 1"/>
          <p:cNvSpPr>
            <a:spLocks noGrp="1"/>
          </p:cNvSpPr>
          <p:nvPr>
            <p:ph type="title"/>
          </p:nvPr>
        </p:nvSpPr>
        <p:spPr>
          <a:xfrm>
            <a:off x="4787114" y="234809"/>
            <a:ext cx="348294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12413838"/>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title="&quot;&quot;">
            <a:extLst>
              <a:ext uri="{FF2B5EF4-FFF2-40B4-BE49-F238E27FC236}">
                <a16:creationId xmlns:a16="http://schemas.microsoft.com/office/drawing/2014/main" id="{6E465A8E-6F0B-433D-AD41-E64DAB9CA8CB}"/>
              </a:ext>
            </a:extLst>
          </p:cNvPr>
          <p:cNvPicPr>
            <a:picLocks noChangeAspect="1"/>
          </p:cNvPicPr>
          <p:nvPr/>
        </p:nvPicPr>
        <p:blipFill rotWithShape="1">
          <a:blip r:embed="rId3"/>
          <a:srcRect r="19621"/>
          <a:stretch/>
        </p:blipFill>
        <p:spPr>
          <a:xfrm>
            <a:off x="4640060" y="1150061"/>
            <a:ext cx="6842392" cy="4671165"/>
          </a:xfrm>
          <a:prstGeom prst="rect">
            <a:avLst/>
          </a:prstGeom>
        </p:spPr>
      </p:pic>
      <p:sp>
        <p:nvSpPr>
          <p:cNvPr id="2" name="TextBox">
            <a:extLst>
              <a:ext uri="{FF2B5EF4-FFF2-40B4-BE49-F238E27FC236}">
                <a16:creationId xmlns:a16="http://schemas.microsoft.com/office/drawing/2014/main" id="{520EF493-A049-47D1-9C49-D22BE1A97B93}"/>
              </a:ext>
            </a:extLst>
          </p:cNvPr>
          <p:cNvSpPr txBox="1"/>
          <p:nvPr/>
        </p:nvSpPr>
        <p:spPr>
          <a:xfrm>
            <a:off x="1206782" y="2844225"/>
            <a:ext cx="4654013" cy="58477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Siden åbnes i sideredigering</a:t>
            </a:r>
          </a:p>
        </p:txBody>
      </p:sp>
      <p:sp>
        <p:nvSpPr>
          <p:cNvPr id="3" name="Titel"/>
          <p:cNvSpPr>
            <a:spLocks noGrp="1"/>
          </p:cNvSpPr>
          <p:nvPr>
            <p:ph type="title"/>
          </p:nvPr>
        </p:nvSpPr>
        <p:spPr>
          <a:xfrm>
            <a:off x="4531540" y="170916"/>
            <a:ext cx="369334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5" name="Billede 4"/>
          <p:cNvPicPr>
            <a:picLocks noChangeAspect="1"/>
          </p:cNvPicPr>
          <p:nvPr/>
        </p:nvPicPr>
        <p:blipFill rotWithShape="1">
          <a:blip r:embed="rId4">
            <a:extLst>
              <a:ext uri="{28A0092B-C50C-407E-A947-70E740481C1C}">
                <a14:useLocalDpi xmlns:a14="http://schemas.microsoft.com/office/drawing/2010/main" val="0"/>
              </a:ext>
            </a:extLst>
          </a:blip>
          <a:srcRect r="24135" b="68261"/>
          <a:stretch/>
        </p:blipFill>
        <p:spPr>
          <a:xfrm>
            <a:off x="6990245" y="3458817"/>
            <a:ext cx="4489451" cy="2176670"/>
          </a:xfrm>
          <a:prstGeom prst="rect">
            <a:avLst/>
          </a:prstGeom>
        </p:spPr>
      </p:pic>
    </p:spTree>
    <p:extLst>
      <p:ext uri="{BB962C8B-B14F-4D97-AF65-F5344CB8AC3E}">
        <p14:creationId xmlns:p14="http://schemas.microsoft.com/office/powerpoint/2010/main" val="1144413455"/>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k">
            <a:extLst>
              <a:ext uri="{FF2B5EF4-FFF2-40B4-BE49-F238E27FC236}">
                <a16:creationId xmlns:a16="http://schemas.microsoft.com/office/drawing/2014/main" id="{385C0B38-14E4-44AF-9D80-29D2E0C18115}"/>
              </a:ext>
            </a:extLst>
          </p:cNvPr>
          <p:cNvSpPr txBox="1"/>
          <p:nvPr/>
        </p:nvSpPr>
        <p:spPr>
          <a:xfrm>
            <a:off x="2418435" y="5573742"/>
            <a:ext cx="6578692" cy="707886"/>
          </a:xfrm>
          <a:prstGeom prst="rect">
            <a:avLst/>
          </a:prstGeom>
          <a:noFill/>
          <a:ln>
            <a:noFill/>
          </a:ln>
        </p:spPr>
        <p:txBody>
          <a:bodyPr wrap="square" rtlCol="0">
            <a:spAutoFit/>
          </a:bodyPr>
          <a:lstStyle/>
          <a:p>
            <a:r>
              <a:rPr lang="da-DK" sz="2000" dirty="0">
                <a:solidFill>
                  <a:srgbClr val="FFFFFF"/>
                </a:solidFill>
                <a:latin typeface="Arial" panose="020B0604020202020204" pitchFamily="34" charset="0"/>
                <a:cs typeface="Arial" panose="020B0604020202020204" pitchFamily="34" charset="0"/>
                <a:hlinkClick r:id="rId3"/>
              </a:rPr>
              <a:t>https://admin</a:t>
            </a:r>
            <a:r>
              <a:rPr lang="da-DK" sz="2000" dirty="0">
                <a:solidFill>
                  <a:srgbClr val="44831E"/>
                </a:solidFill>
                <a:latin typeface="Arial" panose="020B0604020202020204" pitchFamily="34" charset="0"/>
                <a:cs typeface="Arial" panose="020B0604020202020204" pitchFamily="34" charset="0"/>
                <a:hlinkClick r:id="rId3"/>
              </a:rPr>
              <a:t>lifeindenmark</a:t>
            </a:r>
            <a:r>
              <a:rPr lang="da-DK" sz="2000" dirty="0">
                <a:solidFill>
                  <a:srgbClr val="FFFFFF"/>
                </a:solidFill>
                <a:latin typeface="Arial" panose="020B0604020202020204" pitchFamily="34" charset="0"/>
                <a:cs typeface="Arial" panose="020B0604020202020204" pitchFamily="34" charset="0"/>
                <a:hlinkClick r:id="rId3"/>
              </a:rPr>
              <a:t>test.bdktest.dk/sitecore/login</a:t>
            </a:r>
            <a:endParaRPr lang="da-DK" sz="2000" dirty="0">
              <a:solidFill>
                <a:srgbClr val="FFFFFF"/>
              </a:solidFill>
              <a:latin typeface="Arial" panose="020B0604020202020204" pitchFamily="34" charset="0"/>
              <a:cs typeface="Arial" panose="020B0604020202020204" pitchFamily="34" charset="0"/>
            </a:endParaRPr>
          </a:p>
          <a:p>
            <a:endParaRPr lang="da-DK" sz="2000" dirty="0">
              <a:solidFill>
                <a:srgbClr val="FFFFFF"/>
              </a:solidFill>
              <a:latin typeface="Arial" panose="020B0604020202020204" pitchFamily="34" charset="0"/>
              <a:cs typeface="Arial" panose="020B0604020202020204" pitchFamily="34" charset="0"/>
            </a:endParaRPr>
          </a:p>
        </p:txBody>
      </p:sp>
      <p:pic>
        <p:nvPicPr>
          <p:cNvPr id="8" name="Logo" title="&quot;&quot;">
            <a:extLst>
              <a:ext uri="{FF2B5EF4-FFF2-40B4-BE49-F238E27FC236}">
                <a16:creationId xmlns:a16="http://schemas.microsoft.com/office/drawing/2014/main" id="{7CC6FE1E-20E4-7527-FC01-E9FC11961B93}"/>
              </a:ext>
            </a:extLst>
          </p:cNvPr>
          <p:cNvPicPr>
            <a:picLocks noChangeAspect="1"/>
          </p:cNvPicPr>
          <p:nvPr/>
        </p:nvPicPr>
        <p:blipFill rotWithShape="1">
          <a:blip r:embed="rId4"/>
          <a:srcRect r="50000"/>
          <a:stretch/>
        </p:blipFill>
        <p:spPr>
          <a:xfrm>
            <a:off x="9919369" y="1493994"/>
            <a:ext cx="2272631" cy="1219693"/>
          </a:xfrm>
          <a:prstGeom prst="rect">
            <a:avLst/>
          </a:prstGeom>
        </p:spPr>
      </p:pic>
      <p:pic>
        <p:nvPicPr>
          <p:cNvPr id="4" name="Billede" title="Billede af Sitecore loginside ">
            <a:extLst>
              <a:ext uri="{FF2B5EF4-FFF2-40B4-BE49-F238E27FC236}">
                <a16:creationId xmlns:a16="http://schemas.microsoft.com/office/drawing/2014/main" id="{399CCEE3-435F-4CB5-BD2E-D619094E6417}"/>
              </a:ext>
            </a:extLst>
          </p:cNvPr>
          <p:cNvPicPr>
            <a:picLocks noChangeAspect="1"/>
          </p:cNvPicPr>
          <p:nvPr/>
        </p:nvPicPr>
        <p:blipFill>
          <a:blip r:embed="rId5"/>
          <a:stretch>
            <a:fillRect/>
          </a:stretch>
        </p:blipFill>
        <p:spPr>
          <a:xfrm>
            <a:off x="2782207" y="1484313"/>
            <a:ext cx="5676609" cy="3902669"/>
          </a:xfrm>
          <a:prstGeom prst="rect">
            <a:avLst/>
          </a:prstGeom>
          <a:noFill/>
        </p:spPr>
      </p:pic>
      <p:sp>
        <p:nvSpPr>
          <p:cNvPr id="5" name="Rektangel" title="&quot;&quot;">
            <a:extLst>
              <a:ext uri="{FF2B5EF4-FFF2-40B4-BE49-F238E27FC236}">
                <a16:creationId xmlns:a16="http://schemas.microsoft.com/office/drawing/2014/main" id="{62D403A2-BE8A-48C2-89FD-43B24DCB4E38}"/>
              </a:ext>
            </a:extLst>
          </p:cNvPr>
          <p:cNvSpPr/>
          <p:nvPr/>
        </p:nvSpPr>
        <p:spPr>
          <a:xfrm flipV="1">
            <a:off x="1372713" y="1190954"/>
            <a:ext cx="433506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F19B5E0E-6EE4-4F10-BA2F-A260105EFB67}"/>
              </a:ext>
            </a:extLst>
          </p:cNvPr>
          <p:cNvSpPr txBox="1">
            <a:spLocks/>
          </p:cNvSpPr>
          <p:nvPr/>
        </p:nvSpPr>
        <p:spPr>
          <a:xfrm>
            <a:off x="1321913" y="793866"/>
            <a:ext cx="4549497" cy="459830"/>
          </a:xfrm>
          <a:prstGeom prst="rect">
            <a:avLst/>
          </a:prstGeom>
        </p:spPr>
        <p:txBody>
          <a:bodyPr>
            <a:normAutofit fontScale="85000" lnSpcReduction="10000"/>
          </a:bodyPr>
          <a:lstStyle>
            <a:lvl1pPr marL="342900" indent="-342900" algn="l" defTabSz="457200" rtl="0" eaLnBrk="1" latinLnBrk="0" hangingPunct="1">
              <a:spcBef>
                <a:spcPct val="20000"/>
              </a:spcBef>
              <a:buFont typeface="Arial"/>
              <a:buChar char="•"/>
              <a:defRPr sz="15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5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5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5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2000" b="1" kern="1200" baseline="0" dirty="0">
                <a:solidFill>
                  <a:srgbClr val="FFFFFF"/>
                </a:solidFill>
                <a:latin typeface="Arial" panose="020B0604020202020204" pitchFamily="34" charset="0"/>
                <a:cs typeface="Arial" panose="020B0604020202020204" pitchFamily="34" charset="0"/>
              </a:rPr>
              <a:t>Log ind i testmiljøet for lifeindenmark.dk</a:t>
            </a:r>
          </a:p>
        </p:txBody>
      </p:sp>
      <p:sp>
        <p:nvSpPr>
          <p:cNvPr id="3" name="Titel 1"/>
          <p:cNvSpPr>
            <a:spLocks noGrp="1"/>
          </p:cNvSpPr>
          <p:nvPr>
            <p:ph type="title"/>
          </p:nvPr>
        </p:nvSpPr>
        <p:spPr>
          <a:xfrm>
            <a:off x="4212579" y="168431"/>
            <a:ext cx="395228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96264415"/>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ogo" title="&quot;&quot;">
            <a:extLst>
              <a:ext uri="{FF2B5EF4-FFF2-40B4-BE49-F238E27FC236}">
                <a16:creationId xmlns:a16="http://schemas.microsoft.com/office/drawing/2014/main" id="{C77D8BA8-C282-24E4-774C-88F0AFA6E294}"/>
              </a:ext>
            </a:extLst>
          </p:cNvPr>
          <p:cNvPicPr>
            <a:picLocks noChangeAspect="1"/>
          </p:cNvPicPr>
          <p:nvPr/>
        </p:nvPicPr>
        <p:blipFill rotWithShape="1">
          <a:blip r:embed="rId3"/>
          <a:srcRect r="50000"/>
          <a:stretch/>
        </p:blipFill>
        <p:spPr>
          <a:xfrm>
            <a:off x="9919369" y="1493994"/>
            <a:ext cx="2272631" cy="1219693"/>
          </a:xfrm>
          <a:prstGeom prst="rect">
            <a:avLst/>
          </a:prstGeom>
        </p:spPr>
      </p:pic>
      <p:pic>
        <p:nvPicPr>
          <p:cNvPr id="3" name="Billede" title="Billede af Sitecore redigeringsside ">
            <a:extLst>
              <a:ext uri="{FF2B5EF4-FFF2-40B4-BE49-F238E27FC236}">
                <a16:creationId xmlns:a16="http://schemas.microsoft.com/office/drawing/2014/main" id="{C8A8AF2C-3301-5FDD-6322-1375AA2F514B}"/>
              </a:ext>
            </a:extLst>
          </p:cNvPr>
          <p:cNvPicPr>
            <a:picLocks noChangeAspect="1"/>
          </p:cNvPicPr>
          <p:nvPr/>
        </p:nvPicPr>
        <p:blipFill>
          <a:blip r:embed="rId4"/>
          <a:stretch>
            <a:fillRect/>
          </a:stretch>
        </p:blipFill>
        <p:spPr>
          <a:xfrm>
            <a:off x="1862947" y="1880096"/>
            <a:ext cx="6720515" cy="3628690"/>
          </a:xfrm>
          <a:prstGeom prst="rect">
            <a:avLst/>
          </a:prstGeom>
        </p:spPr>
      </p:pic>
      <p:sp>
        <p:nvSpPr>
          <p:cNvPr id="6" name="Rektangel" title="&quot;&quot;">
            <a:extLst>
              <a:ext uri="{FF2B5EF4-FFF2-40B4-BE49-F238E27FC236}">
                <a16:creationId xmlns:a16="http://schemas.microsoft.com/office/drawing/2014/main" id="{8E247806-F51E-79E2-D908-DC313864C1DE}"/>
              </a:ext>
            </a:extLst>
          </p:cNvPr>
          <p:cNvSpPr/>
          <p:nvPr/>
        </p:nvSpPr>
        <p:spPr>
          <a:xfrm>
            <a:off x="791011" y="1253696"/>
            <a:ext cx="285696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p:nvPr/>
        </p:nvSpPr>
        <p:spPr>
          <a:xfrm>
            <a:off x="821417" y="781907"/>
            <a:ext cx="3272050" cy="400110"/>
          </a:xfrm>
          <a:prstGeom prst="rect">
            <a:avLst/>
          </a:prstGeom>
        </p:spPr>
        <p:txBody>
          <a:bodyPr wrap="none">
            <a:spAutoFit/>
          </a:bodyPr>
          <a:lstStyle/>
          <a:p>
            <a:pPr lvl="0"/>
            <a:r>
              <a:rPr lang="da-DK" sz="2000" b="1" dirty="0">
                <a:solidFill>
                  <a:srgbClr val="FFFFFF"/>
                </a:solidFill>
                <a:latin typeface="Arial" panose="020B0604020202020204" pitchFamily="34" charset="0"/>
                <a:cs typeface="Arial" panose="020B0604020202020204" pitchFamily="34" charset="0"/>
              </a:rPr>
              <a:t>Indstil sproget til engelsk</a:t>
            </a:r>
          </a:p>
        </p:txBody>
      </p:sp>
      <p:sp>
        <p:nvSpPr>
          <p:cNvPr id="2" name="Titel 1"/>
          <p:cNvSpPr>
            <a:spLocks noGrp="1"/>
          </p:cNvSpPr>
          <p:nvPr>
            <p:ph type="title"/>
          </p:nvPr>
        </p:nvSpPr>
        <p:spPr>
          <a:xfrm>
            <a:off x="3977910" y="171062"/>
            <a:ext cx="361241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94421782"/>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go" title="&quot;&quot;">
            <a:extLst>
              <a:ext uri="{FF2B5EF4-FFF2-40B4-BE49-F238E27FC236}">
                <a16:creationId xmlns:a16="http://schemas.microsoft.com/office/drawing/2014/main" id="{7CDED8AF-4B9D-C2A7-1A28-DCCCBBEFD690}"/>
              </a:ext>
            </a:extLst>
          </p:cNvPr>
          <p:cNvPicPr>
            <a:picLocks noChangeAspect="1"/>
          </p:cNvPicPr>
          <p:nvPr/>
        </p:nvPicPr>
        <p:blipFill rotWithShape="1">
          <a:blip r:embed="rId3"/>
          <a:srcRect r="50000"/>
          <a:stretch/>
        </p:blipFill>
        <p:spPr>
          <a:xfrm>
            <a:off x="9919369" y="1493994"/>
            <a:ext cx="2272631" cy="1219693"/>
          </a:xfrm>
          <a:prstGeom prst="rect">
            <a:avLst/>
          </a:prstGeom>
        </p:spPr>
      </p:pic>
      <p:pic>
        <p:nvPicPr>
          <p:cNvPr id="6" name="Billede 1" title="Billede af indholdsredigering på lifeindenmark.dk ">
            <a:extLst>
              <a:ext uri="{FF2B5EF4-FFF2-40B4-BE49-F238E27FC236}">
                <a16:creationId xmlns:a16="http://schemas.microsoft.com/office/drawing/2014/main" id="{65FC1B32-D35D-7B82-C822-7EFC75E54291}"/>
              </a:ext>
            </a:extLst>
          </p:cNvPr>
          <p:cNvPicPr>
            <a:picLocks noChangeAspect="1"/>
          </p:cNvPicPr>
          <p:nvPr/>
        </p:nvPicPr>
        <p:blipFill rotWithShape="1">
          <a:blip r:embed="rId4"/>
          <a:srcRect t="3895"/>
          <a:stretch/>
        </p:blipFill>
        <p:spPr>
          <a:xfrm>
            <a:off x="3786061" y="1496625"/>
            <a:ext cx="5876203" cy="4847174"/>
          </a:xfrm>
          <a:prstGeom prst="rect">
            <a:avLst/>
          </a:prstGeom>
          <a:effectLst>
            <a:outerShdw blurRad="50800" dist="38100" dir="2700000" algn="tl" rotWithShape="0">
              <a:prstClr val="black">
                <a:alpha val="40000"/>
              </a:prstClr>
            </a:outerShdw>
          </a:effectLst>
        </p:spPr>
      </p:pic>
      <p:sp>
        <p:nvSpPr>
          <p:cNvPr id="8" name="Tekst">
            <a:extLst>
              <a:ext uri="{FF2B5EF4-FFF2-40B4-BE49-F238E27FC236}">
                <a16:creationId xmlns:a16="http://schemas.microsoft.com/office/drawing/2014/main" id="{D9924097-6759-4345-D4B0-66236690786E}"/>
              </a:ext>
            </a:extLst>
          </p:cNvPr>
          <p:cNvSpPr txBox="1">
            <a:spLocks/>
          </p:cNvSpPr>
          <p:nvPr/>
        </p:nvSpPr>
        <p:spPr>
          <a:xfrm>
            <a:off x="707900" y="2063212"/>
            <a:ext cx="3619524" cy="32736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a:t>
            </a:r>
            <a:r>
              <a:rPr lang="da-DK" sz="1600" dirty="0" err="1">
                <a:solidFill>
                  <a:srgbClr val="FFFFFF"/>
                </a:solidFill>
                <a:latin typeface="Arial" panose="020B0604020202020204" pitchFamily="34" charset="0"/>
                <a:cs typeface="Arial" panose="020B0604020202020204" pitchFamily="34" charset="0"/>
              </a:rPr>
              <a:t>lifeindenmark</a:t>
            </a: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forside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emneforside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indholdsside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mappen ”</a:t>
            </a:r>
            <a:r>
              <a:rPr lang="da-DK" sz="1600" dirty="0" err="1">
                <a:solidFill>
                  <a:srgbClr val="FFFFFF"/>
                </a:solidFill>
                <a:latin typeface="Arial" panose="020B0604020202020204" pitchFamily="34" charset="0"/>
                <a:cs typeface="Arial" panose="020B0604020202020204" pitchFamily="34" charset="0"/>
              </a:rPr>
              <a:t>Pagedata</a:t>
            </a:r>
            <a:r>
              <a:rPr lang="da-DK" sz="1600" dirty="0">
                <a:solidFill>
                  <a:srgbClr val="FFFFFF"/>
                </a:solidFill>
                <a:latin typeface="Arial" panose="020B0604020202020204" pitchFamily="34" charset="0"/>
                <a:cs typeface="Arial" panose="020B0604020202020204" pitchFamily="34" charset="0"/>
              </a:rPr>
              <a:t>”</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Klik på ”Mikroartikler”</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Klik på mikroartiklen for at redigere.</a:t>
            </a:r>
          </a:p>
        </p:txBody>
      </p:sp>
      <p:sp>
        <p:nvSpPr>
          <p:cNvPr id="5" name="Rektangel" title="&quot;&quot;">
            <a:extLst>
              <a:ext uri="{FF2B5EF4-FFF2-40B4-BE49-F238E27FC236}">
                <a16:creationId xmlns:a16="http://schemas.microsoft.com/office/drawing/2014/main" id="{5412B30D-C97A-4272-B2A1-C463DA523113}"/>
              </a:ext>
            </a:extLst>
          </p:cNvPr>
          <p:cNvSpPr/>
          <p:nvPr/>
        </p:nvSpPr>
        <p:spPr>
          <a:xfrm>
            <a:off x="704383" y="1253696"/>
            <a:ext cx="724608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p:cNvSpPr/>
          <p:nvPr/>
        </p:nvSpPr>
        <p:spPr>
          <a:xfrm>
            <a:off x="688913" y="825120"/>
            <a:ext cx="8286121" cy="400110"/>
          </a:xfrm>
          <a:prstGeom prst="rect">
            <a:avLst/>
          </a:prstGeom>
        </p:spPr>
        <p:txBody>
          <a:bodyPr wrap="square">
            <a:spAutoFit/>
          </a:bodyPr>
          <a:lstStyle/>
          <a:p>
            <a:pPr lvl="0"/>
            <a:r>
              <a:rPr lang="da-DK" sz="2000" b="1" dirty="0">
                <a:solidFill>
                  <a:srgbClr val="FFFFFF"/>
                </a:solidFill>
                <a:latin typeface="Arial" panose="020B0604020202020204" pitchFamily="34" charset="0"/>
                <a:cs typeface="Arial" panose="020B0604020202020204" pitchFamily="34" charset="0"/>
              </a:rPr>
              <a:t>Redigér </a:t>
            </a:r>
            <a:r>
              <a:rPr lang="da-DK" sz="2000" b="1" dirty="0" err="1">
                <a:solidFill>
                  <a:srgbClr val="FFFFFF"/>
                </a:solidFill>
                <a:latin typeface="Arial" panose="020B0604020202020204" pitchFamily="34" charset="0"/>
                <a:cs typeface="Arial" panose="020B0604020202020204" pitchFamily="34" charset="0"/>
              </a:rPr>
              <a:t>mikroartikel</a:t>
            </a:r>
            <a:r>
              <a:rPr lang="da-DK" sz="2000" b="1" dirty="0">
                <a:solidFill>
                  <a:srgbClr val="FFFFFF"/>
                </a:solidFill>
                <a:latin typeface="Arial" panose="020B0604020202020204" pitchFamily="34" charset="0"/>
                <a:cs typeface="Arial" panose="020B0604020202020204" pitchFamily="34" charset="0"/>
              </a:rPr>
              <a:t> via indholdsredigering på lifeindenmark.dk</a:t>
            </a:r>
          </a:p>
        </p:txBody>
      </p:sp>
      <p:sp>
        <p:nvSpPr>
          <p:cNvPr id="7" name="Titel 1"/>
          <p:cNvSpPr>
            <a:spLocks noGrp="1"/>
          </p:cNvSpPr>
          <p:nvPr>
            <p:ph type="title"/>
          </p:nvPr>
        </p:nvSpPr>
        <p:spPr>
          <a:xfrm>
            <a:off x="4402067" y="207443"/>
            <a:ext cx="356386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548350203"/>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go" title="&quot;&quot;">
            <a:extLst>
              <a:ext uri="{FF2B5EF4-FFF2-40B4-BE49-F238E27FC236}">
                <a16:creationId xmlns:a16="http://schemas.microsoft.com/office/drawing/2014/main" id="{5C6F8710-0DE1-4EFD-6587-62FB82FF9396}"/>
              </a:ext>
            </a:extLst>
          </p:cNvPr>
          <p:cNvPicPr>
            <a:picLocks noChangeAspect="1"/>
          </p:cNvPicPr>
          <p:nvPr/>
        </p:nvPicPr>
        <p:blipFill rotWithShape="1">
          <a:blip r:embed="rId3"/>
          <a:srcRect r="50000"/>
          <a:stretch/>
        </p:blipFill>
        <p:spPr>
          <a:xfrm>
            <a:off x="9919369" y="1493994"/>
            <a:ext cx="2272631" cy="1219693"/>
          </a:xfrm>
          <a:prstGeom prst="rect">
            <a:avLst/>
          </a:prstGeom>
        </p:spPr>
      </p:pic>
      <p:sp>
        <p:nvSpPr>
          <p:cNvPr id="6" name="Tekst">
            <a:extLst>
              <a:ext uri="{FF2B5EF4-FFF2-40B4-BE49-F238E27FC236}">
                <a16:creationId xmlns:a16="http://schemas.microsoft.com/office/drawing/2014/main" id="{87A2E2A8-C13A-4ED3-B99C-F19CD8B4BB0F}"/>
              </a:ext>
            </a:extLst>
          </p:cNvPr>
          <p:cNvSpPr txBox="1"/>
          <p:nvPr/>
        </p:nvSpPr>
        <p:spPr>
          <a:xfrm>
            <a:off x="652664" y="2644170"/>
            <a:ext cx="4654013" cy="1569660"/>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Når du klikker på ‘Sideredigering’, ser du lifeindenmark.dk-forsiden.</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Links på siden er aktive. Klik, og navigér frem</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til den side, du ønsker at redigere.</a:t>
            </a:r>
          </a:p>
          <a:p>
            <a:endParaRPr lang="da-DK" sz="1600" dirty="0">
              <a:solidFill>
                <a:srgbClr val="FFFFFF"/>
              </a:solidFill>
              <a:latin typeface="Arial" panose="020B0604020202020204" pitchFamily="34" charset="0"/>
              <a:cs typeface="Arial" panose="020B0604020202020204" pitchFamily="34" charset="0"/>
            </a:endParaRPr>
          </a:p>
        </p:txBody>
      </p:sp>
      <p:sp>
        <p:nvSpPr>
          <p:cNvPr id="7" name="Rektangel" title="&quot;&quot;">
            <a:extLst>
              <a:ext uri="{FF2B5EF4-FFF2-40B4-BE49-F238E27FC236}">
                <a16:creationId xmlns:a16="http://schemas.microsoft.com/office/drawing/2014/main" id="{974CC842-168B-4BFF-98A9-30BDC4C4398D}"/>
              </a:ext>
            </a:extLst>
          </p:cNvPr>
          <p:cNvSpPr/>
          <p:nvPr/>
        </p:nvSpPr>
        <p:spPr>
          <a:xfrm>
            <a:off x="712313" y="1527209"/>
            <a:ext cx="403294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p:nvPr/>
        </p:nvSpPr>
        <p:spPr>
          <a:xfrm>
            <a:off x="661550" y="1082672"/>
            <a:ext cx="4456669" cy="400110"/>
          </a:xfrm>
          <a:prstGeom prst="rect">
            <a:avLst/>
          </a:prstGeom>
        </p:spPr>
        <p:txBody>
          <a:bodyPr wrap="none">
            <a:spAutoFit/>
          </a:bodyPr>
          <a:lstStyle/>
          <a:p>
            <a:pPr lvl="0"/>
            <a:r>
              <a:rPr lang="da-DK" sz="2000" b="1" dirty="0">
                <a:solidFill>
                  <a:srgbClr val="FFFFFF"/>
                </a:solidFill>
                <a:latin typeface="Arial" panose="020B0604020202020204" pitchFamily="34" charset="0"/>
                <a:cs typeface="Arial" panose="020B0604020202020204" pitchFamily="34" charset="0"/>
              </a:rPr>
              <a:t>Sideredigering på lifeindenmark.dk</a:t>
            </a:r>
          </a:p>
        </p:txBody>
      </p:sp>
      <p:sp>
        <p:nvSpPr>
          <p:cNvPr id="8" name="Titel 1"/>
          <p:cNvSpPr>
            <a:spLocks noGrp="1"/>
          </p:cNvSpPr>
          <p:nvPr>
            <p:ph type="title"/>
          </p:nvPr>
        </p:nvSpPr>
        <p:spPr>
          <a:xfrm>
            <a:off x="4745254" y="169414"/>
            <a:ext cx="372570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3" name="Billed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0552" y="832195"/>
            <a:ext cx="3233448" cy="4796281"/>
          </a:xfrm>
          <a:prstGeom prst="rect">
            <a:avLst/>
          </a:prstGeom>
        </p:spPr>
      </p:pic>
    </p:spTree>
    <p:extLst>
      <p:ext uri="{BB962C8B-B14F-4D97-AF65-F5344CB8AC3E}">
        <p14:creationId xmlns:p14="http://schemas.microsoft.com/office/powerpoint/2010/main" val="418101824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title="&quot;&quot;">
            <a:extLst>
              <a:ext uri="{FF2B5EF4-FFF2-40B4-BE49-F238E27FC236}">
                <a16:creationId xmlns:a16="http://schemas.microsoft.com/office/drawing/2014/main" id="{304D3F40-9EB3-4762-985B-4AB07403F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5678" y="1338925"/>
            <a:ext cx="6082544" cy="4180150"/>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title="&quot;&quot;">
            <a:extLst>
              <a:ext uri="{FF2B5EF4-FFF2-40B4-BE49-F238E27FC236}">
                <a16:creationId xmlns:a16="http://schemas.microsoft.com/office/drawing/2014/main" id="{B14467D3-360F-40EE-AE40-049F0CED76CB}"/>
              </a:ext>
            </a:extLst>
          </p:cNvPr>
          <p:cNvSpPr/>
          <p:nvPr/>
        </p:nvSpPr>
        <p:spPr>
          <a:xfrm>
            <a:off x="525516" y="2352222"/>
            <a:ext cx="506248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Overskrift"/>
          <p:cNvSpPr>
            <a:spLocks noGrp="1"/>
          </p:cNvSpPr>
          <p:nvPr>
            <p:ph type="title"/>
          </p:nvPr>
        </p:nvSpPr>
        <p:spPr>
          <a:xfrm>
            <a:off x="525516" y="1445196"/>
            <a:ext cx="5307419" cy="1187414"/>
          </a:xfrm>
        </p:spPr>
        <p:txBody>
          <a:bodyPr/>
          <a:lstStyle/>
          <a:p>
            <a:r>
              <a:rPr lang="da-DK" sz="2800" b="1" dirty="0">
                <a:solidFill>
                  <a:prstClr val="white"/>
                </a:solidFill>
                <a:latin typeface="Arial" panose="020B0604020202020204" pitchFamily="34" charset="0"/>
                <a:cs typeface="Arial" panose="020B0604020202020204" pitchFamily="34" charset="0"/>
              </a:rPr>
              <a:t>Lektion 1:</a:t>
            </a:r>
            <a:br>
              <a:rPr lang="da-DK" sz="2800" b="1" dirty="0">
                <a:solidFill>
                  <a:prstClr val="white"/>
                </a:solidFill>
                <a:latin typeface="Arial" panose="020B0604020202020204" pitchFamily="34" charset="0"/>
                <a:cs typeface="Arial" panose="020B0604020202020204" pitchFamily="34" charset="0"/>
              </a:rPr>
            </a:br>
            <a:r>
              <a:rPr lang="da-DK" sz="2800" dirty="0">
                <a:solidFill>
                  <a:prstClr val="white"/>
                </a:solidFill>
                <a:latin typeface="Arial" panose="020B0604020202020204" pitchFamily="34" charset="0"/>
                <a:cs typeface="Arial" panose="020B0604020202020204" pitchFamily="34" charset="0"/>
              </a:rPr>
              <a:t>introduktion til borger.dk</a:t>
            </a:r>
            <a:endParaRPr lang="da-DK" sz="2800" dirty="0"/>
          </a:p>
        </p:txBody>
      </p:sp>
    </p:spTree>
    <p:extLst>
      <p:ext uri="{BB962C8B-B14F-4D97-AF65-F5344CB8AC3E}">
        <p14:creationId xmlns:p14="http://schemas.microsoft.com/office/powerpoint/2010/main" val="306282212"/>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p:nvPr/>
        </p:nvSpPr>
        <p:spPr>
          <a:xfrm>
            <a:off x="3048000" y="2018005"/>
            <a:ext cx="6096000" cy="1569660"/>
          </a:xfrm>
          <a:prstGeom prst="rect">
            <a:avLst/>
          </a:prstGeom>
        </p:spPr>
        <p:txBody>
          <a:bodyPr>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 </a:t>
            </a:r>
            <a:r>
              <a:rPr lang="da-DK" sz="4000" b="1" dirty="0">
                <a:solidFill>
                  <a:srgbClr val="FFFFFF"/>
                </a:solidFill>
                <a:latin typeface="Arial" panose="020B0604020202020204" pitchFamily="34" charset="0"/>
                <a:cs typeface="Arial" panose="020B0604020202020204" pitchFamily="34" charset="0"/>
              </a:rPr>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Login og </a:t>
            </a:r>
            <a:r>
              <a:rPr lang="da-DK" sz="4000" dirty="0" err="1">
                <a:solidFill>
                  <a:srgbClr val="FFFFFF"/>
                </a:solidFill>
                <a:latin typeface="Arial" panose="020B0604020202020204" pitchFamily="34" charset="0"/>
                <a:cs typeface="Arial" panose="020B0604020202020204" pitchFamily="34" charset="0"/>
              </a:rPr>
              <a:t>Sitecorestruktur</a:t>
            </a:r>
            <a:endParaRPr lang="da-DK" sz="4000" dirty="0">
              <a:solidFill>
                <a:srgbClr val="FFFFFF"/>
              </a:solidFill>
              <a:latin typeface="Arial" panose="020B0604020202020204" pitchFamily="34" charset="0"/>
              <a:cs typeface="Arial" panose="020B0604020202020204" pitchFamily="34" charset="0"/>
            </a:endParaRPr>
          </a:p>
        </p:txBody>
      </p:sp>
      <p:sp>
        <p:nvSpPr>
          <p:cNvPr id="4" name="Titel"/>
          <p:cNvSpPr>
            <a:spLocks noGrp="1"/>
          </p:cNvSpPr>
          <p:nvPr>
            <p:ph type="title"/>
          </p:nvPr>
        </p:nvSpPr>
        <p:spPr>
          <a:xfrm>
            <a:off x="4042982" y="219468"/>
            <a:ext cx="3863273"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589906024"/>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a:extLst>
              <a:ext uri="{FF2B5EF4-FFF2-40B4-BE49-F238E27FC236}">
                <a16:creationId xmlns:a16="http://schemas.microsoft.com/office/drawing/2014/main" id="{B125BCDB-3724-4064-AF2A-9BEC3A5F5143}"/>
              </a:ext>
            </a:extLst>
          </p:cNvPr>
          <p:cNvPicPr>
            <a:picLocks noChangeAspect="1"/>
          </p:cNvPicPr>
          <p:nvPr/>
        </p:nvPicPr>
        <p:blipFill rotWithShape="1">
          <a:blip r:embed="rId3">
            <a:extLst>
              <a:ext uri="{28A0092B-C50C-407E-A947-70E740481C1C}">
                <a14:useLocalDpi xmlns:a14="http://schemas.microsoft.com/office/drawing/2010/main" val="0"/>
              </a:ext>
            </a:extLst>
          </a:blip>
          <a:srcRect l="19065" t="4261" r="23977" b="-154"/>
          <a:stretch/>
        </p:blipFill>
        <p:spPr>
          <a:xfrm>
            <a:off x="6998986" y="1233377"/>
            <a:ext cx="4406205" cy="4944786"/>
          </a:xfrm>
          <a:prstGeom prst="rect">
            <a:avLst/>
          </a:prstGeom>
        </p:spPr>
      </p:pic>
      <p:sp>
        <p:nvSpPr>
          <p:cNvPr id="3" name="Tekst"/>
          <p:cNvSpPr>
            <a:spLocks noGrp="1"/>
          </p:cNvSpPr>
          <p:nvPr>
            <p:ph sz="quarter" idx="4294967295"/>
          </p:nvPr>
        </p:nvSpPr>
        <p:spPr>
          <a:xfrm>
            <a:off x="1612900" y="2044827"/>
            <a:ext cx="5003800" cy="4192940"/>
          </a:xfrm>
          <a:prstGeom prst="rect">
            <a:avLst/>
          </a:prstGeom>
        </p:spPr>
        <p:txBody>
          <a:bodyPr/>
          <a:lstStyle/>
          <a:p>
            <a:pPr marL="0" indent="0">
              <a:buNone/>
            </a:pPr>
            <a:r>
              <a:rPr lang="da-DK" sz="1400" b="1" dirty="0">
                <a:solidFill>
                  <a:srgbClr val="FFFFFF"/>
                </a:solidFill>
                <a:latin typeface="Arial" panose="020B0604020202020204" pitchFamily="34" charset="0"/>
                <a:cs typeface="Arial" panose="020B0604020202020204" pitchFamily="34" charset="0"/>
              </a:rPr>
              <a:t>Log på:</a:t>
            </a:r>
          </a:p>
          <a:p>
            <a:pPr marL="0" indent="0">
              <a:buNone/>
            </a:pPr>
            <a:r>
              <a:rPr lang="da-DK" sz="1400" b="1" dirty="0">
                <a:solidFill>
                  <a:srgbClr val="FFFFFF"/>
                </a:solidFill>
                <a:latin typeface="Arial" panose="020B0604020202020204" pitchFamily="34" charset="0"/>
                <a:cs typeface="Arial" panose="020B0604020202020204" pitchFamily="34" charset="0"/>
              </a:rPr>
              <a:t>A) borger.dk:</a:t>
            </a:r>
          </a:p>
          <a:p>
            <a:pPr marL="0" indent="0" algn="r">
              <a:buNone/>
            </a:pPr>
            <a:r>
              <a:rPr lang="da-DK" sz="1400" dirty="0">
                <a:solidFill>
                  <a:schemeClr val="bg1"/>
                </a:solidFill>
                <a:latin typeface="Arial" panose="020B0604020202020204" pitchFamily="34" charset="0"/>
                <a:cs typeface="Arial" panose="020B0604020202020204" pitchFamily="34" charset="0"/>
                <a:hlinkClick r:id="rId4"/>
              </a:rPr>
              <a:t>https://adminborgertest.bdktest.dk/sitecore/login</a:t>
            </a:r>
            <a:r>
              <a:rPr lang="da-DK" sz="1400" dirty="0">
                <a:solidFill>
                  <a:schemeClr val="bg1"/>
                </a:solidFill>
                <a:latin typeface="Arial" panose="020B0604020202020204" pitchFamily="34" charset="0"/>
                <a:cs typeface="Arial" panose="020B0604020202020204" pitchFamily="34" charset="0"/>
              </a:rPr>
              <a:t> </a:t>
            </a:r>
          </a:p>
          <a:p>
            <a:pPr marL="0" indent="0">
              <a:buNone/>
            </a:pPr>
            <a:r>
              <a:rPr lang="da-DK" sz="1400" b="1" dirty="0">
                <a:solidFill>
                  <a:schemeClr val="bg1"/>
                </a:solidFill>
                <a:latin typeface="Arial" panose="020B0604020202020204" pitchFamily="34" charset="0"/>
                <a:cs typeface="Arial" panose="020B0604020202020204" pitchFamily="34" charset="0"/>
              </a:rPr>
              <a:t>eller</a:t>
            </a:r>
          </a:p>
          <a:p>
            <a:pPr marL="0" indent="0">
              <a:buNone/>
            </a:pPr>
            <a:r>
              <a:rPr lang="da-DK" sz="1400" b="1" dirty="0">
                <a:solidFill>
                  <a:schemeClr val="bg1"/>
                </a:solidFill>
                <a:latin typeface="Arial" panose="020B0604020202020204" pitchFamily="34" charset="0"/>
                <a:cs typeface="Arial" panose="020B0604020202020204" pitchFamily="34" charset="0"/>
              </a:rPr>
              <a:t>B</a:t>
            </a:r>
            <a:r>
              <a:rPr lang="da-DK" sz="1400" b="1" dirty="0">
                <a:solidFill>
                  <a:srgbClr val="FFFFFF"/>
                </a:solidFill>
                <a:latin typeface="Arial" panose="020B0604020202020204" pitchFamily="34" charset="0"/>
                <a:cs typeface="Arial" panose="020B0604020202020204" pitchFamily="34" charset="0"/>
              </a:rPr>
              <a:t>) lifeindenmark.dk:</a:t>
            </a:r>
          </a:p>
          <a:p>
            <a:pPr marL="0" indent="0" algn="r">
              <a:buNone/>
            </a:pPr>
            <a:r>
              <a:rPr lang="da-DK" sz="1400" dirty="0">
                <a:solidFill>
                  <a:schemeClr val="bg1"/>
                </a:solidFill>
                <a:latin typeface="Arial" panose="020B0604020202020204" pitchFamily="34" charset="0"/>
                <a:cs typeface="Arial" panose="020B0604020202020204" pitchFamily="34" charset="0"/>
                <a:hlinkClick r:id="rId5"/>
              </a:rPr>
              <a:t>https://adminlifeindenmarktest.bdktest.dk/sitecore/login</a:t>
            </a:r>
            <a:endParaRPr lang="da-DK" sz="1400" dirty="0">
              <a:solidFill>
                <a:schemeClr val="bg1"/>
              </a:solidFill>
              <a:latin typeface="Arial" panose="020B0604020202020204" pitchFamily="34" charset="0"/>
              <a:cs typeface="Arial" panose="020B0604020202020204" pitchFamily="34" charset="0"/>
            </a:endParaRPr>
          </a:p>
          <a:p>
            <a:pPr marL="0" indent="0" algn="r">
              <a:buNone/>
            </a:pPr>
            <a:endParaRPr lang="da-DK" sz="1400" dirty="0">
              <a:solidFill>
                <a:schemeClr val="bg1"/>
              </a:solidFill>
              <a:latin typeface="Arial" panose="020B0604020202020204" pitchFamily="34" charset="0"/>
              <a:cs typeface="Arial" panose="020B0604020202020204" pitchFamily="34" charset="0"/>
            </a:endParaRPr>
          </a:p>
          <a:p>
            <a:pPr marL="0" indent="0">
              <a:buNone/>
            </a:pPr>
            <a:r>
              <a:rPr lang="da-DK" sz="1400" b="1" dirty="0">
                <a:solidFill>
                  <a:srgbClr val="FFFFFF"/>
                </a:solidFill>
                <a:latin typeface="Arial" panose="020B0604020202020204" pitchFamily="34" charset="0"/>
                <a:cs typeface="Arial" panose="020B0604020202020204" pitchFamily="34" charset="0"/>
              </a:rPr>
              <a:t>Brug 2 minutter på at studere Sitecores struktur:</a:t>
            </a:r>
          </a:p>
          <a:p>
            <a:pPr marL="0" indent="0">
              <a:buNone/>
            </a:pPr>
            <a:endParaRPr lang="da-DK" sz="1400" b="1"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  Åbn Indholdsredigering, og undersøg </a:t>
            </a:r>
            <a:r>
              <a:rPr lang="da-DK" sz="1400" dirty="0" err="1">
                <a:solidFill>
                  <a:srgbClr val="FFFFFF"/>
                </a:solidFill>
                <a:latin typeface="Arial" panose="020B0604020202020204" pitchFamily="34" charset="0"/>
                <a:cs typeface="Arial" panose="020B0604020202020204" pitchFamily="34" charset="0"/>
              </a:rPr>
              <a:t>borger.dk’s</a:t>
            </a:r>
            <a:r>
              <a:rPr lang="da-DK" sz="1400" dirty="0">
                <a:solidFill>
                  <a:srgbClr val="FFFFFF"/>
                </a:solidFill>
                <a:latin typeface="Arial" panose="020B0604020202020204" pitchFamily="34" charset="0"/>
                <a:cs typeface="Arial" panose="020B0604020202020204" pitchFamily="34" charset="0"/>
              </a:rPr>
              <a:t> ‘Indholdstræ’.</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Klik dig tilbage til </a:t>
            </a:r>
            <a:r>
              <a:rPr lang="da-DK" sz="1400" dirty="0" err="1">
                <a:solidFill>
                  <a:srgbClr val="FFFFFF"/>
                </a:solidFill>
                <a:latin typeface="Arial" panose="020B0604020202020204" pitchFamily="34" charset="0"/>
                <a:cs typeface="Arial" panose="020B0604020202020204" pitchFamily="34" charset="0"/>
              </a:rPr>
              <a:t>Sitecores</a:t>
            </a:r>
            <a:r>
              <a:rPr lang="da-DK" sz="1400" dirty="0">
                <a:solidFill>
                  <a:srgbClr val="FFFFFF"/>
                </a:solidFill>
                <a:latin typeface="Arial" panose="020B0604020202020204" pitchFamily="34" charset="0"/>
                <a:cs typeface="Arial" panose="020B0604020202020204" pitchFamily="34" charset="0"/>
              </a:rPr>
              <a:t> forside.</a:t>
            </a:r>
            <a:br>
              <a:rPr lang="da-DK" sz="1400" dirty="0">
                <a:solidFill>
                  <a:srgbClr val="FFFFFF"/>
                </a:solidFill>
                <a:latin typeface="Arial" panose="020B0604020202020204" pitchFamily="34" charset="0"/>
                <a:cs typeface="Arial" panose="020B0604020202020204" pitchFamily="34" charset="0"/>
              </a:rPr>
            </a:br>
            <a:endParaRPr lang="da-DK" sz="14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Åbn sideredigering, og undersøg søgefunktionen.</a:t>
            </a:r>
          </a:p>
          <a:p>
            <a:pPr marL="0" indent="0">
              <a:buNone/>
            </a:pPr>
            <a:endParaRPr lang="da-DK" sz="1400" dirty="0">
              <a:solidFill>
                <a:srgbClr val="FFFFFF"/>
              </a:solidFill>
              <a:latin typeface="Arial" panose="020B0604020202020204" pitchFamily="34" charset="0"/>
              <a:cs typeface="Arial" panose="020B0604020202020204" pitchFamily="34" charset="0"/>
            </a:endParaRPr>
          </a:p>
          <a:p>
            <a:pPr marL="457200" lvl="1" indent="0">
              <a:buNone/>
            </a:pPr>
            <a:endParaRPr lang="da-DK" sz="1600" dirty="0">
              <a:solidFill>
                <a:srgbClr val="FFFFFF"/>
              </a:solidFill>
              <a:latin typeface="Arial" panose="020B0604020202020204" pitchFamily="34" charset="0"/>
              <a:cs typeface="Arial" panose="020B0604020202020204" pitchFamily="34" charset="0"/>
            </a:endParaRPr>
          </a:p>
        </p:txBody>
      </p:sp>
      <p:sp>
        <p:nvSpPr>
          <p:cNvPr id="12" name="Rektangel" title="&quot;&quot;">
            <a:extLst>
              <a:ext uri="{FF2B5EF4-FFF2-40B4-BE49-F238E27FC236}">
                <a16:creationId xmlns:a16="http://schemas.microsoft.com/office/drawing/2014/main" id="{7049B870-3290-4BA2-B40F-F9B43D697818}"/>
              </a:ext>
            </a:extLst>
          </p:cNvPr>
          <p:cNvSpPr/>
          <p:nvPr/>
        </p:nvSpPr>
        <p:spPr>
          <a:xfrm>
            <a:off x="1612900" y="1694646"/>
            <a:ext cx="157353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itel 2">
            <a:extLst>
              <a:ext uri="{FF2B5EF4-FFF2-40B4-BE49-F238E27FC236}">
                <a16:creationId xmlns:a16="http://schemas.microsoft.com/office/drawing/2014/main" id="{CABAF702-378E-43EA-95CF-665208CE9067}"/>
              </a:ext>
            </a:extLst>
          </p:cNvPr>
          <p:cNvSpPr txBox="1">
            <a:spLocks/>
          </p:cNvSpPr>
          <p:nvPr/>
        </p:nvSpPr>
        <p:spPr>
          <a:xfrm>
            <a:off x="1612900" y="1300553"/>
            <a:ext cx="2094237" cy="4484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solidFill>
                  <a:srgbClr val="FFFFFF"/>
                </a:solidFill>
                <a:latin typeface="Arial" panose="020B0604020202020204" pitchFamily="34" charset="0"/>
                <a:cs typeface="Arial" panose="020B0604020202020204" pitchFamily="34" charset="0"/>
              </a:rPr>
              <a:t>Øvelse 2</a:t>
            </a:r>
          </a:p>
        </p:txBody>
      </p:sp>
      <p:sp>
        <p:nvSpPr>
          <p:cNvPr id="5" name="Titel 1"/>
          <p:cNvSpPr>
            <a:spLocks noGrp="1"/>
          </p:cNvSpPr>
          <p:nvPr>
            <p:ph type="title"/>
          </p:nvPr>
        </p:nvSpPr>
        <p:spPr>
          <a:xfrm>
            <a:off x="4018370" y="199226"/>
            <a:ext cx="3588143"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022613456"/>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title="&quot;&quot;">
            <a:extLst>
              <a:ext uri="{FF2B5EF4-FFF2-40B4-BE49-F238E27FC236}">
                <a16:creationId xmlns:a16="http://schemas.microsoft.com/office/drawing/2014/main" id="{304D3F40-9EB3-4762-985B-4AB07403F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812" y="1085724"/>
            <a:ext cx="6819410" cy="4686552"/>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title="&quot;&quot;">
            <a:extLst>
              <a:ext uri="{FF2B5EF4-FFF2-40B4-BE49-F238E27FC236}">
                <a16:creationId xmlns:a16="http://schemas.microsoft.com/office/drawing/2014/main" id="{B14467D3-360F-40EE-AE40-049F0CED76CB}"/>
              </a:ext>
            </a:extLst>
          </p:cNvPr>
          <p:cNvSpPr/>
          <p:nvPr/>
        </p:nvSpPr>
        <p:spPr>
          <a:xfrm>
            <a:off x="592893" y="2774130"/>
            <a:ext cx="4056109"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p:cNvSpPr>
            <a:spLocks noGrp="1"/>
          </p:cNvSpPr>
          <p:nvPr>
            <p:ph type="title"/>
          </p:nvPr>
        </p:nvSpPr>
        <p:spPr>
          <a:xfrm>
            <a:off x="592893" y="1174329"/>
            <a:ext cx="10515600" cy="1325563"/>
          </a:xfrm>
        </p:spPr>
        <p:txBody>
          <a:bodyPr/>
          <a:lstStyle/>
          <a:p>
            <a:pPr lvl="0" defTabSz="457200">
              <a:lnSpc>
                <a:spcPct val="100000"/>
              </a:lnSpc>
              <a:spcBef>
                <a:spcPts val="0"/>
              </a:spcBef>
            </a:pPr>
            <a:r>
              <a:rPr lang="da-DK" sz="3200" b="1" dirty="0">
                <a:solidFill>
                  <a:prstClr val="white"/>
                </a:solidFill>
                <a:latin typeface="Arial" panose="020B0604020202020204" pitchFamily="34" charset="0"/>
                <a:ea typeface="+mn-ea"/>
                <a:cs typeface="Arial" panose="020B0604020202020204" pitchFamily="34" charset="0"/>
              </a:rPr>
              <a:t>Lektion 3:</a:t>
            </a:r>
            <a:br>
              <a:rPr lang="da-DK" sz="3200" b="1" dirty="0">
                <a:solidFill>
                  <a:prstClr val="white"/>
                </a:solidFill>
                <a:latin typeface="Arial" panose="020B0604020202020204" pitchFamily="34" charset="0"/>
                <a:ea typeface="+mn-ea"/>
                <a:cs typeface="Arial" panose="020B0604020202020204" pitchFamily="34" charset="0"/>
              </a:rPr>
            </a:br>
            <a:r>
              <a:rPr lang="da-DK" sz="3200" dirty="0">
                <a:solidFill>
                  <a:prstClr val="white"/>
                </a:solidFill>
                <a:latin typeface="Arial" panose="020B0604020202020204" pitchFamily="34" charset="0"/>
                <a:ea typeface="+mn-ea"/>
                <a:cs typeface="Arial" panose="020B0604020202020204" pitchFamily="34" charset="0"/>
              </a:rPr>
              <a:t>redigér indholdsside –</a:t>
            </a:r>
            <a:br>
              <a:rPr lang="da-DK" sz="3200" dirty="0">
                <a:solidFill>
                  <a:prstClr val="white"/>
                </a:solidFill>
                <a:latin typeface="Arial" panose="020B0604020202020204" pitchFamily="34" charset="0"/>
                <a:ea typeface="+mn-ea"/>
                <a:cs typeface="Arial" panose="020B0604020202020204" pitchFamily="34" charset="0"/>
              </a:rPr>
            </a:br>
            <a:r>
              <a:rPr lang="da-DK" sz="3200" dirty="0">
                <a:solidFill>
                  <a:prstClr val="white"/>
                </a:solidFill>
                <a:latin typeface="Arial" panose="020B0604020202020204" pitchFamily="34" charset="0"/>
                <a:ea typeface="+mn-ea"/>
                <a:cs typeface="Arial" panose="020B0604020202020204" pitchFamily="34" charset="0"/>
              </a:rPr>
              <a:t>tekst og </a:t>
            </a:r>
            <a:r>
              <a:rPr lang="da-DK" sz="3200" dirty="0" err="1">
                <a:solidFill>
                  <a:prstClr val="white"/>
                </a:solidFill>
                <a:latin typeface="Arial" panose="020B0604020202020204" pitchFamily="34" charset="0"/>
                <a:ea typeface="+mn-ea"/>
                <a:cs typeface="Arial" panose="020B0604020202020204" pitchFamily="34" charset="0"/>
              </a:rPr>
              <a:t>mikroartikler</a:t>
            </a:r>
            <a:r>
              <a:rPr lang="da-DK" sz="3200" dirty="0">
                <a:solidFill>
                  <a:prstClr val="white"/>
                </a:solidFill>
                <a:latin typeface="Arial" panose="020B0604020202020204" pitchFamily="34" charset="0"/>
                <a:ea typeface="+mn-ea"/>
                <a:cs typeface="Arial" panose="020B0604020202020204" pitchFamily="34" charset="0"/>
              </a:rPr>
              <a:t/>
            </a:r>
            <a:br>
              <a:rPr lang="da-DK" sz="3200" dirty="0">
                <a:solidFill>
                  <a:prstClr val="white"/>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298619120"/>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
          <p:cNvSpPr>
            <a:spLocks noGrp="1"/>
          </p:cNvSpPr>
          <p:nvPr>
            <p:ph sz="quarter" idx="4294967295"/>
          </p:nvPr>
        </p:nvSpPr>
        <p:spPr>
          <a:xfrm>
            <a:off x="1222513" y="2169975"/>
            <a:ext cx="6904038" cy="2665412"/>
          </a:xfrm>
          <a:prstGeom prst="rect">
            <a:avLst/>
          </a:prstGeom>
        </p:spPr>
        <p:txBody>
          <a:bodyPr/>
          <a:lstStyle/>
          <a:p>
            <a:r>
              <a:rPr lang="da-DK" sz="1800" dirty="0">
                <a:solidFill>
                  <a:srgbClr val="FFFFFF"/>
                </a:solidFill>
                <a:latin typeface="Arial" panose="020B0604020202020204" pitchFamily="34" charset="0"/>
                <a:cs typeface="Arial" panose="020B0604020202020204" pitchFamily="34" charset="0"/>
              </a:rPr>
              <a:t>Du lærer redigeringsflowet i Sitecore.</a:t>
            </a:r>
          </a:p>
          <a:p>
            <a:r>
              <a:rPr lang="da-DK" sz="1800" dirty="0">
                <a:solidFill>
                  <a:srgbClr val="FFFFFF"/>
                </a:solidFill>
                <a:latin typeface="Arial" panose="020B0604020202020204" pitchFamily="34" charset="0"/>
                <a:cs typeface="Arial" panose="020B0604020202020204" pitchFamily="34" charset="0"/>
              </a:rPr>
              <a:t>Du kan redigere en indholdsside.</a:t>
            </a:r>
          </a:p>
          <a:p>
            <a:r>
              <a:rPr lang="da-DK" sz="1800" dirty="0">
                <a:solidFill>
                  <a:srgbClr val="FFFFFF"/>
                </a:solidFill>
                <a:latin typeface="Arial" panose="020B0604020202020204" pitchFamily="34" charset="0"/>
                <a:cs typeface="Arial" panose="020B0604020202020204" pitchFamily="34" charset="0"/>
              </a:rPr>
              <a:t>Du kan redigere de enkelte elementer på en indholdsside.</a:t>
            </a:r>
          </a:p>
          <a:p>
            <a:pPr marL="0" indent="0">
              <a:buNone/>
            </a:pPr>
            <a:endParaRPr lang="da-DK" sz="1800" dirty="0">
              <a:solidFill>
                <a:srgbClr val="FFFFFF"/>
              </a:solidFill>
              <a:latin typeface="Arial" panose="020B0604020202020204" pitchFamily="34" charset="0"/>
              <a:cs typeface="Arial" panose="020B0604020202020204" pitchFamily="34" charset="0"/>
            </a:endParaRPr>
          </a:p>
        </p:txBody>
      </p:sp>
      <p:sp>
        <p:nvSpPr>
          <p:cNvPr id="2" name="Titel 2"/>
          <p:cNvSpPr txBox="1"/>
          <p:nvPr/>
        </p:nvSpPr>
        <p:spPr>
          <a:xfrm>
            <a:off x="1142999" y="1221831"/>
            <a:ext cx="3717235" cy="769441"/>
          </a:xfrm>
          <a:prstGeom prst="rect">
            <a:avLst/>
          </a:prstGeom>
          <a:noFill/>
        </p:spPr>
        <p:txBody>
          <a:bodyPr wrap="square" rtlCol="0">
            <a:spAutoFit/>
          </a:bodyPr>
          <a:lstStyle/>
          <a:p>
            <a:r>
              <a:rPr lang="da-DK" sz="4400" b="1" dirty="0">
                <a:solidFill>
                  <a:srgbClr val="44831E"/>
                </a:solidFill>
                <a:latin typeface="Arial" panose="020B0604020202020204" pitchFamily="34" charset="0"/>
                <a:ea typeface="+mj-ea"/>
                <a:cs typeface="Arial" panose="020B0604020202020204" pitchFamily="34" charset="0"/>
              </a:rPr>
              <a:t>Læringsmål</a:t>
            </a:r>
            <a:endParaRPr lang="da-DK" dirty="0"/>
          </a:p>
        </p:txBody>
      </p:sp>
      <p:sp>
        <p:nvSpPr>
          <p:cNvPr id="6" name="Titel 1"/>
          <p:cNvSpPr>
            <a:spLocks noGrp="1"/>
          </p:cNvSpPr>
          <p:nvPr>
            <p:ph type="title"/>
          </p:nvPr>
        </p:nvSpPr>
        <p:spPr>
          <a:xfrm>
            <a:off x="3889513" y="126586"/>
            <a:ext cx="4747591"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Tree>
    <p:extLst>
      <p:ext uri="{BB962C8B-B14F-4D97-AF65-F5344CB8AC3E}">
        <p14:creationId xmlns:p14="http://schemas.microsoft.com/office/powerpoint/2010/main" val="1643529865"/>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title="Billede af siden for ledsagerordning på borger.dk ">
            <a:extLst>
              <a:ext uri="{FF2B5EF4-FFF2-40B4-BE49-F238E27FC236}">
                <a16:creationId xmlns:a16="http://schemas.microsoft.com/office/drawing/2014/main" id="{B8A77B49-A7E4-42CA-911F-720707537F25}"/>
              </a:ext>
            </a:extLst>
          </p:cNvPr>
          <p:cNvPicPr>
            <a:picLocks noChangeAspect="1"/>
          </p:cNvPicPr>
          <p:nvPr/>
        </p:nvPicPr>
        <p:blipFill>
          <a:blip r:embed="rId3"/>
          <a:srcRect/>
          <a:stretch/>
        </p:blipFill>
        <p:spPr>
          <a:xfrm>
            <a:off x="1875108" y="2136416"/>
            <a:ext cx="8441784" cy="3834753"/>
          </a:xfrm>
          <a:prstGeom prst="rect">
            <a:avLst/>
          </a:prstGeom>
        </p:spPr>
      </p:pic>
      <p:sp>
        <p:nvSpPr>
          <p:cNvPr id="7" name="Rektangel" title="&quot;&quot;">
            <a:extLst>
              <a:ext uri="{FF2B5EF4-FFF2-40B4-BE49-F238E27FC236}">
                <a16:creationId xmlns:a16="http://schemas.microsoft.com/office/drawing/2014/main" id="{D338C860-69FC-4732-BE80-BFBFB69766B5}"/>
              </a:ext>
            </a:extLst>
          </p:cNvPr>
          <p:cNvSpPr/>
          <p:nvPr/>
        </p:nvSpPr>
        <p:spPr>
          <a:xfrm>
            <a:off x="892636" y="1451305"/>
            <a:ext cx="520336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a:extLst>
              <a:ext uri="{FF2B5EF4-FFF2-40B4-BE49-F238E27FC236}">
                <a16:creationId xmlns:a16="http://schemas.microsoft.com/office/drawing/2014/main" id="{08015D8D-10B1-4E52-81FC-AA2E82AAC551}"/>
              </a:ext>
            </a:extLst>
          </p:cNvPr>
          <p:cNvSpPr txBox="1">
            <a:spLocks/>
          </p:cNvSpPr>
          <p:nvPr/>
        </p:nvSpPr>
        <p:spPr>
          <a:xfrm>
            <a:off x="814259" y="1075229"/>
            <a:ext cx="9599048"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Redigering af indholdssider via sideredigering</a:t>
            </a:r>
          </a:p>
        </p:txBody>
      </p:sp>
      <p:sp>
        <p:nvSpPr>
          <p:cNvPr id="2" name="Titel 1"/>
          <p:cNvSpPr>
            <a:spLocks noGrp="1"/>
          </p:cNvSpPr>
          <p:nvPr>
            <p:ph type="title"/>
          </p:nvPr>
        </p:nvSpPr>
        <p:spPr>
          <a:xfrm>
            <a:off x="2655016" y="195386"/>
            <a:ext cx="703872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4" name="Billede 3"/>
          <p:cNvPicPr>
            <a:picLocks noChangeAspect="1"/>
          </p:cNvPicPr>
          <p:nvPr/>
        </p:nvPicPr>
        <p:blipFill rotWithShape="1">
          <a:blip r:embed="rId4">
            <a:extLst>
              <a:ext uri="{28A0092B-C50C-407E-A947-70E740481C1C}">
                <a14:useLocalDpi xmlns:a14="http://schemas.microsoft.com/office/drawing/2010/main" val="0"/>
              </a:ext>
            </a:extLst>
          </a:blip>
          <a:srcRect b="66377"/>
          <a:stretch/>
        </p:blipFill>
        <p:spPr>
          <a:xfrm>
            <a:off x="4399243" y="3661929"/>
            <a:ext cx="5917649" cy="2305878"/>
          </a:xfrm>
          <a:prstGeom prst="rect">
            <a:avLst/>
          </a:prstGeom>
        </p:spPr>
      </p:pic>
    </p:spTree>
    <p:extLst>
      <p:ext uri="{BB962C8B-B14F-4D97-AF65-F5344CB8AC3E}">
        <p14:creationId xmlns:p14="http://schemas.microsoft.com/office/powerpoint/2010/main" val="319664164"/>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title="Billede af siden ledsagerordning på borger.dk ">
            <a:extLst>
              <a:ext uri="{FF2B5EF4-FFF2-40B4-BE49-F238E27FC236}">
                <a16:creationId xmlns:a16="http://schemas.microsoft.com/office/drawing/2014/main" id="{5E49C603-F4E8-450F-A4D9-40068D5B9933}"/>
              </a:ext>
            </a:extLst>
          </p:cNvPr>
          <p:cNvPicPr>
            <a:picLocks noChangeAspect="1"/>
          </p:cNvPicPr>
          <p:nvPr/>
        </p:nvPicPr>
        <p:blipFill>
          <a:blip r:embed="rId3"/>
          <a:stretch>
            <a:fillRect/>
          </a:stretch>
        </p:blipFill>
        <p:spPr>
          <a:xfrm>
            <a:off x="3996686" y="1386125"/>
            <a:ext cx="7445829" cy="4085750"/>
          </a:xfrm>
          <a:prstGeom prst="rect">
            <a:avLst/>
          </a:prstGeom>
        </p:spPr>
      </p:pic>
      <p:sp>
        <p:nvSpPr>
          <p:cNvPr id="11" name="Tekst">
            <a:extLst>
              <a:ext uri="{FF2B5EF4-FFF2-40B4-BE49-F238E27FC236}">
                <a16:creationId xmlns:a16="http://schemas.microsoft.com/office/drawing/2014/main" id="{96B49F3E-2E18-442C-858B-2F4589E87551}"/>
              </a:ext>
            </a:extLst>
          </p:cNvPr>
          <p:cNvSpPr txBox="1">
            <a:spLocks/>
          </p:cNvSpPr>
          <p:nvPr/>
        </p:nvSpPr>
        <p:spPr>
          <a:xfrm>
            <a:off x="1016741" y="1817344"/>
            <a:ext cx="2577359" cy="32233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dirty="0">
                <a:solidFill>
                  <a:srgbClr val="FFFFFF"/>
                </a:solidFill>
                <a:latin typeface="Arial" panose="020B0604020202020204" pitchFamily="34" charset="0"/>
                <a:cs typeface="Arial" panose="020B0604020202020204" pitchFamily="34" charset="0"/>
              </a:rPr>
              <a:t>Du kan finde båndmenuen på alle sider ud over </a:t>
            </a:r>
            <a:r>
              <a:rPr lang="da-DK" sz="1600" dirty="0" err="1">
                <a:solidFill>
                  <a:srgbClr val="FFFFFF"/>
                </a:solidFill>
                <a:latin typeface="Arial" panose="020B0604020202020204" pitchFamily="34" charset="0"/>
                <a:cs typeface="Arial" panose="020B0604020202020204" pitchFamily="34" charset="0"/>
              </a:rPr>
              <a:t>Sitecores</a:t>
            </a:r>
            <a:r>
              <a:rPr lang="da-DK" sz="1600" dirty="0">
                <a:solidFill>
                  <a:srgbClr val="FFFFFF"/>
                </a:solidFill>
                <a:latin typeface="Arial" panose="020B0604020202020204" pitchFamily="34" charset="0"/>
                <a:cs typeface="Arial" panose="020B0604020202020204" pitchFamily="34" charset="0"/>
              </a:rPr>
              <a:t> forside.</a:t>
            </a:r>
          </a:p>
          <a:p>
            <a:pPr marL="0" indent="0">
              <a:buNone/>
            </a:pPr>
            <a:r>
              <a:rPr lang="da-DK" sz="1600" dirty="0">
                <a:solidFill>
                  <a:srgbClr val="FFFFFF"/>
                </a:solidFill>
                <a:latin typeface="Arial" panose="020B0604020202020204" pitchFamily="34" charset="0"/>
                <a:cs typeface="Arial" panose="020B0604020202020204" pitchFamily="34" charset="0"/>
              </a:rPr>
              <a:t>Hvis du ikke kan se din båndmenu, så klik på pilen (1) for at udfolde den.</a:t>
            </a:r>
          </a:p>
          <a:p>
            <a:pPr marL="0" indent="0">
              <a:buNone/>
            </a:pPr>
            <a:r>
              <a:rPr lang="da-DK" sz="1600" i="1" dirty="0">
                <a:solidFill>
                  <a:srgbClr val="FFFFFF"/>
                </a:solidFill>
                <a:latin typeface="Arial" panose="020B0604020202020204" pitchFamily="34" charset="0"/>
                <a:cs typeface="Arial" panose="020B0604020202020204" pitchFamily="34" charset="0"/>
              </a:rPr>
              <a:t>Bemærk: </a:t>
            </a:r>
            <a:r>
              <a:rPr lang="da-DK" sz="1600" dirty="0">
                <a:solidFill>
                  <a:srgbClr val="FFFFFF"/>
                </a:solidFill>
                <a:latin typeface="Arial" panose="020B0604020202020204" pitchFamily="34" charset="0"/>
                <a:cs typeface="Arial" panose="020B0604020202020204" pitchFamily="34" charset="0"/>
              </a:rPr>
              <a:t>Afhængigt af, om du er i side- eller indholdsredigering, ser indholdet i båndmenuen forskelligt ud.</a:t>
            </a:r>
          </a:p>
        </p:txBody>
      </p:sp>
      <p:sp>
        <p:nvSpPr>
          <p:cNvPr id="9" name="Titel" title="Lektion 3: rediger indholdssider – tekst og mikroartikler"/>
          <p:cNvSpPr>
            <a:spLocks noGrp="1"/>
          </p:cNvSpPr>
          <p:nvPr>
            <p:ph type="title"/>
          </p:nvPr>
        </p:nvSpPr>
        <p:spPr>
          <a:xfrm>
            <a:off x="1105238" y="886885"/>
            <a:ext cx="7083903" cy="759668"/>
          </a:xfrm>
        </p:spPr>
        <p:txBody>
          <a:bodyPr/>
          <a:lstStyle/>
          <a:p>
            <a:r>
              <a:rPr lang="da-DK" sz="2000" b="1" dirty="0">
                <a:solidFill>
                  <a:srgbClr val="FFFFFF"/>
                </a:solidFill>
                <a:latin typeface="Arial" panose="020B0604020202020204" pitchFamily="34" charset="0"/>
                <a:cs typeface="Arial" panose="020B0604020202020204" pitchFamily="34" charset="0"/>
              </a:rPr>
              <a:t>Lektion 3: redigér indholdssider – tekst og </a:t>
            </a:r>
            <a:r>
              <a:rPr lang="da-DK" sz="2000" b="1" dirty="0" err="1">
                <a:solidFill>
                  <a:srgbClr val="FFFFFF"/>
                </a:solidFill>
                <a:latin typeface="Arial" panose="020B0604020202020204" pitchFamily="34" charset="0"/>
                <a:cs typeface="Arial" panose="020B0604020202020204" pitchFamily="34" charset="0"/>
              </a:rPr>
              <a:t>mikroartikler</a:t>
            </a:r>
            <a:endParaRPr lang="da-DK" dirty="0"/>
          </a:p>
        </p:txBody>
      </p:sp>
      <p:pic>
        <p:nvPicPr>
          <p:cNvPr id="2" name="Billede 1"/>
          <p:cNvPicPr>
            <a:picLocks noChangeAspect="1"/>
          </p:cNvPicPr>
          <p:nvPr/>
        </p:nvPicPr>
        <p:blipFill rotWithShape="1">
          <a:blip r:embed="rId4">
            <a:extLst>
              <a:ext uri="{28A0092B-C50C-407E-A947-70E740481C1C}">
                <a14:useLocalDpi xmlns:a14="http://schemas.microsoft.com/office/drawing/2010/main" val="0"/>
              </a:ext>
            </a:extLst>
          </a:blip>
          <a:srcRect b="64525"/>
          <a:stretch/>
        </p:blipFill>
        <p:spPr>
          <a:xfrm>
            <a:off x="6026425" y="3302420"/>
            <a:ext cx="5274366" cy="2168431"/>
          </a:xfrm>
          <a:prstGeom prst="rect">
            <a:avLst/>
          </a:prstGeom>
        </p:spPr>
      </p:pic>
    </p:spTree>
    <p:extLst>
      <p:ext uri="{BB962C8B-B14F-4D97-AF65-F5344CB8AC3E}">
        <p14:creationId xmlns:p14="http://schemas.microsoft.com/office/powerpoint/2010/main" val="2320281557"/>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1">
            <a:extLst>
              <a:ext uri="{FF2B5EF4-FFF2-40B4-BE49-F238E27FC236}">
                <a16:creationId xmlns:a16="http://schemas.microsoft.com/office/drawing/2014/main" id="{25218B1B-D7CC-4BD9-A393-D887E8275667}"/>
              </a:ext>
            </a:extLst>
          </p:cNvPr>
          <p:cNvPicPr>
            <a:picLocks noChangeAspect="1"/>
          </p:cNvPicPr>
          <p:nvPr/>
        </p:nvPicPr>
        <p:blipFill rotWithShape="1">
          <a:blip r:embed="rId3">
            <a:extLst>
              <a:ext uri="{28A0092B-C50C-407E-A947-70E740481C1C}">
                <a14:useLocalDpi xmlns:a14="http://schemas.microsoft.com/office/drawing/2010/main" val="0"/>
              </a:ext>
            </a:extLst>
          </a:blip>
          <a:srcRect t="10967"/>
          <a:stretch/>
        </p:blipFill>
        <p:spPr>
          <a:xfrm>
            <a:off x="6788325" y="704850"/>
            <a:ext cx="3651075" cy="6014990"/>
          </a:xfrm>
          <a:prstGeom prst="rect">
            <a:avLst/>
          </a:prstGeom>
        </p:spPr>
      </p:pic>
      <p:pic>
        <p:nvPicPr>
          <p:cNvPr id="13" name="Preview" title="&quot;&quot;">
            <a:extLst>
              <a:ext uri="{FF2B5EF4-FFF2-40B4-BE49-F238E27FC236}">
                <a16:creationId xmlns:a16="http://schemas.microsoft.com/office/drawing/2014/main" id="{1C60C3B2-A038-4A87-8598-7B6BE5C30699}"/>
              </a:ext>
            </a:extLst>
          </p:cNvPr>
          <p:cNvPicPr>
            <a:picLocks noChangeAspect="1"/>
          </p:cNvPicPr>
          <p:nvPr/>
        </p:nvPicPr>
        <p:blipFill>
          <a:blip r:embed="rId4"/>
          <a:stretch>
            <a:fillRect/>
          </a:stretch>
        </p:blipFill>
        <p:spPr>
          <a:xfrm>
            <a:off x="9648825" y="761878"/>
            <a:ext cx="752475" cy="214312"/>
          </a:xfrm>
          <a:prstGeom prst="rect">
            <a:avLst/>
          </a:prstGeom>
        </p:spPr>
      </p:pic>
      <p:sp>
        <p:nvSpPr>
          <p:cNvPr id="3" name="Tekst"/>
          <p:cNvSpPr>
            <a:spLocks noGrp="1"/>
          </p:cNvSpPr>
          <p:nvPr>
            <p:ph sz="quarter" idx="4294967295"/>
          </p:nvPr>
        </p:nvSpPr>
        <p:spPr>
          <a:xfrm>
            <a:off x="1435354" y="1722562"/>
            <a:ext cx="3619500" cy="3273425"/>
          </a:xfrm>
          <a:prstGeom prst="rect">
            <a:avLst/>
          </a:prstGeom>
        </p:spPr>
        <p:txBody>
          <a:bodyPr/>
          <a:lstStyle/>
          <a:p>
            <a:pPr marL="0" indent="0">
              <a:buNone/>
            </a:pPr>
            <a:r>
              <a:rPr lang="da-DK" sz="1600" dirty="0">
                <a:solidFill>
                  <a:srgbClr val="FFFFFF"/>
                </a:solidFill>
                <a:latin typeface="Arial" panose="020B0604020202020204" pitchFamily="34" charset="0"/>
                <a:cs typeface="Arial" panose="020B0604020202020204" pitchFamily="34" charset="0"/>
              </a:rPr>
              <a:t>Du kan redigere følgende områder på indholdssiden:</a:t>
            </a: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Manchet</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Mikroartikler</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Obligatoriske mikroartikler i bunden</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Byline</a:t>
            </a:r>
          </a:p>
          <a:p>
            <a:pPr marL="0" indent="0">
              <a:buNone/>
            </a:pPr>
            <a:endParaRPr lang="da-DK" sz="1600" dirty="0">
              <a:solidFill>
                <a:srgbClr val="FFFFFF"/>
              </a:solidFill>
              <a:latin typeface="Arial" panose="020B0604020202020204" pitchFamily="34" charset="0"/>
              <a:cs typeface="Arial" panose="020B0604020202020204" pitchFamily="34" charset="0"/>
            </a:endParaRPr>
          </a:p>
          <a:p>
            <a:pPr marL="0" indent="0">
              <a:buNone/>
            </a:pPr>
            <a:r>
              <a:rPr lang="da-DK" sz="1600" dirty="0">
                <a:solidFill>
                  <a:srgbClr val="FFFFFF"/>
                </a:solidFill>
                <a:latin typeface="Arial" panose="020B0604020202020204" pitchFamily="34" charset="0"/>
                <a:cs typeface="Arial" panose="020B0604020202020204" pitchFamily="34" charset="0"/>
              </a:rPr>
              <a:t>Ved klik på ‘Preview’ skifter du tilstand til borgervisning</a:t>
            </a:r>
          </a:p>
        </p:txBody>
      </p:sp>
      <p:sp>
        <p:nvSpPr>
          <p:cNvPr id="18" name="Rektangel" title="&quot;&quot;">
            <a:extLst>
              <a:ext uri="{FF2B5EF4-FFF2-40B4-BE49-F238E27FC236}">
                <a16:creationId xmlns:a16="http://schemas.microsoft.com/office/drawing/2014/main" id="{820A481A-2E38-4000-89AD-48E0C1D67A52}"/>
              </a:ext>
            </a:extLst>
          </p:cNvPr>
          <p:cNvSpPr/>
          <p:nvPr/>
        </p:nvSpPr>
        <p:spPr>
          <a:xfrm>
            <a:off x="1435354" y="1451177"/>
            <a:ext cx="310520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itel 2">
            <a:extLst>
              <a:ext uri="{FF2B5EF4-FFF2-40B4-BE49-F238E27FC236}">
                <a16:creationId xmlns:a16="http://schemas.microsoft.com/office/drawing/2014/main" id="{59E3522C-EACC-4B95-B332-960F9E31B9B9}"/>
              </a:ext>
            </a:extLst>
          </p:cNvPr>
          <p:cNvSpPr txBox="1">
            <a:spLocks/>
          </p:cNvSpPr>
          <p:nvPr/>
        </p:nvSpPr>
        <p:spPr>
          <a:xfrm>
            <a:off x="1352111" y="1019721"/>
            <a:ext cx="962514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Redigering på indholdsside</a:t>
            </a:r>
          </a:p>
        </p:txBody>
      </p:sp>
      <p:sp>
        <p:nvSpPr>
          <p:cNvPr id="2" name="Titel 1"/>
          <p:cNvSpPr>
            <a:spLocks noGrp="1"/>
          </p:cNvSpPr>
          <p:nvPr>
            <p:ph type="title"/>
          </p:nvPr>
        </p:nvSpPr>
        <p:spPr>
          <a:xfrm>
            <a:off x="2554792" y="204685"/>
            <a:ext cx="6994890" cy="725899"/>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10" name="Rektangel 9"/>
          <p:cNvSpPr/>
          <p:nvPr/>
        </p:nvSpPr>
        <p:spPr>
          <a:xfrm>
            <a:off x="6953250" y="1460701"/>
            <a:ext cx="990600" cy="6862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p:nvSpPr>
        <p:spPr>
          <a:xfrm>
            <a:off x="6838950" y="2530780"/>
            <a:ext cx="3448050" cy="40414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p:cNvSpPr/>
          <p:nvPr/>
        </p:nvSpPr>
        <p:spPr>
          <a:xfrm>
            <a:off x="6924675" y="5649072"/>
            <a:ext cx="781050" cy="84697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p:cNvSpPr/>
          <p:nvPr/>
        </p:nvSpPr>
        <p:spPr>
          <a:xfrm>
            <a:off x="6838950" y="6572249"/>
            <a:ext cx="1104900" cy="1911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p:cNvSpPr/>
          <p:nvPr/>
        </p:nvSpPr>
        <p:spPr>
          <a:xfrm>
            <a:off x="6357713" y="146070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9" name="Ellipse 18"/>
          <p:cNvSpPr/>
          <p:nvPr/>
        </p:nvSpPr>
        <p:spPr>
          <a:xfrm>
            <a:off x="6356401" y="260815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20" name="Ellipse 19"/>
          <p:cNvSpPr/>
          <p:nvPr/>
        </p:nvSpPr>
        <p:spPr>
          <a:xfrm>
            <a:off x="6357713" y="563667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21" name="Ellipse 20"/>
          <p:cNvSpPr/>
          <p:nvPr/>
        </p:nvSpPr>
        <p:spPr>
          <a:xfrm>
            <a:off x="6357713" y="644599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4</a:t>
            </a:r>
          </a:p>
        </p:txBody>
      </p:sp>
    </p:spTree>
    <p:extLst>
      <p:ext uri="{BB962C8B-B14F-4D97-AF65-F5344CB8AC3E}">
        <p14:creationId xmlns:p14="http://schemas.microsoft.com/office/powerpoint/2010/main" val="2121391976"/>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1" title="Billede af siden ledsagerordning på borger.dk ">
            <a:extLst>
              <a:ext uri="{FF2B5EF4-FFF2-40B4-BE49-F238E27FC236}">
                <a16:creationId xmlns:a16="http://schemas.microsoft.com/office/drawing/2014/main" id="{184712A8-1D09-4AC8-B565-D90CC8F074E4}"/>
              </a:ext>
            </a:extLst>
          </p:cNvPr>
          <p:cNvPicPr>
            <a:picLocks noChangeAspect="1"/>
          </p:cNvPicPr>
          <p:nvPr/>
        </p:nvPicPr>
        <p:blipFill>
          <a:blip r:embed="rId3"/>
          <a:stretch>
            <a:fillRect/>
          </a:stretch>
        </p:blipFill>
        <p:spPr>
          <a:xfrm>
            <a:off x="4982520" y="779521"/>
            <a:ext cx="6342492" cy="5489515"/>
          </a:xfrm>
          <a:prstGeom prst="rect">
            <a:avLst/>
          </a:prstGeom>
          <a:ln w="9525">
            <a:noFill/>
          </a:ln>
        </p:spPr>
      </p:pic>
      <p:sp>
        <p:nvSpPr>
          <p:cNvPr id="3" name="Tekst"/>
          <p:cNvSpPr>
            <a:spLocks noGrp="1"/>
          </p:cNvSpPr>
          <p:nvPr>
            <p:ph sz="quarter" idx="4294967295"/>
          </p:nvPr>
        </p:nvSpPr>
        <p:spPr>
          <a:xfrm>
            <a:off x="1189529" y="2808723"/>
            <a:ext cx="3429000" cy="787400"/>
          </a:xfrm>
          <a:prstGeom prst="rect">
            <a:avLst/>
          </a:prstGeom>
        </p:spPr>
        <p:txBody>
          <a:bodyPr/>
          <a:lstStyle/>
          <a:p>
            <a:pPr marL="0" indent="0">
              <a:buNone/>
            </a:pPr>
            <a:r>
              <a:rPr lang="da-DK" sz="1600" dirty="0">
                <a:solidFill>
                  <a:srgbClr val="FFFFFF"/>
                </a:solidFill>
                <a:latin typeface="Arial" panose="020B0604020202020204" pitchFamily="34" charset="0"/>
                <a:cs typeface="Arial" panose="020B0604020202020204" pitchFamily="34" charset="0"/>
              </a:rPr>
              <a:t>Ved klik på ‘Redigér’ skifter du tilbage til redigeringstilstand.</a:t>
            </a:r>
          </a:p>
          <a:p>
            <a:pPr marL="0" indent="0">
              <a:buNone/>
            </a:pPr>
            <a:endParaRPr lang="da-DK" sz="1600" dirty="0">
              <a:solidFill>
                <a:srgbClr val="FFFFFF"/>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2780289" y="131084"/>
            <a:ext cx="766652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4" name="Billede 3"/>
          <p:cNvPicPr>
            <a:picLocks noChangeAspect="1"/>
          </p:cNvPicPr>
          <p:nvPr/>
        </p:nvPicPr>
        <p:blipFill rotWithShape="1">
          <a:blip r:embed="rId4">
            <a:extLst>
              <a:ext uri="{28A0092B-C50C-407E-A947-70E740481C1C}">
                <a14:useLocalDpi xmlns:a14="http://schemas.microsoft.com/office/drawing/2010/main" val="0"/>
              </a:ext>
            </a:extLst>
          </a:blip>
          <a:srcRect b="15928"/>
          <a:stretch/>
        </p:blipFill>
        <p:spPr>
          <a:xfrm>
            <a:off x="6535205" y="1769607"/>
            <a:ext cx="4596898" cy="4478793"/>
          </a:xfrm>
          <a:prstGeom prst="rect">
            <a:avLst/>
          </a:prstGeom>
        </p:spPr>
      </p:pic>
    </p:spTree>
    <p:extLst>
      <p:ext uri="{BB962C8B-B14F-4D97-AF65-F5344CB8AC3E}">
        <p14:creationId xmlns:p14="http://schemas.microsoft.com/office/powerpoint/2010/main" val="583494785"/>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il: højre 6" title="&quot;&quot;">
            <a:extLst>
              <a:ext uri="{FF2B5EF4-FFF2-40B4-BE49-F238E27FC236}">
                <a16:creationId xmlns:a16="http://schemas.microsoft.com/office/drawing/2014/main" id="{2D8418B0-CC94-4727-B8FD-8AB464026ED2}"/>
              </a:ext>
            </a:extLst>
          </p:cNvPr>
          <p:cNvSpPr/>
          <p:nvPr/>
        </p:nvSpPr>
        <p:spPr>
          <a:xfrm flipH="1">
            <a:off x="9664075" y="4947467"/>
            <a:ext cx="272844"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1" name="Tekstfelt 6">
            <a:extLst>
              <a:ext uri="{FF2B5EF4-FFF2-40B4-BE49-F238E27FC236}">
                <a16:creationId xmlns:a16="http://schemas.microsoft.com/office/drawing/2014/main" id="{78736705-36CA-4B8F-9F13-8F30261F46D6}"/>
              </a:ext>
            </a:extLst>
          </p:cNvPr>
          <p:cNvSpPr txBox="1"/>
          <p:nvPr/>
        </p:nvSpPr>
        <p:spPr>
          <a:xfrm>
            <a:off x="10114693" y="4926290"/>
            <a:ext cx="1328409" cy="1015663"/>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Tryk på ‘Redigér selvbetjening’ for at fjerne eller tilføje en selvbetjening</a:t>
            </a:r>
          </a:p>
        </p:txBody>
      </p:sp>
      <p:sp>
        <p:nvSpPr>
          <p:cNvPr id="19" name="Pil: højre 5" title="&quot;&quot;">
            <a:extLst>
              <a:ext uri="{FF2B5EF4-FFF2-40B4-BE49-F238E27FC236}">
                <a16:creationId xmlns:a16="http://schemas.microsoft.com/office/drawing/2014/main" id="{0A21BDB7-1269-484A-8DBA-1BA843B0B920}"/>
              </a:ext>
            </a:extLst>
          </p:cNvPr>
          <p:cNvSpPr/>
          <p:nvPr/>
        </p:nvSpPr>
        <p:spPr>
          <a:xfrm flipH="1">
            <a:off x="9664075" y="4362216"/>
            <a:ext cx="272844"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2" name="Tekstfelt 5">
            <a:extLst>
              <a:ext uri="{FF2B5EF4-FFF2-40B4-BE49-F238E27FC236}">
                <a16:creationId xmlns:a16="http://schemas.microsoft.com/office/drawing/2014/main" id="{AECA2EEA-D5CF-4932-AF0A-350F50AA7B1F}"/>
              </a:ext>
            </a:extLst>
          </p:cNvPr>
          <p:cNvSpPr txBox="1"/>
          <p:nvPr/>
        </p:nvSpPr>
        <p:spPr>
          <a:xfrm>
            <a:off x="10114693" y="4310070"/>
            <a:ext cx="1579144" cy="461665"/>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Fold mikroartiklerne ind eller ud</a:t>
            </a:r>
          </a:p>
        </p:txBody>
      </p:sp>
      <p:pic>
        <p:nvPicPr>
          <p:cNvPr id="4" name="Billede 1" title="Billedet af siden ledsagerordning på borger.dk ">
            <a:extLst>
              <a:ext uri="{FF2B5EF4-FFF2-40B4-BE49-F238E27FC236}">
                <a16:creationId xmlns:a16="http://schemas.microsoft.com/office/drawing/2014/main" id="{6F71A7BB-56C3-4196-9631-761D15C043BC}"/>
              </a:ext>
            </a:extLst>
          </p:cNvPr>
          <p:cNvPicPr>
            <a:picLocks noChangeAspect="1"/>
          </p:cNvPicPr>
          <p:nvPr/>
        </p:nvPicPr>
        <p:blipFill>
          <a:blip r:embed="rId3"/>
          <a:srcRect/>
          <a:stretch/>
        </p:blipFill>
        <p:spPr>
          <a:xfrm>
            <a:off x="2907081" y="1107066"/>
            <a:ext cx="6579220" cy="4763356"/>
          </a:xfrm>
          <a:prstGeom prst="rect">
            <a:avLst/>
          </a:prstGeom>
        </p:spPr>
      </p:pic>
      <p:pic>
        <p:nvPicPr>
          <p:cNvPr id="6" name="Billede 2" title="&quot;&quot;">
            <a:extLst>
              <a:ext uri="{FF2B5EF4-FFF2-40B4-BE49-F238E27FC236}">
                <a16:creationId xmlns:a16="http://schemas.microsoft.com/office/drawing/2014/main" id="{8401E3C2-8E0B-42C8-B9B7-1BEE4A3A70E1}"/>
              </a:ext>
            </a:extLst>
          </p:cNvPr>
          <p:cNvPicPr>
            <a:picLocks noChangeAspect="1"/>
          </p:cNvPicPr>
          <p:nvPr/>
        </p:nvPicPr>
        <p:blipFill>
          <a:blip r:embed="rId4"/>
          <a:srcRect/>
          <a:stretch/>
        </p:blipFill>
        <p:spPr>
          <a:xfrm>
            <a:off x="2907081" y="5870422"/>
            <a:ext cx="1595833" cy="191725"/>
          </a:xfrm>
          <a:prstGeom prst="rect">
            <a:avLst/>
          </a:prstGeom>
        </p:spPr>
      </p:pic>
      <p:sp>
        <p:nvSpPr>
          <p:cNvPr id="17" name="Pil: højre 4" title="&quot;&quot;">
            <a:extLst>
              <a:ext uri="{FF2B5EF4-FFF2-40B4-BE49-F238E27FC236}">
                <a16:creationId xmlns:a16="http://schemas.microsoft.com/office/drawing/2014/main" id="{62CD3A54-CA41-47F2-8C40-6179CC9AD36D}"/>
              </a:ext>
            </a:extLst>
          </p:cNvPr>
          <p:cNvSpPr/>
          <p:nvPr/>
        </p:nvSpPr>
        <p:spPr>
          <a:xfrm>
            <a:off x="2326365" y="5909448"/>
            <a:ext cx="340637"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4" name="Tekstfelt 4">
            <a:extLst>
              <a:ext uri="{FF2B5EF4-FFF2-40B4-BE49-F238E27FC236}">
                <a16:creationId xmlns:a16="http://schemas.microsoft.com/office/drawing/2014/main" id="{7B9C2CD7-867E-41E9-AD29-FF7F794A2A9F}"/>
              </a:ext>
            </a:extLst>
          </p:cNvPr>
          <p:cNvSpPr txBox="1"/>
          <p:nvPr/>
        </p:nvSpPr>
        <p:spPr>
          <a:xfrm>
            <a:off x="861089" y="5909448"/>
            <a:ext cx="1356653" cy="276999"/>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Byline</a:t>
            </a:r>
          </a:p>
        </p:txBody>
      </p:sp>
      <p:sp>
        <p:nvSpPr>
          <p:cNvPr id="18" name="Pil: højre 3" title="&quot;&quot;">
            <a:extLst>
              <a:ext uri="{FF2B5EF4-FFF2-40B4-BE49-F238E27FC236}">
                <a16:creationId xmlns:a16="http://schemas.microsoft.com/office/drawing/2014/main" id="{F0D216ED-AA57-41E5-AC2C-A6D35230A034}"/>
              </a:ext>
            </a:extLst>
          </p:cNvPr>
          <p:cNvSpPr/>
          <p:nvPr/>
        </p:nvSpPr>
        <p:spPr>
          <a:xfrm>
            <a:off x="2324392" y="5413267"/>
            <a:ext cx="340637"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3" name="Tekstfelt 3">
            <a:extLst>
              <a:ext uri="{FF2B5EF4-FFF2-40B4-BE49-F238E27FC236}">
                <a16:creationId xmlns:a16="http://schemas.microsoft.com/office/drawing/2014/main" id="{1E241920-A4F3-42C7-B38F-71F573A2A8D4}"/>
              </a:ext>
            </a:extLst>
          </p:cNvPr>
          <p:cNvSpPr txBox="1"/>
          <p:nvPr/>
        </p:nvSpPr>
        <p:spPr>
          <a:xfrm>
            <a:off x="867184" y="5480288"/>
            <a:ext cx="1356653" cy="276999"/>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Mikroartikel</a:t>
            </a:r>
          </a:p>
        </p:txBody>
      </p:sp>
      <p:sp>
        <p:nvSpPr>
          <p:cNvPr id="16" name="Pil: højre 2" title="&quot;&quot;">
            <a:extLst>
              <a:ext uri="{FF2B5EF4-FFF2-40B4-BE49-F238E27FC236}">
                <a16:creationId xmlns:a16="http://schemas.microsoft.com/office/drawing/2014/main" id="{0BB77166-0867-49DB-A79F-39CE31BDBD1D}"/>
              </a:ext>
            </a:extLst>
          </p:cNvPr>
          <p:cNvSpPr/>
          <p:nvPr/>
        </p:nvSpPr>
        <p:spPr>
          <a:xfrm>
            <a:off x="2324393" y="4750333"/>
            <a:ext cx="340637"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2" name="Tekstfelt 2">
            <a:extLst>
              <a:ext uri="{FF2B5EF4-FFF2-40B4-BE49-F238E27FC236}">
                <a16:creationId xmlns:a16="http://schemas.microsoft.com/office/drawing/2014/main" id="{81FA3C67-4EAF-49AF-A480-9A2D1C2CECAF}"/>
              </a:ext>
            </a:extLst>
          </p:cNvPr>
          <p:cNvSpPr txBox="1"/>
          <p:nvPr/>
        </p:nvSpPr>
        <p:spPr>
          <a:xfrm>
            <a:off x="872600" y="4624302"/>
            <a:ext cx="1356653" cy="646331"/>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Tryk på ‘+’ for at redigere teksten i  en mikroartikel</a:t>
            </a:r>
          </a:p>
        </p:txBody>
      </p:sp>
      <p:sp>
        <p:nvSpPr>
          <p:cNvPr id="3" name="Pil: højre 1" title="&quot;&quot;">
            <a:extLst>
              <a:ext uri="{FF2B5EF4-FFF2-40B4-BE49-F238E27FC236}">
                <a16:creationId xmlns:a16="http://schemas.microsoft.com/office/drawing/2014/main" id="{2EDADE48-97F0-433B-9A6C-1E9299F26D4A}"/>
              </a:ext>
            </a:extLst>
          </p:cNvPr>
          <p:cNvSpPr/>
          <p:nvPr/>
        </p:nvSpPr>
        <p:spPr>
          <a:xfrm>
            <a:off x="2324394" y="2211033"/>
            <a:ext cx="340637"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8" name="Tekstfelt 1">
            <a:extLst>
              <a:ext uri="{FF2B5EF4-FFF2-40B4-BE49-F238E27FC236}">
                <a16:creationId xmlns:a16="http://schemas.microsoft.com/office/drawing/2014/main" id="{918F8CEF-123D-4825-9DB2-856DFBE7F9DA}"/>
              </a:ext>
            </a:extLst>
          </p:cNvPr>
          <p:cNvSpPr txBox="1"/>
          <p:nvPr/>
        </p:nvSpPr>
        <p:spPr>
          <a:xfrm>
            <a:off x="872600" y="2233698"/>
            <a:ext cx="1155032" cy="276999"/>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Manchet</a:t>
            </a:r>
            <a:endParaRPr lang="da-DK" sz="1600" dirty="0">
              <a:solidFill>
                <a:srgbClr val="FFFFFF"/>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2812305" y="162825"/>
            <a:ext cx="730238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5" name="Billede 4"/>
          <p:cNvPicPr>
            <a:picLocks noChangeAspect="1"/>
          </p:cNvPicPr>
          <p:nvPr/>
        </p:nvPicPr>
        <p:blipFill rotWithShape="1">
          <a:blip r:embed="rId5">
            <a:extLst>
              <a:ext uri="{28A0092B-C50C-407E-A947-70E740481C1C}">
                <a14:useLocalDpi xmlns:a14="http://schemas.microsoft.com/office/drawing/2010/main" val="0"/>
              </a:ext>
            </a:extLst>
          </a:blip>
          <a:srcRect l="2247" t="8135" r="3207" b="64068"/>
          <a:stretch/>
        </p:blipFill>
        <p:spPr>
          <a:xfrm>
            <a:off x="3084161" y="2164538"/>
            <a:ext cx="6297049" cy="2145532"/>
          </a:xfrm>
          <a:prstGeom prst="rect">
            <a:avLst/>
          </a:prstGeom>
        </p:spPr>
      </p:pic>
    </p:spTree>
    <p:extLst>
      <p:ext uri="{BB962C8B-B14F-4D97-AF65-F5344CB8AC3E}">
        <p14:creationId xmlns:p14="http://schemas.microsoft.com/office/powerpoint/2010/main" val="2367861516"/>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75CA04F8-7B34-4258-A48E-F8310366D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507" y="1004078"/>
            <a:ext cx="4891341" cy="5204820"/>
          </a:xfrm>
          <a:prstGeom prst="rect">
            <a:avLst/>
          </a:prstGeom>
        </p:spPr>
      </p:pic>
      <p:pic>
        <p:nvPicPr>
          <p:cNvPr id="3" name="Billede 2">
            <a:extLst>
              <a:ext uri="{FF2B5EF4-FFF2-40B4-BE49-F238E27FC236}">
                <a16:creationId xmlns:a16="http://schemas.microsoft.com/office/drawing/2014/main" id="{7BD51768-86CC-447C-99BD-50D45299BE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9507" y="6221303"/>
            <a:ext cx="1470710" cy="330797"/>
          </a:xfrm>
          <a:prstGeom prst="rect">
            <a:avLst/>
          </a:prstGeom>
        </p:spPr>
      </p:pic>
      <p:sp>
        <p:nvSpPr>
          <p:cNvPr id="4" name="Tekst">
            <a:extLst>
              <a:ext uri="{FF2B5EF4-FFF2-40B4-BE49-F238E27FC236}">
                <a16:creationId xmlns:a16="http://schemas.microsoft.com/office/drawing/2014/main" id="{4586E9F9-4F2A-47E0-945D-ED226116BAC3}"/>
              </a:ext>
            </a:extLst>
          </p:cNvPr>
          <p:cNvSpPr txBox="1">
            <a:spLocks/>
          </p:cNvSpPr>
          <p:nvPr/>
        </p:nvSpPr>
        <p:spPr>
          <a:xfrm>
            <a:off x="927242" y="2194460"/>
            <a:ext cx="2827126" cy="24690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dirty="0">
                <a:solidFill>
                  <a:srgbClr val="FFFFFF"/>
                </a:solidFill>
                <a:latin typeface="Arial" panose="020B0604020202020204" pitchFamily="34" charset="0"/>
                <a:cs typeface="Arial" panose="020B0604020202020204" pitchFamily="34" charset="0"/>
              </a:rPr>
              <a:t>De røde felter angiver alle de områder, hvor du redigerer tekst direkte på siden:</a:t>
            </a: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Manchettekst</a:t>
            </a:r>
          </a:p>
          <a:p>
            <a:pPr marL="342900" indent="-342900">
              <a:buFont typeface="+mj-lt"/>
              <a:buAutoNum type="arabicPeriod"/>
            </a:pPr>
            <a:r>
              <a:rPr lang="da-DK" sz="1600" dirty="0" err="1">
                <a:solidFill>
                  <a:srgbClr val="FFFFFF"/>
                </a:solidFill>
                <a:latin typeface="Arial" panose="020B0604020202020204" pitchFamily="34" charset="0"/>
                <a:cs typeface="Arial" panose="020B0604020202020204" pitchFamily="34" charset="0"/>
              </a:rPr>
              <a:t>Mikroartikeloverskrift</a:t>
            </a: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err="1">
                <a:solidFill>
                  <a:srgbClr val="FFFFFF"/>
                </a:solidFill>
                <a:latin typeface="Arial" panose="020B0604020202020204" pitchFamily="34" charset="0"/>
                <a:cs typeface="Arial" panose="020B0604020202020204" pitchFamily="34" charset="0"/>
              </a:rPr>
              <a:t>Mikroartikel</a:t>
            </a:r>
            <a:r>
              <a:rPr lang="da-DK" sz="1600" dirty="0">
                <a:solidFill>
                  <a:srgbClr val="FFFFFF"/>
                </a:solidFill>
                <a:latin typeface="Arial" panose="020B0604020202020204" pitchFamily="34" charset="0"/>
                <a:cs typeface="Arial" panose="020B0604020202020204" pitchFamily="34" charset="0"/>
              </a:rPr>
              <a:t>, tekst</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Byline</a:t>
            </a:r>
          </a:p>
        </p:txBody>
      </p:sp>
      <p:sp>
        <p:nvSpPr>
          <p:cNvPr id="6" name="Rektangel" title="&quot;&quot;">
            <a:extLst>
              <a:ext uri="{FF2B5EF4-FFF2-40B4-BE49-F238E27FC236}">
                <a16:creationId xmlns:a16="http://schemas.microsoft.com/office/drawing/2014/main" id="{5C0FFDE5-3C49-4783-A077-A880982C761E}"/>
              </a:ext>
            </a:extLst>
          </p:cNvPr>
          <p:cNvSpPr/>
          <p:nvPr/>
        </p:nvSpPr>
        <p:spPr>
          <a:xfrm flipV="1">
            <a:off x="927242" y="1397958"/>
            <a:ext cx="405406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A0C39762-C9F5-47A5-80CD-B86EAFFBF8DA}"/>
              </a:ext>
            </a:extLst>
          </p:cNvPr>
          <p:cNvSpPr txBox="1">
            <a:spLocks/>
          </p:cNvSpPr>
          <p:nvPr/>
        </p:nvSpPr>
        <p:spPr>
          <a:xfrm>
            <a:off x="840156" y="1016483"/>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Redigering af tekst direkte på siden</a:t>
            </a:r>
          </a:p>
        </p:txBody>
      </p:sp>
      <p:sp>
        <p:nvSpPr>
          <p:cNvPr id="8" name="Titel 1"/>
          <p:cNvSpPr>
            <a:spLocks noGrp="1"/>
          </p:cNvSpPr>
          <p:nvPr>
            <p:ph type="title"/>
          </p:nvPr>
        </p:nvSpPr>
        <p:spPr>
          <a:xfrm>
            <a:off x="2731736" y="203284"/>
            <a:ext cx="7197191"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9" name="Rektangel 8"/>
          <p:cNvSpPr/>
          <p:nvPr/>
        </p:nvSpPr>
        <p:spPr>
          <a:xfrm>
            <a:off x="6429375" y="2062940"/>
            <a:ext cx="1335881" cy="8231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p:cNvSpPr/>
          <p:nvPr/>
        </p:nvSpPr>
        <p:spPr>
          <a:xfrm>
            <a:off x="6593387" y="4052186"/>
            <a:ext cx="3093538" cy="206926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p:nvSpPr>
        <p:spPr>
          <a:xfrm>
            <a:off x="6593387" y="3754572"/>
            <a:ext cx="1302838" cy="1983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Ellipse 11"/>
          <p:cNvSpPr/>
          <p:nvPr/>
        </p:nvSpPr>
        <p:spPr>
          <a:xfrm>
            <a:off x="5805573" y="623472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4</a:t>
            </a:r>
          </a:p>
        </p:txBody>
      </p:sp>
      <p:sp>
        <p:nvSpPr>
          <p:cNvPr id="13" name="Ellipse 12"/>
          <p:cNvSpPr/>
          <p:nvPr/>
        </p:nvSpPr>
        <p:spPr>
          <a:xfrm>
            <a:off x="5805573" y="414288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4" name="Ellipse 13"/>
          <p:cNvSpPr/>
          <p:nvPr/>
        </p:nvSpPr>
        <p:spPr>
          <a:xfrm>
            <a:off x="5805573" y="368813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5" name="Ellipse 14"/>
          <p:cNvSpPr/>
          <p:nvPr/>
        </p:nvSpPr>
        <p:spPr>
          <a:xfrm>
            <a:off x="5805573" y="2049935"/>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7" name="Rektangel 10">
            <a:extLst>
              <a:ext uri="{FF2B5EF4-FFF2-40B4-BE49-F238E27FC236}">
                <a16:creationId xmlns:a16="http://schemas.microsoft.com/office/drawing/2014/main" id="{8BD14AFD-368B-ABB8-750C-73F1A1C301C2}"/>
              </a:ext>
            </a:extLst>
          </p:cNvPr>
          <p:cNvSpPr/>
          <p:nvPr/>
        </p:nvSpPr>
        <p:spPr>
          <a:xfrm>
            <a:off x="6330331" y="6319443"/>
            <a:ext cx="1302838" cy="1983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6104366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
          <p:cNvSpPr>
            <a:spLocks noGrp="1"/>
          </p:cNvSpPr>
          <p:nvPr>
            <p:ph sz="quarter" idx="4294967295"/>
          </p:nvPr>
        </p:nvSpPr>
        <p:spPr>
          <a:xfrm>
            <a:off x="745435" y="2123937"/>
            <a:ext cx="6904038" cy="2665413"/>
          </a:xfrm>
          <a:prstGeom prst="rect">
            <a:avLst/>
          </a:prstGeom>
        </p:spPr>
        <p:txBody>
          <a:bodyPr/>
          <a:lstStyle/>
          <a:p>
            <a:r>
              <a:rPr lang="da-DK" sz="1800" kern="1200" baseline="0" dirty="0">
                <a:solidFill>
                  <a:srgbClr val="FFFFFF"/>
                </a:solidFill>
                <a:effectLst/>
                <a:latin typeface="Arial" panose="020B0604020202020204" pitchFamily="34" charset="0"/>
                <a:cs typeface="Arial" panose="020B0604020202020204" pitchFamily="34" charset="0"/>
              </a:rPr>
              <a:t>Du lærer </a:t>
            </a:r>
            <a:r>
              <a:rPr lang="da-DK" sz="1800" dirty="0">
                <a:solidFill>
                  <a:srgbClr val="FFFFFF"/>
                </a:solidFill>
                <a:latin typeface="Arial" panose="020B0604020202020204" pitchFamily="34" charset="0"/>
                <a:cs typeface="Arial" panose="020B0604020202020204" pitchFamily="34" charset="0"/>
              </a:rPr>
              <a:t>om baggrunden for borger.dk</a:t>
            </a:r>
          </a:p>
          <a:p>
            <a:r>
              <a:rPr lang="da-DK" sz="1800" kern="1200" baseline="0" dirty="0">
                <a:solidFill>
                  <a:srgbClr val="FFFFFF"/>
                </a:solidFill>
                <a:effectLst/>
                <a:latin typeface="Arial" panose="020B0604020202020204" pitchFamily="34" charset="0"/>
                <a:cs typeface="Arial" panose="020B0604020202020204" pitchFamily="34" charset="0"/>
              </a:rPr>
              <a:t>Du lærer informationsarkitekturen at kende </a:t>
            </a:r>
          </a:p>
          <a:p>
            <a:r>
              <a:rPr lang="da-DK" sz="1800" dirty="0">
                <a:solidFill>
                  <a:srgbClr val="FFFFFF"/>
                </a:solidFill>
                <a:latin typeface="Arial" panose="020B0604020202020204" pitchFamily="34" charset="0"/>
                <a:cs typeface="Arial" panose="020B0604020202020204" pitchFamily="34" charset="0"/>
              </a:rPr>
              <a:t>Du lærer, hvordan borger.dk er integreret på andre sider</a:t>
            </a:r>
          </a:p>
          <a:p>
            <a:r>
              <a:rPr lang="da-DK" sz="1800" dirty="0">
                <a:solidFill>
                  <a:srgbClr val="FFFFFF"/>
                </a:solidFill>
                <a:latin typeface="Arial" panose="020B0604020202020204" pitchFamily="34" charset="0"/>
                <a:cs typeface="Arial" panose="020B0604020202020204" pitchFamily="34" charset="0"/>
              </a:rPr>
              <a:t>Du lærer, hvordan vi skriver på borger.dk </a:t>
            </a:r>
          </a:p>
          <a:p>
            <a:r>
              <a:rPr lang="da-DK" sz="1800" kern="1200" baseline="0" dirty="0">
                <a:solidFill>
                  <a:srgbClr val="FFFFFF"/>
                </a:solidFill>
                <a:effectLst/>
                <a:latin typeface="Arial" panose="020B0604020202020204" pitchFamily="34" charset="0"/>
                <a:cs typeface="Arial" panose="020B0604020202020204" pitchFamily="34" charset="0"/>
              </a:rPr>
              <a:t>Du lærer, hvordan vi linker til og fra borger.dk</a:t>
            </a:r>
            <a:endParaRPr lang="da-DK" sz="1800" dirty="0">
              <a:solidFill>
                <a:srgbClr val="FFFFFF"/>
              </a:solidFill>
              <a:latin typeface="Arial" panose="020B0604020202020204" pitchFamily="34" charset="0"/>
              <a:cs typeface="Arial" panose="020B0604020202020204" pitchFamily="34" charset="0"/>
            </a:endParaRPr>
          </a:p>
          <a:p>
            <a:pPr marL="0" indent="0">
              <a:buNone/>
            </a:pPr>
            <a:endParaRPr lang="da-DK" sz="1800" dirty="0">
              <a:solidFill>
                <a:srgbClr val="FFFFFF"/>
              </a:solidFill>
              <a:latin typeface="Arial" panose="020B0604020202020204" pitchFamily="34" charset="0"/>
              <a:cs typeface="Arial" panose="020B0604020202020204" pitchFamily="34" charset="0"/>
            </a:endParaRPr>
          </a:p>
        </p:txBody>
      </p:sp>
      <p:sp>
        <p:nvSpPr>
          <p:cNvPr id="2" name="Læringsmål"/>
          <p:cNvSpPr/>
          <p:nvPr/>
        </p:nvSpPr>
        <p:spPr>
          <a:xfrm>
            <a:off x="813194" y="1228325"/>
            <a:ext cx="3384260" cy="769441"/>
          </a:xfrm>
          <a:prstGeom prst="rect">
            <a:avLst/>
          </a:prstGeom>
        </p:spPr>
        <p:txBody>
          <a:bodyPr wrap="none">
            <a:spAutoFit/>
          </a:bodyPr>
          <a:lstStyle/>
          <a:p>
            <a:r>
              <a:rPr lang="da-DK" sz="4400" b="1" dirty="0">
                <a:solidFill>
                  <a:srgbClr val="44831E"/>
                </a:solidFill>
                <a:latin typeface="Arial" panose="020B0604020202020204" pitchFamily="34" charset="0"/>
                <a:ea typeface="+mj-ea"/>
                <a:cs typeface="Arial" panose="020B0604020202020204" pitchFamily="34" charset="0"/>
              </a:rPr>
              <a:t>Læringsmål</a:t>
            </a:r>
            <a:endParaRPr lang="da-DK" dirty="0"/>
          </a:p>
        </p:txBody>
      </p:sp>
      <p:sp>
        <p:nvSpPr>
          <p:cNvPr id="5" name="Titel"/>
          <p:cNvSpPr>
            <a:spLocks noGrp="1"/>
          </p:cNvSpPr>
          <p:nvPr>
            <p:ph type="title"/>
          </p:nvPr>
        </p:nvSpPr>
        <p:spPr>
          <a:xfrm>
            <a:off x="3680791" y="136525"/>
            <a:ext cx="4618383"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r>
              <a:rPr lang="da-DK" b="1" dirty="0">
                <a:solidFill>
                  <a:srgbClr val="FFFFFF"/>
                </a:solidFill>
                <a:latin typeface="Arial" panose="020B0604020202020204" pitchFamily="34" charset="0"/>
                <a:cs typeface="Arial" panose="020B0604020202020204" pitchFamily="34" charset="0"/>
              </a:rPr>
              <a:t/>
            </a:r>
            <a:br>
              <a:rPr lang="da-DK" b="1" dirty="0">
                <a:solidFill>
                  <a:srgbClr val="FFFFFF"/>
                </a:solidFill>
                <a:latin typeface="Arial" panose="020B0604020202020204" pitchFamily="34" charset="0"/>
                <a:cs typeface="Arial" panose="020B0604020202020204" pitchFamily="34" charset="0"/>
              </a:rPr>
            </a:br>
            <a:endParaRPr lang="da-DK" dirty="0"/>
          </a:p>
        </p:txBody>
      </p:sp>
    </p:spTree>
    <p:extLst>
      <p:ext uri="{BB962C8B-B14F-4D97-AF65-F5344CB8AC3E}">
        <p14:creationId xmlns:p14="http://schemas.microsoft.com/office/powerpoint/2010/main" val="4055223248"/>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2" title="&quot;&quot;">
            <a:extLst>
              <a:ext uri="{FF2B5EF4-FFF2-40B4-BE49-F238E27FC236}">
                <a16:creationId xmlns:a16="http://schemas.microsoft.com/office/drawing/2014/main" id="{936AC4B6-9BF7-4F55-BA00-A62A322D7F3C}"/>
              </a:ext>
            </a:extLst>
          </p:cNvPr>
          <p:cNvPicPr>
            <a:picLocks noChangeAspect="1"/>
          </p:cNvPicPr>
          <p:nvPr/>
        </p:nvPicPr>
        <p:blipFill>
          <a:blip r:embed="rId3"/>
          <a:stretch>
            <a:fillRect/>
          </a:stretch>
        </p:blipFill>
        <p:spPr>
          <a:xfrm>
            <a:off x="5534785" y="1245741"/>
            <a:ext cx="6064398" cy="4475943"/>
          </a:xfrm>
          <a:prstGeom prst="rect">
            <a:avLst/>
          </a:prstGeom>
        </p:spPr>
      </p:pic>
      <p:pic>
        <p:nvPicPr>
          <p:cNvPr id="7" name="Billede 6"/>
          <p:cNvPicPr>
            <a:picLocks noChangeAspect="1"/>
          </p:cNvPicPr>
          <p:nvPr/>
        </p:nvPicPr>
        <p:blipFill rotWithShape="1">
          <a:blip r:embed="rId4">
            <a:extLst>
              <a:ext uri="{28A0092B-C50C-407E-A947-70E740481C1C}">
                <a14:useLocalDpi xmlns:a14="http://schemas.microsoft.com/office/drawing/2010/main" val="0"/>
              </a:ext>
            </a:extLst>
          </a:blip>
          <a:srcRect l="1991" t="8259" r="4677" b="64378"/>
          <a:stretch/>
        </p:blipFill>
        <p:spPr>
          <a:xfrm>
            <a:off x="5640562" y="2234582"/>
            <a:ext cx="5794199" cy="1968708"/>
          </a:xfrm>
          <a:prstGeom prst="rect">
            <a:avLst/>
          </a:prstGeom>
        </p:spPr>
      </p:pic>
      <p:pic>
        <p:nvPicPr>
          <p:cNvPr id="6" name="Billede 1" title="&quot;&quot;">
            <a:extLst>
              <a:ext uri="{FF2B5EF4-FFF2-40B4-BE49-F238E27FC236}">
                <a16:creationId xmlns:a16="http://schemas.microsoft.com/office/drawing/2014/main" id="{1B29014E-205C-1B4F-09B5-1FD795ADFD06}"/>
              </a:ext>
            </a:extLst>
          </p:cNvPr>
          <p:cNvPicPr>
            <a:picLocks noChangeAspect="1"/>
          </p:cNvPicPr>
          <p:nvPr/>
        </p:nvPicPr>
        <p:blipFill>
          <a:blip r:embed="rId5"/>
          <a:stretch>
            <a:fillRect/>
          </a:stretch>
        </p:blipFill>
        <p:spPr>
          <a:xfrm>
            <a:off x="5421138" y="1392721"/>
            <a:ext cx="6431030" cy="4072556"/>
          </a:xfrm>
          <a:prstGeom prst="rect">
            <a:avLst/>
          </a:prstGeom>
        </p:spPr>
      </p:pic>
      <p:sp>
        <p:nvSpPr>
          <p:cNvPr id="2" name="Text Placeholder 1">
            <a:extLst>
              <a:ext uri="{FF2B5EF4-FFF2-40B4-BE49-F238E27FC236}">
                <a16:creationId xmlns:a16="http://schemas.microsoft.com/office/drawing/2014/main" id="{342D2DAF-5A00-4C8E-9482-13102238E268}"/>
              </a:ext>
            </a:extLst>
          </p:cNvPr>
          <p:cNvSpPr txBox="1">
            <a:spLocks/>
          </p:cNvSpPr>
          <p:nvPr/>
        </p:nvSpPr>
        <p:spPr>
          <a:xfrm>
            <a:off x="881636" y="3115799"/>
            <a:ext cx="7868664" cy="6264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dirty="0">
                <a:solidFill>
                  <a:srgbClr val="FFFFFF"/>
                </a:solidFill>
                <a:latin typeface="Arial" panose="020B0604020202020204" pitchFamily="34" charset="0"/>
                <a:cs typeface="Arial" panose="020B0604020202020204" pitchFamily="34" charset="0"/>
              </a:rPr>
              <a:t>Redigér tekst i mikroartikler via RTF-editor</a:t>
            </a:r>
          </a:p>
        </p:txBody>
      </p:sp>
      <p:sp>
        <p:nvSpPr>
          <p:cNvPr id="3" name="Titel 1"/>
          <p:cNvSpPr>
            <a:spLocks noGrp="1"/>
          </p:cNvSpPr>
          <p:nvPr>
            <p:ph type="title"/>
          </p:nvPr>
        </p:nvSpPr>
        <p:spPr>
          <a:xfrm>
            <a:off x="2683184" y="179008"/>
            <a:ext cx="729429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4240832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p:nvPr/>
        </p:nvSpPr>
        <p:spPr>
          <a:xfrm>
            <a:off x="3048000" y="2274838"/>
            <a:ext cx="6096000" cy="2308324"/>
          </a:xfrm>
          <a:prstGeom prst="rect">
            <a:avLst/>
          </a:prstGeom>
        </p:spPr>
        <p:txBody>
          <a:bodyPr>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 </a:t>
            </a:r>
            <a:r>
              <a:rPr lang="da-DK" sz="4000" b="1" dirty="0">
                <a:solidFill>
                  <a:srgbClr val="FFFFFF"/>
                </a:solidFill>
                <a:latin typeface="Arial" panose="020B0604020202020204" pitchFamily="34" charset="0"/>
                <a:cs typeface="Arial" panose="020B0604020202020204" pitchFamily="34" charset="0"/>
              </a:rPr>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Redigering af tekster på indholdssider</a:t>
            </a:r>
          </a:p>
        </p:txBody>
      </p:sp>
      <p:sp>
        <p:nvSpPr>
          <p:cNvPr id="4" name="Titel"/>
          <p:cNvSpPr>
            <a:spLocks noGrp="1"/>
          </p:cNvSpPr>
          <p:nvPr>
            <p:ph type="title"/>
          </p:nvPr>
        </p:nvSpPr>
        <p:spPr>
          <a:xfrm>
            <a:off x="2683184" y="187100"/>
            <a:ext cx="721337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857115467"/>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a:extLst>
              <a:ext uri="{FF2B5EF4-FFF2-40B4-BE49-F238E27FC236}">
                <a16:creationId xmlns:a16="http://schemas.microsoft.com/office/drawing/2014/main" id="{54FF4AA9-AFFD-419C-9A1F-253ED730D068}"/>
              </a:ext>
            </a:extLst>
          </p:cNvPr>
          <p:cNvPicPr>
            <a:picLocks noChangeAspect="1"/>
          </p:cNvPicPr>
          <p:nvPr/>
        </p:nvPicPr>
        <p:blipFill rotWithShape="1">
          <a:blip r:embed="rId3">
            <a:extLst>
              <a:ext uri="{28A0092B-C50C-407E-A947-70E740481C1C}">
                <a14:useLocalDpi xmlns:a14="http://schemas.microsoft.com/office/drawing/2010/main" val="0"/>
              </a:ext>
            </a:extLst>
          </a:blip>
          <a:srcRect l="32245"/>
          <a:stretch/>
        </p:blipFill>
        <p:spPr>
          <a:xfrm>
            <a:off x="180752" y="1749468"/>
            <a:ext cx="3853337" cy="3790905"/>
          </a:xfrm>
          <a:prstGeom prst="rect">
            <a:avLst/>
          </a:prstGeom>
        </p:spPr>
      </p:pic>
      <p:sp>
        <p:nvSpPr>
          <p:cNvPr id="8" name="Tip tekst">
            <a:extLst>
              <a:ext uri="{FF2B5EF4-FFF2-40B4-BE49-F238E27FC236}">
                <a16:creationId xmlns:a16="http://schemas.microsoft.com/office/drawing/2014/main" id="{07B72F27-B849-41C4-9A11-FE6B1D2DF346}"/>
              </a:ext>
            </a:extLst>
          </p:cNvPr>
          <p:cNvSpPr txBox="1">
            <a:spLocks/>
          </p:cNvSpPr>
          <p:nvPr/>
        </p:nvSpPr>
        <p:spPr>
          <a:xfrm>
            <a:off x="4349384" y="5724525"/>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trin-vejledningen ‘Redigér indholdsside’.</a:t>
            </a:r>
          </a:p>
        </p:txBody>
      </p:sp>
      <p:sp>
        <p:nvSpPr>
          <p:cNvPr id="3" name="Text Placeholder 1">
            <a:extLst>
              <a:ext uri="{FF2B5EF4-FFF2-40B4-BE49-F238E27FC236}">
                <a16:creationId xmlns:a16="http://schemas.microsoft.com/office/drawing/2014/main" id="{8AF1F249-7E1D-4181-A904-DAB782AA3713}"/>
              </a:ext>
            </a:extLst>
          </p:cNvPr>
          <p:cNvSpPr txBox="1">
            <a:spLocks/>
          </p:cNvSpPr>
          <p:nvPr/>
        </p:nvSpPr>
        <p:spPr>
          <a:xfrm>
            <a:off x="4268463" y="1698171"/>
            <a:ext cx="5976364" cy="3842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dirty="0">
                <a:solidFill>
                  <a:srgbClr val="FFFFFF"/>
                </a:solidFill>
                <a:latin typeface="Arial" panose="020B0604020202020204" pitchFamily="34" charset="0"/>
                <a:cs typeface="Arial" panose="020B0604020202020204" pitchFamily="34" charset="0"/>
              </a:rPr>
              <a:t>Redigér en af din egen myndigheds indholdssider, og gem løbende dine ændringer.</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Ret et ord i manchetten.</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Ret i titlen på den første </a:t>
            </a:r>
            <a:r>
              <a:rPr lang="da-DK" sz="1400" dirty="0" err="1">
                <a:solidFill>
                  <a:srgbClr val="FFFFFF"/>
                </a:solidFill>
                <a:latin typeface="Arial" panose="020B0604020202020204" pitchFamily="34" charset="0"/>
                <a:cs typeface="Arial" panose="020B0604020202020204" pitchFamily="34" charset="0"/>
              </a:rPr>
              <a:t>mikroartikel</a:t>
            </a:r>
            <a:r>
              <a:rPr lang="da-DK" sz="1400" dirty="0">
                <a:solidFill>
                  <a:srgbClr val="FFFFFF"/>
                </a:solidFill>
                <a:latin typeface="Arial" panose="020B0604020202020204" pitchFamily="34" charset="0"/>
                <a:cs typeface="Arial" panose="020B0604020202020204" pitchFamily="34" charset="0"/>
              </a:rPr>
              <a:t>.</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Ret i brødteksten i den første mikroartikel: Fjern et ord. Flyt en sætning.</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Tilføj den korrekte sætning: </a:t>
            </a:r>
          </a:p>
          <a:p>
            <a:pPr lvl="2"/>
            <a:r>
              <a:rPr lang="da-DK" sz="1400" dirty="0">
                <a:solidFill>
                  <a:srgbClr val="FFFFFF"/>
                </a:solidFill>
                <a:latin typeface="Arial" panose="020B0604020202020204" pitchFamily="34" charset="0"/>
                <a:cs typeface="Arial" panose="020B0604020202020204" pitchFamily="34" charset="0"/>
              </a:rPr>
              <a:t>Det gælder dog </a:t>
            </a:r>
            <a:r>
              <a:rPr lang="da-DK" sz="1400" b="1" dirty="0">
                <a:solidFill>
                  <a:srgbClr val="FFFFFF"/>
                </a:solidFill>
                <a:latin typeface="Arial" panose="020B0604020202020204" pitchFamily="34" charset="0"/>
                <a:cs typeface="Arial" panose="020B0604020202020204" pitchFamily="34" charset="0"/>
              </a:rPr>
              <a:t>ikke</a:t>
            </a:r>
            <a:r>
              <a:rPr lang="da-DK" sz="1400" dirty="0">
                <a:solidFill>
                  <a:srgbClr val="FFFFFF"/>
                </a:solidFill>
                <a:latin typeface="Arial" panose="020B0604020202020204" pitchFamily="34" charset="0"/>
                <a:cs typeface="Arial" panose="020B0604020202020204" pitchFamily="34" charset="0"/>
              </a:rPr>
              <a:t> for Grønland.</a:t>
            </a:r>
          </a:p>
          <a:p>
            <a:pPr lvl="2"/>
            <a:r>
              <a:rPr lang="da-DK" sz="1400" dirty="0">
                <a:solidFill>
                  <a:srgbClr val="FFFFFF"/>
                </a:solidFill>
                <a:latin typeface="Arial" panose="020B0604020202020204" pitchFamily="34" charset="0"/>
                <a:cs typeface="Arial" panose="020B0604020202020204" pitchFamily="34" charset="0"/>
              </a:rPr>
              <a:t>Det gælder dog IKKE for Grønland.</a:t>
            </a:r>
          </a:p>
          <a:p>
            <a:pPr lvl="2"/>
            <a:r>
              <a:rPr lang="da-DK" sz="1400" dirty="0">
                <a:solidFill>
                  <a:srgbClr val="FFFFFF"/>
                </a:solidFill>
                <a:latin typeface="Arial" panose="020B0604020202020204" pitchFamily="34" charset="0"/>
                <a:cs typeface="Arial" panose="020B0604020202020204" pitchFamily="34" charset="0"/>
              </a:rPr>
              <a:t>Det gælder dog ikke for Grønland.</a:t>
            </a:r>
          </a:p>
          <a:p>
            <a:pPr lvl="2"/>
            <a:r>
              <a:rPr lang="da-DK" sz="1400" dirty="0">
                <a:solidFill>
                  <a:srgbClr val="FFFFFF"/>
                </a:solidFill>
                <a:latin typeface="Arial" panose="020B0604020202020204" pitchFamily="34" charset="0"/>
                <a:cs typeface="Arial" panose="020B0604020202020204" pitchFamily="34" charset="0"/>
              </a:rPr>
              <a:t>Det gælder dog </a:t>
            </a:r>
            <a:r>
              <a:rPr lang="da-DK" sz="1400" i="1" dirty="0">
                <a:solidFill>
                  <a:srgbClr val="FFFFFF"/>
                </a:solidFill>
                <a:latin typeface="Arial" panose="020B0604020202020204" pitchFamily="34" charset="0"/>
                <a:cs typeface="Arial" panose="020B0604020202020204" pitchFamily="34" charset="0"/>
              </a:rPr>
              <a:t>ikke </a:t>
            </a:r>
            <a:r>
              <a:rPr lang="da-DK" sz="1400" dirty="0">
                <a:solidFill>
                  <a:srgbClr val="FFFFFF"/>
                </a:solidFill>
                <a:latin typeface="Arial" panose="020B0604020202020204" pitchFamily="34" charset="0"/>
                <a:cs typeface="Arial" panose="020B0604020202020204" pitchFamily="34" charset="0"/>
              </a:rPr>
              <a:t>for Grønland.</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Lav en mellemoverskrift.</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Lav en punktopstilling: Første, anden, tredje.</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Ret i </a:t>
            </a:r>
            <a:r>
              <a:rPr lang="da-DK" sz="1400" dirty="0" err="1">
                <a:solidFill>
                  <a:srgbClr val="FFFFFF"/>
                </a:solidFill>
                <a:latin typeface="Arial" panose="020B0604020202020204" pitchFamily="34" charset="0"/>
                <a:cs typeface="Arial" panose="020B0604020202020204" pitchFamily="34" charset="0"/>
              </a:rPr>
              <a:t>bylinen</a:t>
            </a:r>
            <a:r>
              <a:rPr lang="da-DK" sz="1400" dirty="0">
                <a:solidFill>
                  <a:srgbClr val="FFFFFF"/>
                </a:solidFill>
                <a:latin typeface="Arial" panose="020B0604020202020204" pitchFamily="34" charset="0"/>
                <a:cs typeface="Arial" panose="020B0604020202020204" pitchFamily="34" charset="0"/>
              </a:rPr>
              <a:t>.</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Gem (afvent lektion 4 om udgivelse). </a:t>
            </a:r>
          </a:p>
          <a:p>
            <a:pPr marL="0" indent="0">
              <a:buNone/>
            </a:pPr>
            <a:endParaRPr lang="da-DK" sz="1800" dirty="0">
              <a:solidFill>
                <a:srgbClr val="FFFFFF"/>
              </a:solidFill>
              <a:latin typeface="Arial" panose="020B0604020202020204" pitchFamily="34" charset="0"/>
              <a:cs typeface="Arial" panose="020B0604020202020204" pitchFamily="34" charset="0"/>
            </a:endParaRPr>
          </a:p>
        </p:txBody>
      </p:sp>
      <p:sp>
        <p:nvSpPr>
          <p:cNvPr id="5" name="Rektangel 4" title="&quot;&quot;">
            <a:extLst>
              <a:ext uri="{FF2B5EF4-FFF2-40B4-BE49-F238E27FC236}">
                <a16:creationId xmlns:a16="http://schemas.microsoft.com/office/drawing/2014/main" id="{235DEA24-7449-4145-A21A-D9BA72C4AF70}"/>
              </a:ext>
            </a:extLst>
          </p:cNvPr>
          <p:cNvSpPr/>
          <p:nvPr/>
        </p:nvSpPr>
        <p:spPr>
          <a:xfrm flipV="1">
            <a:off x="4268463" y="1560521"/>
            <a:ext cx="157353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2F01400E-625C-4545-88D9-0DB59383DCC3}"/>
              </a:ext>
            </a:extLst>
          </p:cNvPr>
          <p:cNvSpPr txBox="1">
            <a:spLocks/>
          </p:cNvSpPr>
          <p:nvPr/>
        </p:nvSpPr>
        <p:spPr>
          <a:xfrm>
            <a:off x="4268463" y="1157769"/>
            <a:ext cx="2094237" cy="4484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solidFill>
                  <a:srgbClr val="FFFFFF"/>
                </a:solidFill>
                <a:latin typeface="Arial" panose="020B0604020202020204" pitchFamily="34" charset="0"/>
                <a:cs typeface="Arial" panose="020B0604020202020204" pitchFamily="34" charset="0"/>
              </a:rPr>
              <a:t>Øvelse 3a</a:t>
            </a:r>
          </a:p>
        </p:txBody>
      </p:sp>
      <p:sp>
        <p:nvSpPr>
          <p:cNvPr id="6" name="Titel"/>
          <p:cNvSpPr>
            <a:spLocks noGrp="1"/>
          </p:cNvSpPr>
          <p:nvPr>
            <p:ph type="title"/>
          </p:nvPr>
        </p:nvSpPr>
        <p:spPr>
          <a:xfrm>
            <a:off x="2869611" y="188456"/>
            <a:ext cx="737521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875849701"/>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p:cNvSpPr>
            <a:spLocks noGrp="1"/>
          </p:cNvSpPr>
          <p:nvPr>
            <p:ph type="title"/>
          </p:nvPr>
        </p:nvSpPr>
        <p:spPr>
          <a:xfrm>
            <a:off x="4803297" y="2711816"/>
            <a:ext cx="2277234" cy="1325563"/>
          </a:xfrm>
        </p:spPr>
        <p:txBody>
          <a:bodyPr/>
          <a:lstStyle/>
          <a:p>
            <a:pPr lvl="0" defTabSz="457200">
              <a:lnSpc>
                <a:spcPct val="120000"/>
              </a:lnSpc>
              <a:spcBef>
                <a:spcPts val="0"/>
              </a:spcBef>
            </a:pPr>
            <a:r>
              <a:rPr lang="da-DK" sz="4000" b="1" dirty="0">
                <a:solidFill>
                  <a:srgbClr val="44831E"/>
                </a:solidFill>
                <a:latin typeface="Arial" panose="020B0604020202020204" pitchFamily="34" charset="0"/>
                <a:ea typeface="+mn-ea"/>
                <a:cs typeface="Arial" panose="020B0604020202020204" pitchFamily="34" charset="0"/>
              </a:rPr>
              <a:t>PAUSE</a:t>
            </a:r>
            <a:r>
              <a:rPr lang="da-DK" sz="4000" dirty="0">
                <a:solidFill>
                  <a:srgbClr val="44831E"/>
                </a:solidFill>
                <a:latin typeface="Arial" panose="020B0604020202020204" pitchFamily="34" charset="0"/>
                <a:ea typeface="+mn-ea"/>
                <a:cs typeface="Arial" panose="020B0604020202020204" pitchFamily="34" charset="0"/>
              </a:rPr>
              <a:t/>
            </a:r>
            <a:br>
              <a:rPr lang="da-DK" sz="4000" dirty="0">
                <a:solidFill>
                  <a:srgbClr val="44831E"/>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325374336"/>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 2"/>
          <p:cNvSpPr>
            <a:spLocks noGrp="1"/>
          </p:cNvSpPr>
          <p:nvPr>
            <p:ph sz="half" idx="4294967295"/>
          </p:nvPr>
        </p:nvSpPr>
        <p:spPr>
          <a:xfrm>
            <a:off x="6327427" y="2753786"/>
            <a:ext cx="5181600" cy="3670300"/>
          </a:xfrm>
          <a:prstGeom prst="rect">
            <a:avLst/>
          </a:prstGeom>
        </p:spPr>
        <p:txBody>
          <a:bodyPr/>
          <a:lstStyle/>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National mikroartikel </a:t>
            </a:r>
          </a:p>
          <a:p>
            <a:pPr lvl="1"/>
            <a:r>
              <a:rPr lang="da-DK" sz="1600" dirty="0">
                <a:solidFill>
                  <a:srgbClr val="FFFFFF"/>
                </a:solidFill>
                <a:latin typeface="Arial" panose="020B0604020202020204" pitchFamily="34" charset="0"/>
                <a:cs typeface="Arial" panose="020B0604020202020204" pitchFamily="34" charset="0"/>
              </a:rPr>
              <a:t>Selvbetjeningsløsning med integration til </a:t>
            </a:r>
            <a:r>
              <a:rPr lang="da-DK" sz="1600" dirty="0" err="1">
                <a:solidFill>
                  <a:srgbClr val="FFFFFF"/>
                </a:solidFill>
                <a:latin typeface="Arial" panose="020B0604020202020204" pitchFamily="34" charset="0"/>
                <a:cs typeface="Arial" panose="020B0604020202020204" pitchFamily="34" charset="0"/>
              </a:rPr>
              <a:t>MitID</a:t>
            </a:r>
            <a:r>
              <a:rPr lang="da-DK" sz="1600" dirty="0">
                <a:solidFill>
                  <a:srgbClr val="FFFFFF"/>
                </a:solidFill>
                <a:latin typeface="Arial" panose="020B0604020202020204" pitchFamily="34" charset="0"/>
                <a:cs typeface="Arial" panose="020B0604020202020204" pitchFamily="34" charset="0"/>
              </a:rPr>
              <a:t>. </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Europæisk mikroartikel</a:t>
            </a:r>
          </a:p>
          <a:p>
            <a:pPr lvl="1"/>
            <a:r>
              <a:rPr lang="da-DK" sz="1600" dirty="0">
                <a:solidFill>
                  <a:srgbClr val="FFFFFF"/>
                </a:solidFill>
                <a:latin typeface="Arial" panose="020B0604020202020204" pitchFamily="34" charset="0"/>
                <a:cs typeface="Arial" panose="020B0604020202020204" pitchFamily="34" charset="0"/>
              </a:rPr>
              <a:t>Selvbetjeningsløsning med integration til </a:t>
            </a:r>
            <a:r>
              <a:rPr lang="da-DK" sz="1600" dirty="0" err="1">
                <a:solidFill>
                  <a:srgbClr val="FFFFFF"/>
                </a:solidFill>
                <a:latin typeface="Arial" panose="020B0604020202020204" pitchFamily="34" charset="0"/>
                <a:cs typeface="Arial" panose="020B0604020202020204" pitchFamily="34" charset="0"/>
              </a:rPr>
              <a:t>eID</a:t>
            </a:r>
            <a:r>
              <a:rPr lang="da-DK" sz="1600" dirty="0">
                <a:solidFill>
                  <a:srgbClr val="FFFFFF"/>
                </a:solidFill>
                <a:latin typeface="Arial" panose="020B0604020202020204" pitchFamily="34" charset="0"/>
                <a:cs typeface="Arial" panose="020B0604020202020204" pitchFamily="34" charset="0"/>
              </a:rPr>
              <a:t>-gateway.</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International </a:t>
            </a:r>
            <a:r>
              <a:rPr lang="da-DK" sz="1600" dirty="0" err="1">
                <a:solidFill>
                  <a:srgbClr val="FFFFFF"/>
                </a:solidFill>
                <a:latin typeface="Arial" panose="020B0604020202020204" pitchFamily="34" charset="0"/>
                <a:cs typeface="Arial" panose="020B0604020202020204" pitchFamily="34" charset="0"/>
              </a:rPr>
              <a:t>mikroartikel</a:t>
            </a:r>
            <a:r>
              <a:rPr lang="da-DK" sz="1600" dirty="0">
                <a:solidFill>
                  <a:srgbClr val="FFFFFF"/>
                </a:solidFill>
                <a:latin typeface="Arial" panose="020B0604020202020204" pitchFamily="34" charset="0"/>
                <a:cs typeface="Arial" panose="020B0604020202020204" pitchFamily="34" charset="0"/>
              </a:rPr>
              <a:t> (sjældent benyttet)</a:t>
            </a:r>
          </a:p>
          <a:p>
            <a:pPr lvl="1"/>
            <a:r>
              <a:rPr lang="da-DK" sz="1600" dirty="0">
                <a:solidFill>
                  <a:srgbClr val="FFFFFF"/>
                </a:solidFill>
                <a:latin typeface="Arial" panose="020B0604020202020204" pitchFamily="34" charset="0"/>
                <a:cs typeface="Arial" panose="020B0604020202020204" pitchFamily="34" charset="0"/>
              </a:rPr>
              <a:t>Hvis andre internationale borgere skal have en særlig startknap til en løsning, dvs. der bliver ikke guidet videre til </a:t>
            </a:r>
            <a:r>
              <a:rPr lang="da-DK" sz="1600" dirty="0" err="1">
                <a:solidFill>
                  <a:srgbClr val="FFFFFF"/>
                </a:solidFill>
                <a:latin typeface="Arial" panose="020B0604020202020204" pitchFamily="34" charset="0"/>
                <a:cs typeface="Arial" panose="020B0604020202020204" pitchFamily="34" charset="0"/>
              </a:rPr>
              <a:t>eID</a:t>
            </a:r>
            <a:r>
              <a:rPr lang="da-DK" sz="1600" dirty="0">
                <a:solidFill>
                  <a:srgbClr val="FFFFFF"/>
                </a:solidFill>
                <a:latin typeface="Arial" panose="020B0604020202020204" pitchFamily="34" charset="0"/>
                <a:cs typeface="Arial" panose="020B0604020202020204" pitchFamily="34" charset="0"/>
              </a:rPr>
              <a:t> eller </a:t>
            </a:r>
            <a:r>
              <a:rPr lang="da-DK" sz="1600" dirty="0" err="1">
                <a:solidFill>
                  <a:srgbClr val="FFFFFF"/>
                </a:solidFill>
                <a:latin typeface="Arial" panose="020B0604020202020204" pitchFamily="34" charset="0"/>
                <a:cs typeface="Arial" panose="020B0604020202020204" pitchFamily="34" charset="0"/>
              </a:rPr>
              <a:t>MitID</a:t>
            </a:r>
            <a:r>
              <a:rPr lang="da-DK" sz="1600" dirty="0">
                <a:solidFill>
                  <a:srgbClr val="FFFFFF"/>
                </a:solidFill>
                <a:latin typeface="Arial" panose="020B0604020202020204" pitchFamily="34" charset="0"/>
                <a:cs typeface="Arial" panose="020B0604020202020204" pitchFamily="34" charset="0"/>
              </a:rPr>
              <a:t>.</a:t>
            </a:r>
            <a:endParaRPr lang="da-DK" dirty="0"/>
          </a:p>
        </p:txBody>
      </p:sp>
      <p:pic>
        <p:nvPicPr>
          <p:cNvPr id="8" name="Lifeindenmark logo"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7427" y="1792855"/>
            <a:ext cx="1334281" cy="778331"/>
          </a:xfrm>
          <a:prstGeom prst="rect">
            <a:avLst/>
          </a:prstGeom>
        </p:spPr>
      </p:pic>
      <p:sp>
        <p:nvSpPr>
          <p:cNvPr id="3" name="Tekst 1"/>
          <p:cNvSpPr>
            <a:spLocks noGrp="1"/>
          </p:cNvSpPr>
          <p:nvPr>
            <p:ph sz="half" idx="4294967295"/>
          </p:nvPr>
        </p:nvSpPr>
        <p:spPr>
          <a:xfrm>
            <a:off x="1171927" y="2738438"/>
            <a:ext cx="4560888" cy="3670300"/>
          </a:xfrm>
          <a:prstGeom prst="rect">
            <a:avLst/>
          </a:prstGeom>
        </p:spPr>
        <p:txBody>
          <a:bodyPr/>
          <a:lstStyle/>
          <a:p>
            <a:pPr marL="514350" indent="-514350">
              <a:buFont typeface="+mj-lt"/>
              <a:buAutoNum type="arabicPeriod"/>
            </a:pPr>
            <a:r>
              <a:rPr lang="da-DK" sz="1600" dirty="0">
                <a:solidFill>
                  <a:srgbClr val="FFFFFF"/>
                </a:solidFill>
                <a:latin typeface="Arial" panose="020B0604020202020204" pitchFamily="34" charset="0"/>
                <a:cs typeface="Arial" panose="020B0604020202020204" pitchFamily="34" charset="0"/>
              </a:rPr>
              <a:t>Mikroartikel (standard)</a:t>
            </a:r>
          </a:p>
        </p:txBody>
      </p:sp>
      <p:pic>
        <p:nvPicPr>
          <p:cNvPr id="7" name="Borger.dk logo"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2206" y="1776525"/>
            <a:ext cx="2636349" cy="781050"/>
          </a:xfrm>
          <a:prstGeom prst="rect">
            <a:avLst/>
          </a:prstGeom>
        </p:spPr>
      </p:pic>
      <p:sp>
        <p:nvSpPr>
          <p:cNvPr id="6" name="Rektangel" title="&quot;&quot;">
            <a:extLst>
              <a:ext uri="{FF2B5EF4-FFF2-40B4-BE49-F238E27FC236}">
                <a16:creationId xmlns:a16="http://schemas.microsoft.com/office/drawing/2014/main" id="{235DEA24-7449-4145-A21A-D9BA72C4AF70}"/>
              </a:ext>
            </a:extLst>
          </p:cNvPr>
          <p:cNvSpPr/>
          <p:nvPr/>
        </p:nvSpPr>
        <p:spPr>
          <a:xfrm flipV="1">
            <a:off x="1104609" y="1338450"/>
            <a:ext cx="2347762"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C97A80A8-58E3-4774-AEB5-070D556501F1}"/>
              </a:ext>
            </a:extLst>
          </p:cNvPr>
          <p:cNvSpPr txBox="1">
            <a:spLocks/>
          </p:cNvSpPr>
          <p:nvPr/>
        </p:nvSpPr>
        <p:spPr>
          <a:xfrm>
            <a:off x="1001612" y="937969"/>
            <a:ext cx="9599048"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Typer af mikroartikler</a:t>
            </a:r>
          </a:p>
        </p:txBody>
      </p:sp>
      <p:sp>
        <p:nvSpPr>
          <p:cNvPr id="10" name="Titel"/>
          <p:cNvSpPr>
            <a:spLocks noGrp="1"/>
          </p:cNvSpPr>
          <p:nvPr>
            <p:ph type="title"/>
          </p:nvPr>
        </p:nvSpPr>
        <p:spPr>
          <a:xfrm>
            <a:off x="2966406" y="148169"/>
            <a:ext cx="694633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688171392"/>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a:extLst>
              <a:ext uri="{FF2B5EF4-FFF2-40B4-BE49-F238E27FC236}">
                <a16:creationId xmlns:a16="http://schemas.microsoft.com/office/drawing/2014/main" id="{4A5A6C3A-E1D6-48CA-95F2-CFAE0C0DF19B}"/>
              </a:ext>
            </a:extLst>
          </p:cNvPr>
          <p:cNvPicPr>
            <a:picLocks noChangeAspect="1"/>
          </p:cNvPicPr>
          <p:nvPr/>
        </p:nvPicPr>
        <p:blipFill rotWithShape="1">
          <a:blip r:embed="rId3">
            <a:extLst>
              <a:ext uri="{28A0092B-C50C-407E-A947-70E740481C1C}">
                <a14:useLocalDpi xmlns:a14="http://schemas.microsoft.com/office/drawing/2010/main" val="0"/>
              </a:ext>
            </a:extLst>
          </a:blip>
          <a:srcRect b="60481"/>
          <a:stretch/>
        </p:blipFill>
        <p:spPr>
          <a:xfrm>
            <a:off x="2521344" y="1420266"/>
            <a:ext cx="6793137" cy="5211144"/>
          </a:xfrm>
          <a:prstGeom prst="rect">
            <a:avLst/>
          </a:prstGeom>
        </p:spPr>
      </p:pic>
      <p:sp>
        <p:nvSpPr>
          <p:cNvPr id="10" name="Rektangel" title="&quot;&quot;">
            <a:extLst>
              <a:ext uri="{FF2B5EF4-FFF2-40B4-BE49-F238E27FC236}">
                <a16:creationId xmlns:a16="http://schemas.microsoft.com/office/drawing/2014/main" id="{5B7F9D73-3540-4FB7-81DE-CE40BE8B2DBF}"/>
              </a:ext>
            </a:extLst>
          </p:cNvPr>
          <p:cNvSpPr/>
          <p:nvPr/>
        </p:nvSpPr>
        <p:spPr>
          <a:xfrm flipV="1">
            <a:off x="1199875" y="1171968"/>
            <a:ext cx="416139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2">
            <a:extLst>
              <a:ext uri="{FF2B5EF4-FFF2-40B4-BE49-F238E27FC236}">
                <a16:creationId xmlns:a16="http://schemas.microsoft.com/office/drawing/2014/main" id="{F25AD85F-F4E0-4F16-9CAA-AE0B3838A9C5}"/>
              </a:ext>
            </a:extLst>
          </p:cNvPr>
          <p:cNvSpPr txBox="1">
            <a:spLocks/>
          </p:cNvSpPr>
          <p:nvPr/>
        </p:nvSpPr>
        <p:spPr>
          <a:xfrm>
            <a:off x="1144263" y="793203"/>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Tilføj en ny mikroartikel på borger.dk</a:t>
            </a:r>
          </a:p>
        </p:txBody>
      </p:sp>
      <p:sp>
        <p:nvSpPr>
          <p:cNvPr id="2" name="Titel 1"/>
          <p:cNvSpPr>
            <a:spLocks noGrp="1"/>
          </p:cNvSpPr>
          <p:nvPr>
            <p:ph type="title"/>
          </p:nvPr>
        </p:nvSpPr>
        <p:spPr>
          <a:xfrm>
            <a:off x="2521344" y="157596"/>
            <a:ext cx="1051560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3" name="Ellipse 2"/>
          <p:cNvSpPr/>
          <p:nvPr/>
        </p:nvSpPr>
        <p:spPr>
          <a:xfrm>
            <a:off x="3200250" y="199023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4" name="Rektangel 3"/>
          <p:cNvSpPr/>
          <p:nvPr/>
        </p:nvSpPr>
        <p:spPr>
          <a:xfrm>
            <a:off x="3524250" y="1819275"/>
            <a:ext cx="419385"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p:nvSpPr>
        <p:spPr>
          <a:xfrm>
            <a:off x="4250218" y="6151418"/>
            <a:ext cx="419385" cy="1200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p:cNvSpPr/>
          <p:nvPr/>
        </p:nvSpPr>
        <p:spPr>
          <a:xfrm>
            <a:off x="4152900" y="5916778"/>
            <a:ext cx="4876800" cy="7146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p:cNvSpPr/>
          <p:nvPr/>
        </p:nvSpPr>
        <p:spPr>
          <a:xfrm>
            <a:off x="4766921" y="591677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Tree>
    <p:extLst>
      <p:ext uri="{BB962C8B-B14F-4D97-AF65-F5344CB8AC3E}">
        <p14:creationId xmlns:p14="http://schemas.microsoft.com/office/powerpoint/2010/main" val="1698607714"/>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a:extLst>
              <a:ext uri="{FF2B5EF4-FFF2-40B4-BE49-F238E27FC236}">
                <a16:creationId xmlns:a16="http://schemas.microsoft.com/office/drawing/2014/main" id="{C693BA6D-B019-4AE2-97DB-57DD5E71B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932" y="1344052"/>
            <a:ext cx="7271185" cy="3915618"/>
          </a:xfrm>
          <a:prstGeom prst="rect">
            <a:avLst/>
          </a:prstGeom>
        </p:spPr>
      </p:pic>
      <p:sp>
        <p:nvSpPr>
          <p:cNvPr id="12" name="Tekst">
            <a:extLst>
              <a:ext uri="{FF2B5EF4-FFF2-40B4-BE49-F238E27FC236}">
                <a16:creationId xmlns:a16="http://schemas.microsoft.com/office/drawing/2014/main" id="{05FD1793-41B9-44CD-BC8B-5CC7BB8F95E2}"/>
              </a:ext>
            </a:extLst>
          </p:cNvPr>
          <p:cNvSpPr txBox="1">
            <a:spLocks/>
          </p:cNvSpPr>
          <p:nvPr/>
        </p:nvSpPr>
        <p:spPr>
          <a:xfrm>
            <a:off x="800100" y="2719949"/>
            <a:ext cx="3879431" cy="1418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FFFFFF"/>
                </a:solidFill>
                <a:latin typeface="Arial" panose="020B0604020202020204" pitchFamily="34" charset="0"/>
                <a:cs typeface="Arial" panose="020B0604020202020204" pitchFamily="34" charset="0"/>
              </a:rPr>
              <a:t>Resultat</a:t>
            </a: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Renderingsvælgeren åbner. </a:t>
            </a:r>
          </a:p>
          <a:p>
            <a:pPr marL="0" indent="0">
              <a:buNone/>
            </a:pPr>
            <a:r>
              <a:rPr lang="da-DK" sz="1600" dirty="0">
                <a:solidFill>
                  <a:srgbClr val="FFFFFF"/>
                </a:solidFill>
                <a:latin typeface="Arial" panose="020B0604020202020204" pitchFamily="34" charset="0"/>
                <a:cs typeface="Arial" panose="020B0604020202020204" pitchFamily="34" charset="0"/>
              </a:rPr>
              <a:t>Klik på ”Mikroartikel” for at vælge og dernæst på ”Vælg”. </a:t>
            </a:r>
          </a:p>
        </p:txBody>
      </p:sp>
      <p:sp>
        <p:nvSpPr>
          <p:cNvPr id="2" name="Titel 1"/>
          <p:cNvSpPr>
            <a:spLocks noGrp="1"/>
          </p:cNvSpPr>
          <p:nvPr>
            <p:ph type="title"/>
          </p:nvPr>
        </p:nvSpPr>
        <p:spPr>
          <a:xfrm>
            <a:off x="2853117" y="158259"/>
            <a:ext cx="7164823"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5" name="Ellipse 4"/>
          <p:cNvSpPr/>
          <p:nvPr/>
        </p:nvSpPr>
        <p:spPr>
          <a:xfrm>
            <a:off x="8400213" y="300976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6" name="Ellipse 5"/>
          <p:cNvSpPr/>
          <p:nvPr/>
        </p:nvSpPr>
        <p:spPr>
          <a:xfrm>
            <a:off x="9324825" y="4138050"/>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7" name="Rektangel 6"/>
          <p:cNvSpPr/>
          <p:nvPr/>
        </p:nvSpPr>
        <p:spPr>
          <a:xfrm>
            <a:off x="7781439" y="3009761"/>
            <a:ext cx="568661" cy="63196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p:cNvSpPr/>
          <p:nvPr/>
        </p:nvSpPr>
        <p:spPr>
          <a:xfrm>
            <a:off x="9705975" y="4267200"/>
            <a:ext cx="343185" cy="1691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857188109"/>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title="&quot;&quot;">
            <a:extLst>
              <a:ext uri="{FF2B5EF4-FFF2-40B4-BE49-F238E27FC236}">
                <a16:creationId xmlns:a16="http://schemas.microsoft.com/office/drawing/2014/main" id="{34460793-A5F0-4327-B96E-E5714CAD18E8}"/>
              </a:ext>
            </a:extLst>
          </p:cNvPr>
          <p:cNvPicPr>
            <a:picLocks noChangeAspect="1"/>
          </p:cNvPicPr>
          <p:nvPr/>
        </p:nvPicPr>
        <p:blipFill>
          <a:blip r:embed="rId3"/>
          <a:stretch>
            <a:fillRect/>
          </a:stretch>
        </p:blipFill>
        <p:spPr>
          <a:xfrm>
            <a:off x="4724399" y="1461756"/>
            <a:ext cx="6681641" cy="4521174"/>
          </a:xfrm>
          <a:prstGeom prst="rect">
            <a:avLst/>
          </a:prstGeom>
        </p:spPr>
      </p:pic>
      <p:sp>
        <p:nvSpPr>
          <p:cNvPr id="12" name="Tekst">
            <a:extLst>
              <a:ext uri="{FF2B5EF4-FFF2-40B4-BE49-F238E27FC236}">
                <a16:creationId xmlns:a16="http://schemas.microsoft.com/office/drawing/2014/main" id="{B65287E8-87CD-46C1-9263-5053049896F6}"/>
              </a:ext>
            </a:extLst>
          </p:cNvPr>
          <p:cNvSpPr txBox="1">
            <a:spLocks/>
          </p:cNvSpPr>
          <p:nvPr/>
        </p:nvSpPr>
        <p:spPr>
          <a:xfrm>
            <a:off x="785960" y="2042599"/>
            <a:ext cx="3938439" cy="27728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FFFFFF"/>
                </a:solidFill>
                <a:latin typeface="Arial" panose="020B0604020202020204" pitchFamily="34" charset="0"/>
                <a:cs typeface="Arial" panose="020B0604020202020204" pitchFamily="34" charset="0"/>
              </a:rPr>
              <a:t>Resultat</a:t>
            </a: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Vælger for tilknyttet indhold åbner. Klik på ”Opret nyt indhold”, skriv en titel og herefter på ”Ok”.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Bemærk, at specialtegn (spørgsmålstegn, tankestreg, kolon)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først kan tilføjes ved redigering af titlen på selve siden. </a:t>
            </a:r>
          </a:p>
        </p:txBody>
      </p:sp>
      <p:sp>
        <p:nvSpPr>
          <p:cNvPr id="2" name="Titel 1"/>
          <p:cNvSpPr>
            <a:spLocks noGrp="1"/>
          </p:cNvSpPr>
          <p:nvPr>
            <p:ph type="title"/>
          </p:nvPr>
        </p:nvSpPr>
        <p:spPr>
          <a:xfrm>
            <a:off x="2691276" y="212287"/>
            <a:ext cx="698679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endParaRPr lang="da-DK" sz="2000" b="1" dirty="0">
              <a:solidFill>
                <a:srgbClr val="FFFFFF"/>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76127567"/>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title="&quot;&quot;">
            <a:extLst>
              <a:ext uri="{FF2B5EF4-FFF2-40B4-BE49-F238E27FC236}">
                <a16:creationId xmlns:a16="http://schemas.microsoft.com/office/drawing/2014/main" id="{3194C4A8-58E8-422D-8D72-9257B2337512}"/>
              </a:ext>
            </a:extLst>
          </p:cNvPr>
          <p:cNvPicPr>
            <a:picLocks noChangeAspect="1"/>
          </p:cNvPicPr>
          <p:nvPr/>
        </p:nvPicPr>
        <p:blipFill>
          <a:blip r:embed="rId3"/>
          <a:stretch>
            <a:fillRect/>
          </a:stretch>
        </p:blipFill>
        <p:spPr>
          <a:xfrm>
            <a:off x="4206812" y="793866"/>
            <a:ext cx="7547000" cy="5503523"/>
          </a:xfrm>
          <a:prstGeom prst="rect">
            <a:avLst/>
          </a:prstGeom>
        </p:spPr>
      </p:pic>
      <p:sp>
        <p:nvSpPr>
          <p:cNvPr id="11" name="Tekst">
            <a:extLst>
              <a:ext uri="{FF2B5EF4-FFF2-40B4-BE49-F238E27FC236}">
                <a16:creationId xmlns:a16="http://schemas.microsoft.com/office/drawing/2014/main" id="{0BF9ACCF-D348-42FF-AEBE-28EED798FBF2}"/>
              </a:ext>
            </a:extLst>
          </p:cNvPr>
          <p:cNvSpPr txBox="1">
            <a:spLocks/>
          </p:cNvSpPr>
          <p:nvPr/>
        </p:nvSpPr>
        <p:spPr>
          <a:xfrm>
            <a:off x="785961" y="2603714"/>
            <a:ext cx="3062140" cy="18838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FFFFFF"/>
                </a:solidFill>
                <a:latin typeface="Arial" panose="020B0604020202020204" pitchFamily="34" charset="0"/>
                <a:cs typeface="Arial" panose="020B0604020202020204" pitchFamily="34" charset="0"/>
              </a:rPr>
              <a:t>Resultat</a:t>
            </a: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Mikroartiklen er nu synlig for redaktøren. Klik på gem for at tilføje den til indholdssiden.</a:t>
            </a:r>
          </a:p>
          <a:p>
            <a:pPr marL="0" indent="0">
              <a:buNone/>
            </a:pPr>
            <a:r>
              <a:rPr lang="da-DK" sz="1600" i="1" dirty="0">
                <a:solidFill>
                  <a:srgbClr val="FFFFFF"/>
                </a:solidFill>
                <a:latin typeface="Arial" panose="020B0604020202020204" pitchFamily="34" charset="0"/>
                <a:cs typeface="Arial" panose="020B0604020202020204" pitchFamily="34" charset="0"/>
              </a:rPr>
              <a:t>Bemærk: </a:t>
            </a:r>
            <a:r>
              <a:rPr lang="da-DK" sz="1600" dirty="0">
                <a:solidFill>
                  <a:srgbClr val="FFFFFF"/>
                </a:solidFill>
                <a:latin typeface="Arial" panose="020B0604020202020204" pitchFamily="34" charset="0"/>
                <a:cs typeface="Arial" panose="020B0604020202020204" pitchFamily="34" charset="0"/>
              </a:rPr>
              <a:t>Mikroartiklen er først synlig i borgervisningen, når brødteksten er tilføjet. </a:t>
            </a:r>
          </a:p>
        </p:txBody>
      </p:sp>
      <p:sp>
        <p:nvSpPr>
          <p:cNvPr id="2" name="Titel 1"/>
          <p:cNvSpPr>
            <a:spLocks noGrp="1"/>
          </p:cNvSpPr>
          <p:nvPr>
            <p:ph type="title"/>
          </p:nvPr>
        </p:nvSpPr>
        <p:spPr>
          <a:xfrm>
            <a:off x="2561803" y="131084"/>
            <a:ext cx="701916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3" name="Billede 2"/>
          <p:cNvPicPr>
            <a:picLocks noChangeAspect="1"/>
          </p:cNvPicPr>
          <p:nvPr/>
        </p:nvPicPr>
        <p:blipFill rotWithShape="1">
          <a:blip r:embed="rId4">
            <a:extLst>
              <a:ext uri="{28A0092B-C50C-407E-A947-70E740481C1C}">
                <a14:useLocalDpi xmlns:a14="http://schemas.microsoft.com/office/drawing/2010/main" val="0"/>
              </a:ext>
            </a:extLst>
          </a:blip>
          <a:srcRect l="2326" t="8217" r="3087" b="64341"/>
          <a:stretch/>
        </p:blipFill>
        <p:spPr>
          <a:xfrm>
            <a:off x="6549656" y="3352273"/>
            <a:ext cx="4359349" cy="1465725"/>
          </a:xfrm>
          <a:prstGeom prst="rect">
            <a:avLst/>
          </a:prstGeom>
        </p:spPr>
      </p:pic>
    </p:spTree>
    <p:extLst>
      <p:ext uri="{BB962C8B-B14F-4D97-AF65-F5344CB8AC3E}">
        <p14:creationId xmlns:p14="http://schemas.microsoft.com/office/powerpoint/2010/main" val="855028041"/>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feindenmark logo" title="&quot;&quot;">
            <a:extLst>
              <a:ext uri="{FF2B5EF4-FFF2-40B4-BE49-F238E27FC236}">
                <a16:creationId xmlns:a16="http://schemas.microsoft.com/office/drawing/2014/main" id="{0AF8C502-CB7C-2C91-AC54-667962E116F7}"/>
              </a:ext>
            </a:extLst>
          </p:cNvPr>
          <p:cNvPicPr>
            <a:picLocks noChangeAspect="1"/>
          </p:cNvPicPr>
          <p:nvPr/>
        </p:nvPicPr>
        <p:blipFill rotWithShape="1">
          <a:blip r:embed="rId3"/>
          <a:srcRect r="50000"/>
          <a:stretch/>
        </p:blipFill>
        <p:spPr>
          <a:xfrm>
            <a:off x="9919369" y="1493994"/>
            <a:ext cx="2272631" cy="1219693"/>
          </a:xfrm>
          <a:prstGeom prst="rect">
            <a:avLst/>
          </a:prstGeom>
        </p:spPr>
      </p:pic>
      <p:pic>
        <p:nvPicPr>
          <p:cNvPr id="3" name="Billede 1" title="&quot;&quot;">
            <a:extLst>
              <a:ext uri="{FF2B5EF4-FFF2-40B4-BE49-F238E27FC236}">
                <a16:creationId xmlns:a16="http://schemas.microsoft.com/office/drawing/2014/main" id="{C401469E-512F-BE46-BDD2-5F7ECB25E11C}"/>
              </a:ext>
            </a:extLst>
          </p:cNvPr>
          <p:cNvPicPr>
            <a:picLocks noChangeAspect="1"/>
          </p:cNvPicPr>
          <p:nvPr/>
        </p:nvPicPr>
        <p:blipFill>
          <a:blip r:embed="rId4"/>
          <a:stretch>
            <a:fillRect/>
          </a:stretch>
        </p:blipFill>
        <p:spPr>
          <a:xfrm>
            <a:off x="1164268" y="1493994"/>
            <a:ext cx="8478775" cy="4319882"/>
          </a:xfrm>
          <a:prstGeom prst="rect">
            <a:avLst/>
          </a:prstGeom>
        </p:spPr>
      </p:pic>
      <p:sp>
        <p:nvSpPr>
          <p:cNvPr id="10" name="Rektangel" title="&quot;&quot;">
            <a:extLst>
              <a:ext uri="{FF2B5EF4-FFF2-40B4-BE49-F238E27FC236}">
                <a16:creationId xmlns:a16="http://schemas.microsoft.com/office/drawing/2014/main" id="{5B7F9D73-3540-4FB7-81DE-CE40BE8B2DBF}"/>
              </a:ext>
            </a:extLst>
          </p:cNvPr>
          <p:cNvSpPr/>
          <p:nvPr/>
        </p:nvSpPr>
        <p:spPr>
          <a:xfrm flipV="1">
            <a:off x="1199875" y="1171967"/>
            <a:ext cx="464266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2">
            <a:extLst>
              <a:ext uri="{FF2B5EF4-FFF2-40B4-BE49-F238E27FC236}">
                <a16:creationId xmlns:a16="http://schemas.microsoft.com/office/drawing/2014/main" id="{F25AD85F-F4E0-4F16-9CAA-AE0B3838A9C5}"/>
              </a:ext>
            </a:extLst>
          </p:cNvPr>
          <p:cNvSpPr txBox="1">
            <a:spLocks/>
          </p:cNvSpPr>
          <p:nvPr/>
        </p:nvSpPr>
        <p:spPr>
          <a:xfrm>
            <a:off x="1144263" y="793203"/>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Tilføj en ny mikroartikel på </a:t>
            </a:r>
            <a:r>
              <a:rPr lang="da-DK" sz="2000" b="1" dirty="0" err="1">
                <a:solidFill>
                  <a:srgbClr val="FFFFFF"/>
                </a:solidFill>
                <a:latin typeface="Arial" panose="020B0604020202020204" pitchFamily="34" charset="0"/>
                <a:cs typeface="Arial" panose="020B0604020202020204" pitchFamily="34" charset="0"/>
              </a:rPr>
              <a:t>lifeindenmark</a:t>
            </a:r>
            <a:endParaRPr lang="da-DK" sz="2000" b="1" dirty="0">
              <a:solidFill>
                <a:srgbClr val="FFFFFF"/>
              </a:solidFill>
              <a:latin typeface="Arial" panose="020B0604020202020204" pitchFamily="34" charset="0"/>
              <a:cs typeface="Arial" panose="020B0604020202020204" pitchFamily="34" charset="0"/>
            </a:endParaRPr>
          </a:p>
        </p:txBody>
      </p:sp>
      <p:sp>
        <p:nvSpPr>
          <p:cNvPr id="4" name="Titel 1"/>
          <p:cNvSpPr>
            <a:spLocks noGrp="1"/>
          </p:cNvSpPr>
          <p:nvPr>
            <p:ph type="title"/>
          </p:nvPr>
        </p:nvSpPr>
        <p:spPr>
          <a:xfrm>
            <a:off x="2695673" y="168431"/>
            <a:ext cx="700298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67357500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lipse 9"/>
          <p:cNvSpPr/>
          <p:nvPr/>
        </p:nvSpPr>
        <p:spPr bwMode="auto">
          <a:xfrm>
            <a:off x="1661914" y="4221088"/>
            <a:ext cx="2830358" cy="2510146"/>
          </a:xfrm>
          <a:prstGeom prst="ellipse">
            <a:avLst/>
          </a:prstGeom>
          <a:noFill/>
          <a:ln w="6350" cap="flat" cmpd="sng" algn="ctr">
            <a:solidFill>
              <a:schemeClr val="tx1"/>
            </a:solidFill>
            <a:prstDash val="dash"/>
            <a:round/>
            <a:headEnd type="none" w="med" len="med"/>
            <a:tailEnd type="none" w="med" len="med"/>
          </a:ln>
          <a:effectLst/>
        </p:spPr>
        <p:txBody>
          <a:bodyPr vert="horz" wrap="square" lIns="89719" tIns="46653" rIns="89719" bIns="46653" numCol="1" rtlCol="0" anchor="ctr" anchorCtr="0" compatLnSpc="1">
            <a:prstTxWarp prst="textNoShape">
              <a:avLst/>
            </a:prstTxWarp>
          </a:bodyPr>
          <a:lstStyle/>
          <a:p>
            <a:pPr marL="0" marR="0" lvl="0" indent="0" algn="ctr" defTabSz="457200" rtl="0" eaLnBrk="1" fontAlgn="auto" latinLnBrk="0" hangingPunct="1">
              <a:lnSpc>
                <a:spcPct val="100000"/>
              </a:lnSpc>
              <a:spcBef>
                <a:spcPts val="1097"/>
              </a:spcBef>
              <a:spcAft>
                <a:spcPts val="0"/>
              </a:spcAft>
              <a:buClrTx/>
              <a:buSzTx/>
              <a:buFontTx/>
              <a:buNone/>
              <a:tabLst/>
              <a:defRPr/>
            </a:pPr>
            <a:r>
              <a:rPr kumimoji="0" lang="da-DK" sz="1594" b="0" i="0" u="none" strike="noStrike" kern="1200" cap="none" spc="0" normalizeH="0" baseline="0" noProof="0" dirty="0">
                <a:ln>
                  <a:noFill/>
                </a:ln>
                <a:solidFill>
                  <a:schemeClr val="bg1"/>
                </a:solidFill>
                <a:effectLst/>
                <a:uLnTx/>
                <a:uFillTx/>
                <a:latin typeface="Calibri" panose="020F0502020204030204"/>
                <a:ea typeface="+mn-ea"/>
                <a:cs typeface="+mn-cs"/>
              </a:rPr>
              <a:t>Sekretariats-betjening, </a:t>
            </a:r>
            <a:r>
              <a:rPr kumimoji="0" lang="da-DK" sz="1594" b="0" i="0" u="none" strike="noStrike" kern="1200" cap="none" spc="0" normalizeH="0" baseline="0" noProof="0" dirty="0" smtClean="0">
                <a:ln>
                  <a:noFill/>
                </a:ln>
                <a:solidFill>
                  <a:schemeClr val="bg1"/>
                </a:solidFill>
                <a:effectLst/>
                <a:uLnTx/>
                <a:uFillTx/>
                <a:latin typeface="Calibri" panose="020F0502020204030204"/>
                <a:ea typeface="+mn-ea"/>
                <a:cs typeface="+mn-cs"/>
              </a:rPr>
              <a:t>adm.</a:t>
            </a:r>
            <a:r>
              <a:rPr kumimoji="0" lang="da-DK" sz="1594" b="0" i="0" u="none" strike="noStrike" kern="1200" cap="none" spc="0" normalizeH="0" noProof="0" dirty="0" smtClean="0">
                <a:ln>
                  <a:noFill/>
                </a:ln>
                <a:solidFill>
                  <a:schemeClr val="bg1"/>
                </a:solidFill>
                <a:effectLst/>
                <a:uLnTx/>
                <a:uFillTx/>
                <a:latin typeface="Calibri" panose="020F0502020204030204"/>
                <a:ea typeface="+mn-ea"/>
                <a:cs typeface="+mn-cs"/>
              </a:rPr>
              <a:t> </a:t>
            </a:r>
            <a:r>
              <a:rPr kumimoji="0" lang="da-DK" sz="1594" b="0" i="0" u="none" strike="noStrike" kern="1200" cap="none" spc="0" normalizeH="0" baseline="0" noProof="0" dirty="0" smtClean="0">
                <a:ln>
                  <a:noFill/>
                </a:ln>
                <a:solidFill>
                  <a:schemeClr val="bg1"/>
                </a:solidFill>
                <a:effectLst/>
                <a:uLnTx/>
                <a:uFillTx/>
                <a:latin typeface="Calibri" panose="020F0502020204030204"/>
                <a:ea typeface="+mn-ea"/>
                <a:cs typeface="+mn-cs"/>
              </a:rPr>
              <a:t>og </a:t>
            </a:r>
            <a:r>
              <a:rPr kumimoji="0" lang="da-DK" sz="1594" b="0" i="0" u="none" strike="noStrike" kern="1200" cap="none" spc="0" normalizeH="0" baseline="0" noProof="0" dirty="0">
                <a:ln>
                  <a:noFill/>
                </a:ln>
                <a:solidFill>
                  <a:schemeClr val="bg1"/>
                </a:solidFill>
                <a:effectLst/>
                <a:uLnTx/>
                <a:uFillTx/>
                <a:latin typeface="Calibri" panose="020F0502020204030204"/>
                <a:ea typeface="+mn-ea"/>
                <a:cs typeface="+mn-cs"/>
              </a:rPr>
              <a:t>portefølje</a:t>
            </a:r>
          </a:p>
        </p:txBody>
      </p:sp>
      <p:sp>
        <p:nvSpPr>
          <p:cNvPr id="5" name="Ellipse 4"/>
          <p:cNvSpPr/>
          <p:nvPr/>
        </p:nvSpPr>
        <p:spPr bwMode="auto">
          <a:xfrm>
            <a:off x="5200362" y="1956611"/>
            <a:ext cx="1541408" cy="882662"/>
          </a:xfrm>
          <a:prstGeom prst="ellipse">
            <a:avLst/>
          </a:prstGeom>
          <a:noFill/>
          <a:ln w="6350" cap="flat" cmpd="sng" algn="ctr">
            <a:solidFill>
              <a:schemeClr val="tx1"/>
            </a:solidFill>
            <a:prstDash val="dash"/>
            <a:round/>
            <a:headEnd type="none" w="med" len="med"/>
            <a:tailEnd type="none" w="med" len="med"/>
          </a:ln>
          <a:effectLst/>
        </p:spPr>
        <p:txBody>
          <a:bodyPr vert="horz" wrap="square" lIns="89719" tIns="46653" rIns="89719" bIns="46653" numCol="1" rtlCol="0" anchor="ctr" anchorCtr="0" compatLnSpc="1">
            <a:prstTxWarp prst="textNoShape">
              <a:avLst/>
            </a:prstTxWarp>
          </a:bodyPr>
          <a:lstStyle/>
          <a:p>
            <a:pPr marL="0" marR="0" lvl="0" indent="0" algn="ctr" defTabSz="457200" rtl="0" eaLnBrk="1" fontAlgn="auto" latinLnBrk="0" hangingPunct="1">
              <a:lnSpc>
                <a:spcPct val="100000"/>
              </a:lnSpc>
              <a:spcBef>
                <a:spcPts val="1097"/>
              </a:spcBef>
              <a:spcAft>
                <a:spcPts val="0"/>
              </a:spcAft>
              <a:buClrTx/>
              <a:buSzTx/>
              <a:buFontTx/>
              <a:buNone/>
              <a:tabLst/>
              <a:defRPr/>
            </a:pPr>
            <a:r>
              <a:rPr lang="da-DK" sz="1594" dirty="0">
                <a:solidFill>
                  <a:schemeClr val="bg1"/>
                </a:solidFill>
                <a:latin typeface="Calibri" panose="020F0502020204030204"/>
              </a:rPr>
              <a:t>K</a:t>
            </a:r>
            <a:r>
              <a:rPr kumimoji="0" lang="da-DK" sz="1594" b="0" i="0" u="none" strike="noStrike" kern="1200" cap="none" spc="0" normalizeH="0" baseline="0" noProof="0" dirty="0" err="1" smtClean="0">
                <a:ln>
                  <a:noFill/>
                </a:ln>
                <a:solidFill>
                  <a:schemeClr val="bg1"/>
                </a:solidFill>
                <a:effectLst/>
                <a:uLnTx/>
                <a:uFillTx/>
                <a:latin typeface="Calibri" panose="020F0502020204030204"/>
                <a:ea typeface="+mn-ea"/>
                <a:cs typeface="+mn-cs"/>
              </a:rPr>
              <a:t>ontorchef</a:t>
            </a:r>
            <a:endParaRPr kumimoji="0" lang="da-DK" sz="1594"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6" name="Ellipse 5"/>
          <p:cNvSpPr/>
          <p:nvPr/>
        </p:nvSpPr>
        <p:spPr bwMode="auto">
          <a:xfrm>
            <a:off x="5430093" y="3539942"/>
            <a:ext cx="2696322" cy="2442913"/>
          </a:xfrm>
          <a:prstGeom prst="ellipse">
            <a:avLst/>
          </a:prstGeom>
          <a:noFill/>
          <a:ln w="6350" cap="flat" cmpd="sng" algn="ctr">
            <a:solidFill>
              <a:schemeClr val="tx2"/>
            </a:solidFill>
            <a:prstDash val="dash"/>
            <a:round/>
            <a:headEnd type="none" w="med" len="med"/>
            <a:tailEnd type="none" w="med" len="med"/>
          </a:ln>
          <a:effectLst/>
        </p:spPr>
        <p:txBody>
          <a:bodyPr vert="horz" wrap="square" lIns="89719" tIns="46653" rIns="89719" bIns="46653" numCol="1" rtlCol="0" anchor="ctr" anchorCtr="0" compatLnSpc="1">
            <a:prstTxWarp prst="textNoShape">
              <a:avLst/>
            </a:prstTxWarp>
          </a:bodyPr>
          <a:lstStyle/>
          <a:p>
            <a:pPr marL="0" marR="0" lvl="0" indent="0" algn="ctr" defTabSz="457200" rtl="0" eaLnBrk="1" fontAlgn="auto" latinLnBrk="0" hangingPunct="1">
              <a:lnSpc>
                <a:spcPct val="100000"/>
              </a:lnSpc>
              <a:spcBef>
                <a:spcPts val="1097"/>
              </a:spcBef>
              <a:spcAft>
                <a:spcPts val="0"/>
              </a:spcAft>
              <a:buClrTx/>
              <a:buSzTx/>
              <a:buFontTx/>
              <a:buNone/>
              <a:tabLst/>
              <a:defRPr/>
            </a:pPr>
            <a:r>
              <a:rPr kumimoji="0" lang="da-DK" sz="1594" b="0" i="0" u="none" strike="noStrike" kern="1200" cap="none" spc="0" normalizeH="0" baseline="0" noProof="0" dirty="0">
                <a:ln>
                  <a:noFill/>
                </a:ln>
                <a:solidFill>
                  <a:schemeClr val="bg1"/>
                </a:solidFill>
                <a:effectLst/>
                <a:uLnTx/>
                <a:uFillTx/>
                <a:latin typeface="Calibri" panose="020F0502020204030204"/>
                <a:ea typeface="+mn-ea"/>
                <a:cs typeface="+mn-cs"/>
              </a:rPr>
              <a:t>Indholdssamarbejde og redaktion</a:t>
            </a:r>
          </a:p>
        </p:txBody>
      </p:sp>
      <p:sp>
        <p:nvSpPr>
          <p:cNvPr id="7" name="Ellipse 6"/>
          <p:cNvSpPr/>
          <p:nvPr/>
        </p:nvSpPr>
        <p:spPr bwMode="auto">
          <a:xfrm>
            <a:off x="8737989" y="3180799"/>
            <a:ext cx="2182548" cy="2118396"/>
          </a:xfrm>
          <a:prstGeom prst="ellipse">
            <a:avLst/>
          </a:prstGeom>
          <a:noFill/>
          <a:ln w="6350" cap="flat" cmpd="sng" algn="ctr">
            <a:solidFill>
              <a:schemeClr val="tx1"/>
            </a:solidFill>
            <a:prstDash val="dash"/>
            <a:round/>
            <a:headEnd type="none" w="med" len="med"/>
            <a:tailEnd type="none" w="med" len="med"/>
          </a:ln>
          <a:effectLst/>
        </p:spPr>
        <p:txBody>
          <a:bodyPr vert="horz" wrap="square" lIns="89719" tIns="46653" rIns="89719" bIns="46653" numCol="1" rtlCol="0" anchor="ctr" anchorCtr="0" compatLnSpc="1">
            <a:prstTxWarp prst="textNoShape">
              <a:avLst/>
            </a:prstTxWarp>
          </a:bodyPr>
          <a:lstStyle/>
          <a:p>
            <a:pPr marL="0" marR="0" lvl="0" indent="0" algn="ctr" defTabSz="457200" rtl="0" eaLnBrk="1" fontAlgn="auto" latinLnBrk="0" hangingPunct="1">
              <a:lnSpc>
                <a:spcPct val="100000"/>
              </a:lnSpc>
              <a:spcBef>
                <a:spcPts val="1097"/>
              </a:spcBef>
              <a:spcAft>
                <a:spcPts val="0"/>
              </a:spcAft>
              <a:buClrTx/>
              <a:buSzTx/>
              <a:buFontTx/>
              <a:buNone/>
              <a:tabLst/>
              <a:defRPr/>
            </a:pPr>
            <a:r>
              <a:rPr kumimoji="0" lang="da-DK" sz="1594" b="0" i="0" u="none" strike="noStrike" kern="1200" cap="none" spc="0" normalizeH="0" baseline="0" noProof="0" dirty="0">
                <a:ln>
                  <a:noFill/>
                </a:ln>
                <a:solidFill>
                  <a:schemeClr val="bg1"/>
                </a:solidFill>
                <a:effectLst/>
                <a:uLnTx/>
                <a:uFillTx/>
                <a:latin typeface="Calibri" panose="020F0502020204030204"/>
                <a:ea typeface="+mn-ea"/>
                <a:cs typeface="+mn-cs"/>
              </a:rPr>
              <a:t>UX/UI</a:t>
            </a:r>
          </a:p>
        </p:txBody>
      </p:sp>
      <p:sp>
        <p:nvSpPr>
          <p:cNvPr id="9" name="Ellipse 8"/>
          <p:cNvSpPr/>
          <p:nvPr/>
        </p:nvSpPr>
        <p:spPr bwMode="auto">
          <a:xfrm>
            <a:off x="8364031" y="535358"/>
            <a:ext cx="2163085" cy="2083989"/>
          </a:xfrm>
          <a:prstGeom prst="ellipse">
            <a:avLst/>
          </a:prstGeom>
          <a:noFill/>
          <a:ln w="6350" cap="flat" cmpd="sng" algn="ctr">
            <a:solidFill>
              <a:schemeClr val="tx1"/>
            </a:solidFill>
            <a:prstDash val="dash"/>
            <a:round/>
            <a:headEnd type="none" w="med" len="med"/>
            <a:tailEnd type="none" w="med" len="med"/>
          </a:ln>
          <a:effectLst/>
        </p:spPr>
        <p:txBody>
          <a:bodyPr vert="horz" wrap="square" lIns="89719" tIns="46653" rIns="89719" bIns="46653" numCol="1" rtlCol="0" anchor="ctr" anchorCtr="0" compatLnSpc="1">
            <a:prstTxWarp prst="textNoShape">
              <a:avLst/>
            </a:prstTxWarp>
          </a:bodyPr>
          <a:lstStyle/>
          <a:p>
            <a:pPr marL="0" marR="0" lvl="0" indent="0" algn="ctr" defTabSz="457200" rtl="0" eaLnBrk="1" fontAlgn="auto" latinLnBrk="0" hangingPunct="1">
              <a:lnSpc>
                <a:spcPct val="100000"/>
              </a:lnSpc>
              <a:spcBef>
                <a:spcPts val="1097"/>
              </a:spcBef>
              <a:spcAft>
                <a:spcPts val="0"/>
              </a:spcAft>
              <a:buClrTx/>
              <a:buSzTx/>
              <a:buFontTx/>
              <a:buNone/>
              <a:tabLst/>
              <a:defRPr/>
            </a:pPr>
            <a:r>
              <a:rPr lang="da-DK" sz="1594" dirty="0">
                <a:solidFill>
                  <a:schemeClr val="bg1"/>
                </a:solidFill>
                <a:latin typeface="Calibri" panose="020F0502020204030204"/>
              </a:rPr>
              <a:t>Drift, teknisk forvaltning og udvikling </a:t>
            </a:r>
          </a:p>
        </p:txBody>
      </p:sp>
      <p:pic>
        <p:nvPicPr>
          <p:cNvPr id="2054" name="Picture 6" descr="Lars Rødbro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8087" y="1003376"/>
            <a:ext cx="683661" cy="68366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Kaare Ward Jens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5285" y="719621"/>
            <a:ext cx="683661" cy="68366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Sanne Peters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2424" y="3675117"/>
            <a:ext cx="683661" cy="683661"/>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Dorthe Kokholm Jens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8718" y="4005064"/>
            <a:ext cx="683661" cy="683661"/>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Hans Westhausen Gottlie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0986" y="5299194"/>
            <a:ext cx="683661" cy="683661"/>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Anne Britt Nørrelund Lars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8571" y="5400491"/>
            <a:ext cx="683661" cy="683661"/>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Nina Korsholm Lars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07768" y="4149080"/>
            <a:ext cx="660660" cy="660660"/>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Sanne Asmusse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97048" y="3319984"/>
            <a:ext cx="683661" cy="683661"/>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Anja Melchiorse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00202" y="4685768"/>
            <a:ext cx="683661" cy="683661"/>
          </a:xfrm>
          <a:prstGeom prst="rect">
            <a:avLst/>
          </a:prstGeom>
          <a:noFill/>
          <a:extLst>
            <a:ext uri="{909E8E84-426E-40DD-AFC4-6F175D3DCCD1}">
              <a14:hiddenFill xmlns:a14="http://schemas.microsoft.com/office/drawing/2010/main">
                <a:solidFill>
                  <a:srgbClr val="FFFFFF"/>
                </a:solidFill>
              </a14:hiddenFill>
            </a:ext>
          </a:extLst>
        </p:spPr>
      </p:pic>
      <p:sp>
        <p:nvSpPr>
          <p:cNvPr id="46" name="Afrundet rektangel 45"/>
          <p:cNvSpPr/>
          <p:nvPr/>
        </p:nvSpPr>
        <p:spPr bwMode="auto">
          <a:xfrm>
            <a:off x="717676" y="5036238"/>
            <a:ext cx="1335068" cy="796408"/>
          </a:xfrm>
          <a:prstGeom prst="roundRect">
            <a:avLst/>
          </a:prstGeom>
          <a:solidFill>
            <a:schemeClr val="tx2"/>
          </a:solidFill>
          <a:ln w="6350" cap="flat" cmpd="sng" algn="ctr">
            <a:solidFill>
              <a:schemeClr val="tx2"/>
            </a:solidFill>
            <a:prstDash val="solid"/>
            <a:round/>
            <a:headEnd type="none" w="med" len="med"/>
            <a:tailEnd type="none" w="med" len="med"/>
          </a:ln>
          <a:effectLst/>
        </p:spPr>
        <p:txBody>
          <a:bodyPr vert="horz" wrap="square" lIns="89719" tIns="46653" rIns="89719" bIns="46653" numCol="1" rtlCol="0" anchor="ctr" anchorCtr="0" compatLnSpc="1">
            <a:prstTxWarp prst="textNoShape">
              <a:avLst/>
            </a:prstTxWarp>
          </a:bodyPr>
          <a:lstStyle/>
          <a:p>
            <a:pPr marL="0" marR="0" lvl="0" indent="0" algn="ctr" defTabSz="457200" rtl="0" eaLnBrk="1" fontAlgn="auto" latinLnBrk="0" hangingPunct="1">
              <a:lnSpc>
                <a:spcPct val="100000"/>
              </a:lnSpc>
              <a:spcBef>
                <a:spcPts val="1097"/>
              </a:spcBef>
              <a:spcAft>
                <a:spcPts val="0"/>
              </a:spcAft>
              <a:buClrTx/>
              <a:buSzTx/>
              <a:buFontTx/>
              <a:buNone/>
              <a:tabLst/>
              <a:defRPr/>
            </a:pPr>
            <a:r>
              <a:rPr kumimoji="0" lang="da-DK" sz="797" b="0" i="0" u="none" strike="noStrike" kern="1200" cap="none" spc="0" normalizeH="0" baseline="0" noProof="0" dirty="0" smtClean="0">
                <a:ln>
                  <a:noFill/>
                </a:ln>
                <a:solidFill>
                  <a:prstClr val="white"/>
                </a:solidFill>
                <a:effectLst/>
                <a:uLnTx/>
                <a:uFillTx/>
                <a:latin typeface="Calibri" panose="020F0502020204030204"/>
                <a:ea typeface="+mn-ea"/>
                <a:cs typeface="+mn-cs"/>
              </a:rPr>
              <a:t>Sager, indstillinger/sager til DIR, </a:t>
            </a:r>
            <a:r>
              <a:rPr kumimoji="0" lang="da-DK" sz="797" b="0" i="0" u="none" strike="noStrike" kern="1200" cap="none" spc="0" normalizeH="0" baseline="0" noProof="0" dirty="0">
                <a:ln>
                  <a:noFill/>
                </a:ln>
                <a:solidFill>
                  <a:prstClr val="white"/>
                </a:solidFill>
                <a:effectLst/>
                <a:uLnTx/>
                <a:uFillTx/>
                <a:latin typeface="Calibri" panose="020F0502020204030204"/>
                <a:ea typeface="+mn-ea"/>
                <a:cs typeface="+mn-cs"/>
              </a:rPr>
              <a:t>kontrakter og aftaler, </a:t>
            </a:r>
            <a:r>
              <a:rPr kumimoji="0" lang="da-DK" sz="797" b="0" i="0" u="none" strike="noStrike" kern="1200" cap="none" spc="0" normalizeH="0" baseline="0" noProof="0" dirty="0" smtClean="0">
                <a:ln>
                  <a:noFill/>
                </a:ln>
                <a:solidFill>
                  <a:prstClr val="white"/>
                </a:solidFill>
                <a:effectLst/>
                <a:uLnTx/>
                <a:uFillTx/>
                <a:latin typeface="Calibri" panose="020F0502020204030204"/>
                <a:ea typeface="+mn-ea"/>
                <a:cs typeface="+mn-cs"/>
              </a:rPr>
              <a:t>GDPR, strategi, samarbejde med myndighederne </a:t>
            </a:r>
            <a:r>
              <a:rPr kumimoji="0" lang="da-DK" sz="797" b="0" i="0" u="none" strike="noStrike" kern="1200" cap="none" spc="0" normalizeH="0" baseline="0" noProof="0" dirty="0">
                <a:ln>
                  <a:noFill/>
                </a:ln>
                <a:solidFill>
                  <a:prstClr val="white"/>
                </a:solidFill>
                <a:effectLst/>
                <a:uLnTx/>
                <a:uFillTx/>
                <a:latin typeface="Calibri" panose="020F0502020204030204"/>
                <a:ea typeface="+mn-ea"/>
                <a:cs typeface="+mn-cs"/>
              </a:rPr>
              <a:t>mv.</a:t>
            </a:r>
          </a:p>
        </p:txBody>
      </p:sp>
      <p:sp>
        <p:nvSpPr>
          <p:cNvPr id="47" name="Afrundet rektangel 46"/>
          <p:cNvSpPr/>
          <p:nvPr/>
        </p:nvSpPr>
        <p:spPr bwMode="auto">
          <a:xfrm>
            <a:off x="686707" y="6077493"/>
            <a:ext cx="1716513" cy="725749"/>
          </a:xfrm>
          <a:prstGeom prst="roundRect">
            <a:avLst/>
          </a:prstGeom>
          <a:solidFill>
            <a:schemeClr val="tx2"/>
          </a:solidFill>
          <a:ln w="6350" cap="flat" cmpd="sng" algn="ctr">
            <a:solidFill>
              <a:schemeClr val="tx2"/>
            </a:solidFill>
            <a:prstDash val="solid"/>
            <a:round/>
            <a:headEnd type="none" w="med" len="med"/>
            <a:tailEnd type="none" w="med" len="med"/>
          </a:ln>
          <a:effectLst/>
        </p:spPr>
        <p:txBody>
          <a:bodyPr vert="horz" wrap="square" lIns="89719" tIns="46653" rIns="89719" bIns="46653" numCol="1" rtlCol="0" anchor="ctr" anchorCtr="0" compatLnSpc="1">
            <a:prstTxWarp prst="textNoShape">
              <a:avLst/>
            </a:prstTxWarp>
          </a:bodyPr>
          <a:lstStyle/>
          <a:p>
            <a:pPr marL="0" marR="0" lvl="0" indent="0" algn="ctr" defTabSz="457200" rtl="0" eaLnBrk="1" fontAlgn="auto" latinLnBrk="0" hangingPunct="1">
              <a:lnSpc>
                <a:spcPct val="100000"/>
              </a:lnSpc>
              <a:spcBef>
                <a:spcPts val="1097"/>
              </a:spcBef>
              <a:spcAft>
                <a:spcPts val="0"/>
              </a:spcAft>
              <a:buClrTx/>
              <a:buSzTx/>
              <a:buFontTx/>
              <a:buNone/>
              <a:tabLst/>
              <a:defRPr/>
            </a:pPr>
            <a:r>
              <a:rPr kumimoji="0" lang="da-DK" sz="997" b="0" i="0" u="none" strike="noStrike" kern="1200" cap="none" spc="0" normalizeH="0" baseline="0" noProof="0" dirty="0" smtClean="0">
                <a:ln>
                  <a:noFill/>
                </a:ln>
                <a:solidFill>
                  <a:prstClr val="white"/>
                </a:solidFill>
                <a:effectLst/>
                <a:uLnTx/>
                <a:uFillTx/>
                <a:latin typeface="Calibri" panose="020F0502020204030204"/>
                <a:ea typeface="+mn-ea"/>
                <a:cs typeface="+mn-cs"/>
              </a:rPr>
              <a:t>Det Samlede Supporttilbud (DSS)</a:t>
            </a:r>
            <a:r>
              <a:rPr kumimoji="0" lang="da-DK" sz="997" b="0" i="0" u="none" strike="noStrike" kern="1200" cap="none" spc="0" normalizeH="0" noProof="0" dirty="0" smtClean="0">
                <a:ln>
                  <a:noFill/>
                </a:ln>
                <a:solidFill>
                  <a:prstClr val="white"/>
                </a:solidFill>
                <a:effectLst/>
                <a:uLnTx/>
                <a:uFillTx/>
                <a:latin typeface="Calibri" panose="020F0502020204030204"/>
                <a:ea typeface="+mn-ea"/>
                <a:cs typeface="+mn-cs"/>
              </a:rPr>
              <a:t> og support generelt</a:t>
            </a:r>
            <a:r>
              <a:rPr kumimoji="0" lang="da-DK" sz="997" b="0" i="0" u="none" strike="noStrike" kern="1200" cap="none" spc="0" normalizeH="0" baseline="0" noProof="0" dirty="0">
                <a:ln>
                  <a:noFill/>
                </a:ln>
                <a:solidFill>
                  <a:prstClr val="white"/>
                </a:solidFill>
                <a:effectLst/>
                <a:uLnTx/>
                <a:uFillTx/>
                <a:latin typeface="Calibri" panose="020F0502020204030204"/>
                <a:ea typeface="+mn-ea"/>
                <a:cs typeface="+mn-cs"/>
              </a:rPr>
              <a:t/>
            </a:r>
            <a:br>
              <a:rPr kumimoji="0" lang="da-DK" sz="997"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da-DK" sz="797" b="0" i="0" u="none" strike="noStrike" kern="1200" cap="none" spc="0" normalizeH="0" baseline="0" noProof="0" dirty="0">
                <a:ln>
                  <a:noFill/>
                </a:ln>
                <a:solidFill>
                  <a:prstClr val="white"/>
                </a:solidFill>
                <a:effectLst/>
                <a:uLnTx/>
                <a:uFillTx/>
                <a:latin typeface="Calibri" panose="020F0502020204030204"/>
                <a:ea typeface="+mn-ea"/>
                <a:cs typeface="+mn-cs"/>
              </a:rPr>
              <a:t>Borger.dk’s kontaktcenter og henvendelser fra leverandører, myndigheder og brugere</a:t>
            </a:r>
          </a:p>
        </p:txBody>
      </p:sp>
      <p:sp>
        <p:nvSpPr>
          <p:cNvPr id="48" name="Afrundet rektangel 47"/>
          <p:cNvSpPr/>
          <p:nvPr/>
        </p:nvSpPr>
        <p:spPr bwMode="auto">
          <a:xfrm>
            <a:off x="5571011" y="3377889"/>
            <a:ext cx="1629194" cy="663594"/>
          </a:xfrm>
          <a:prstGeom prst="roundRect">
            <a:avLst/>
          </a:prstGeom>
          <a:solidFill>
            <a:schemeClr val="tx2"/>
          </a:solidFill>
          <a:ln w="6350" cap="flat" cmpd="sng" algn="ctr">
            <a:solidFill>
              <a:schemeClr val="tx2"/>
            </a:solidFill>
            <a:prstDash val="solid"/>
            <a:round/>
            <a:headEnd type="none" w="med" len="med"/>
            <a:tailEnd type="none" w="med" len="med"/>
          </a:ln>
          <a:effectLst/>
        </p:spPr>
        <p:txBody>
          <a:bodyPr vert="horz" wrap="square" lIns="89719" tIns="46653" rIns="89719" bIns="46653" numCol="1" rtlCol="0" anchor="ctr" anchorCtr="0" compatLnSpc="1">
            <a:prstTxWarp prst="textNoShape">
              <a:avLst/>
            </a:prstTxWarp>
          </a:bodyPr>
          <a:lstStyle/>
          <a:p>
            <a:pPr marL="0" marR="0" lvl="0" indent="0" algn="ctr" defTabSz="457200" rtl="0" eaLnBrk="1" fontAlgn="auto" latinLnBrk="0" hangingPunct="1">
              <a:lnSpc>
                <a:spcPct val="100000"/>
              </a:lnSpc>
              <a:spcBef>
                <a:spcPts val="1097"/>
              </a:spcBef>
              <a:spcAft>
                <a:spcPts val="0"/>
              </a:spcAft>
              <a:buClrTx/>
              <a:buSzTx/>
              <a:buFontTx/>
              <a:buNone/>
              <a:tabLst/>
              <a:defRPr/>
            </a:pPr>
            <a:r>
              <a:rPr kumimoji="0" lang="da-DK" sz="997" b="0" i="0" u="none" strike="noStrike" kern="1200" cap="none" spc="0" normalizeH="0" baseline="0" noProof="0" dirty="0">
                <a:ln>
                  <a:noFill/>
                </a:ln>
                <a:solidFill>
                  <a:prstClr val="white"/>
                </a:solidFill>
                <a:effectLst/>
                <a:uLnTx/>
                <a:uFillTx/>
                <a:latin typeface="Calibri" panose="020F0502020204030204"/>
                <a:ea typeface="+mn-ea"/>
                <a:cs typeface="+mn-cs"/>
              </a:rPr>
              <a:t>Myndighedssamarbejde</a:t>
            </a:r>
            <a:br>
              <a:rPr kumimoji="0" lang="da-DK" sz="997"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da-DK" sz="797" b="0" i="0" u="none" strike="noStrike" kern="1200" cap="none" spc="0" normalizeH="0" baseline="0" noProof="0" dirty="0">
                <a:ln>
                  <a:noFill/>
                </a:ln>
                <a:solidFill>
                  <a:prstClr val="white"/>
                </a:solidFill>
                <a:effectLst/>
                <a:uLnTx/>
                <a:uFillTx/>
                <a:latin typeface="Calibri" panose="020F0502020204030204"/>
                <a:ea typeface="+mn-ea"/>
                <a:cs typeface="+mn-cs"/>
              </a:rPr>
              <a:t>Information, data, selvbetjeningsløsninger</a:t>
            </a:r>
          </a:p>
        </p:txBody>
      </p:sp>
      <p:sp>
        <p:nvSpPr>
          <p:cNvPr id="49" name="Afrundet rektangel 48"/>
          <p:cNvSpPr/>
          <p:nvPr/>
        </p:nvSpPr>
        <p:spPr bwMode="auto">
          <a:xfrm>
            <a:off x="7604104" y="2076915"/>
            <a:ext cx="1629194" cy="663594"/>
          </a:xfrm>
          <a:prstGeom prst="roundRect">
            <a:avLst/>
          </a:prstGeom>
          <a:solidFill>
            <a:schemeClr val="tx2"/>
          </a:solidFill>
          <a:ln w="6350" cap="flat" cmpd="sng" algn="ctr">
            <a:solidFill>
              <a:schemeClr val="tx2"/>
            </a:solidFill>
            <a:prstDash val="solid"/>
            <a:round/>
            <a:headEnd type="none" w="med" len="med"/>
            <a:tailEnd type="none" w="med" len="med"/>
          </a:ln>
          <a:effectLst/>
        </p:spPr>
        <p:txBody>
          <a:bodyPr vert="horz" wrap="square" lIns="89719" tIns="46653" rIns="89719" bIns="46653" numCol="1" rtlCol="0" anchor="ctr" anchorCtr="0" compatLnSpc="1">
            <a:prstTxWarp prst="textNoShape">
              <a:avLst/>
            </a:prstTxWarp>
          </a:bodyPr>
          <a:lstStyle/>
          <a:p>
            <a:pPr marL="0" marR="0" lvl="0" indent="0" algn="ctr" defTabSz="457200" rtl="0" eaLnBrk="1" fontAlgn="auto" latinLnBrk="0" hangingPunct="1">
              <a:lnSpc>
                <a:spcPct val="100000"/>
              </a:lnSpc>
              <a:spcBef>
                <a:spcPts val="1097"/>
              </a:spcBef>
              <a:spcAft>
                <a:spcPts val="0"/>
              </a:spcAft>
              <a:buClrTx/>
              <a:buSzTx/>
              <a:buFontTx/>
              <a:buNone/>
              <a:tabLst/>
              <a:defRPr/>
            </a:pPr>
            <a:r>
              <a:rPr kumimoji="0" lang="da-DK" sz="997" b="0" i="0" u="none" strike="noStrike" kern="1200" cap="none" spc="0" normalizeH="0" baseline="0" noProof="0" dirty="0">
                <a:ln>
                  <a:noFill/>
                </a:ln>
                <a:solidFill>
                  <a:prstClr val="white"/>
                </a:solidFill>
                <a:effectLst/>
                <a:uLnTx/>
                <a:uFillTx/>
                <a:latin typeface="Calibri" panose="020F0502020204030204"/>
                <a:ea typeface="+mn-ea"/>
                <a:cs typeface="+mn-cs"/>
              </a:rPr>
              <a:t>Leverandørsamarbejde</a:t>
            </a:r>
            <a:br>
              <a:rPr kumimoji="0" lang="da-DK" sz="997"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da-DK" sz="797" b="0" i="0" u="none" strike="noStrike" kern="1200" cap="none" spc="0" normalizeH="0" baseline="0" noProof="0" dirty="0">
                <a:ln>
                  <a:noFill/>
                </a:ln>
                <a:solidFill>
                  <a:prstClr val="white"/>
                </a:solidFill>
                <a:effectLst/>
                <a:uLnTx/>
                <a:uFillTx/>
                <a:latin typeface="Calibri" panose="020F0502020204030204"/>
                <a:ea typeface="+mn-ea"/>
                <a:cs typeface="+mn-cs"/>
              </a:rPr>
              <a:t>Netcompany, SIT m.fl.</a:t>
            </a:r>
          </a:p>
        </p:txBody>
      </p:sp>
      <p:pic>
        <p:nvPicPr>
          <p:cNvPr id="3" name="Picture 2" descr="Mette Bold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40743" y="4380862"/>
            <a:ext cx="683661" cy="683661"/>
          </a:xfrm>
          <a:prstGeom prst="rect">
            <a:avLst/>
          </a:prstGeom>
          <a:noFill/>
          <a:extLst>
            <a:ext uri="{909E8E84-426E-40DD-AFC4-6F175D3DCCD1}">
              <a14:hiddenFill xmlns:a14="http://schemas.microsoft.com/office/drawing/2010/main">
                <a:solidFill>
                  <a:srgbClr val="FFFFFF"/>
                </a:solidFill>
              </a14:hiddenFill>
            </a:ext>
          </a:extLst>
        </p:spPr>
      </p:pic>
      <p:sp>
        <p:nvSpPr>
          <p:cNvPr id="50" name="Afrundet rektangel 49"/>
          <p:cNvSpPr/>
          <p:nvPr/>
        </p:nvSpPr>
        <p:spPr>
          <a:xfrm>
            <a:off x="8534122" y="3069282"/>
            <a:ext cx="799932" cy="256683"/>
          </a:xfrm>
          <a:prstGeom prst="roundRect">
            <a:avLst/>
          </a:prstGeom>
          <a:solidFill>
            <a:srgbClr val="9A3950"/>
          </a:solidFill>
          <a:ln>
            <a:solidFill>
              <a:srgbClr val="9720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997" b="0" i="0" u="none" strike="noStrike" kern="1200" cap="none" spc="0" normalizeH="0" baseline="0" noProof="0" dirty="0" err="1">
                <a:ln>
                  <a:noFill/>
                </a:ln>
                <a:solidFill>
                  <a:prstClr val="white"/>
                </a:solidFill>
                <a:effectLst/>
                <a:uLnTx/>
                <a:uFillTx/>
                <a:latin typeface="Calibri" panose="020F0502020204030204"/>
                <a:ea typeface="+mn-ea"/>
                <a:cs typeface="+mn-cs"/>
              </a:rPr>
              <a:t>Chief</a:t>
            </a:r>
            <a:r>
              <a:rPr kumimoji="0" lang="da-DK" sz="997" b="0" i="0" u="none" strike="noStrike" kern="1200" cap="none" spc="0" normalizeH="0" baseline="0" noProof="0" dirty="0">
                <a:ln>
                  <a:noFill/>
                </a:ln>
                <a:solidFill>
                  <a:prstClr val="white"/>
                </a:solidFill>
                <a:effectLst/>
                <a:uLnTx/>
                <a:uFillTx/>
                <a:latin typeface="Calibri" panose="020F0502020204030204"/>
                <a:ea typeface="+mn-ea"/>
                <a:cs typeface="+mn-cs"/>
              </a:rPr>
              <a:t> UX</a:t>
            </a:r>
          </a:p>
        </p:txBody>
      </p:sp>
      <p:sp>
        <p:nvSpPr>
          <p:cNvPr id="41" name="Ellipse 40"/>
          <p:cNvSpPr/>
          <p:nvPr/>
        </p:nvSpPr>
        <p:spPr bwMode="auto">
          <a:xfrm>
            <a:off x="839416" y="941942"/>
            <a:ext cx="3415050" cy="2805178"/>
          </a:xfrm>
          <a:prstGeom prst="ellipse">
            <a:avLst/>
          </a:prstGeom>
          <a:noFill/>
          <a:ln w="6350" cap="flat" cmpd="sng" algn="ctr">
            <a:solidFill>
              <a:schemeClr val="tx1"/>
            </a:solidFill>
            <a:prstDash val="dash"/>
            <a:round/>
            <a:headEnd type="none" w="med" len="med"/>
            <a:tailEnd type="none" w="med" len="med"/>
          </a:ln>
          <a:effectLst/>
        </p:spPr>
        <p:txBody>
          <a:bodyPr vert="horz" wrap="square" lIns="89719" tIns="46653" rIns="89719" bIns="46653" numCol="1" rtlCol="0" anchor="ctr" anchorCtr="0" compatLnSpc="1">
            <a:prstTxWarp prst="textNoShape">
              <a:avLst/>
            </a:prstTxWarp>
          </a:bodyPr>
          <a:lstStyle/>
          <a:p>
            <a:pPr marL="0" marR="0" lvl="0" indent="0" algn="ctr" defTabSz="457200" rtl="0" eaLnBrk="1" fontAlgn="auto" latinLnBrk="0" hangingPunct="1">
              <a:lnSpc>
                <a:spcPct val="100000"/>
              </a:lnSpc>
              <a:spcBef>
                <a:spcPts val="1097"/>
              </a:spcBef>
              <a:spcAft>
                <a:spcPts val="0"/>
              </a:spcAft>
              <a:buClrTx/>
              <a:buSzTx/>
              <a:buFontTx/>
              <a:buNone/>
              <a:tabLst/>
              <a:defRPr/>
            </a:pPr>
            <a:r>
              <a:rPr kumimoji="0" lang="da-DK" sz="1594" b="0" i="0" u="none" strike="noStrike" kern="1200" cap="none" spc="0" normalizeH="0" baseline="0" noProof="0" dirty="0">
                <a:ln>
                  <a:noFill/>
                </a:ln>
                <a:solidFill>
                  <a:schemeClr val="bg1"/>
                </a:solidFill>
                <a:effectLst/>
                <a:uLnTx/>
                <a:uFillTx/>
                <a:latin typeface="Calibri" panose="020F0502020204030204"/>
                <a:ea typeface="+mn-ea"/>
                <a:cs typeface="+mn-cs"/>
              </a:rPr>
              <a:t>Forretningsudvikling, projektledelse og løsningsejerskab</a:t>
            </a:r>
          </a:p>
        </p:txBody>
      </p:sp>
      <p:pic>
        <p:nvPicPr>
          <p:cNvPr id="42" name="Picture 14" descr="Eva Ahlén Larse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32556" y="629110"/>
            <a:ext cx="683661" cy="68366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0" descr="Hanne Vittrup Graverse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5795" y="2169275"/>
            <a:ext cx="683661" cy="683661"/>
          </a:xfrm>
          <a:prstGeom prst="rect">
            <a:avLst/>
          </a:prstGeom>
          <a:noFill/>
          <a:extLst>
            <a:ext uri="{909E8E84-426E-40DD-AFC4-6F175D3DCCD1}">
              <a14:hiddenFill xmlns:a14="http://schemas.microsoft.com/office/drawing/2010/main">
                <a:solidFill>
                  <a:srgbClr val="FFFFFF"/>
                </a:solidFill>
              </a14:hiddenFill>
            </a:ext>
          </a:extLst>
        </p:spPr>
      </p:pic>
      <p:sp>
        <p:nvSpPr>
          <p:cNvPr id="53" name="Afrundet rektangel 52"/>
          <p:cNvSpPr/>
          <p:nvPr/>
        </p:nvSpPr>
        <p:spPr bwMode="auto">
          <a:xfrm>
            <a:off x="766903" y="3092667"/>
            <a:ext cx="1335068" cy="866008"/>
          </a:xfrm>
          <a:prstGeom prst="roundRect">
            <a:avLst/>
          </a:prstGeom>
          <a:solidFill>
            <a:schemeClr val="tx2"/>
          </a:solidFill>
          <a:ln w="6350" cap="flat" cmpd="sng" algn="ctr">
            <a:solidFill>
              <a:schemeClr val="tx2"/>
            </a:solidFill>
            <a:prstDash val="solid"/>
            <a:round/>
            <a:headEnd type="none" w="med" len="med"/>
            <a:tailEnd type="none" w="med" len="med"/>
          </a:ln>
          <a:effectLst/>
        </p:spPr>
        <p:txBody>
          <a:bodyPr vert="horz" wrap="square" lIns="89719" tIns="46653" rIns="89719" bIns="46653" numCol="1" rtlCol="0" anchor="ctr" anchorCtr="0" compatLnSpc="1">
            <a:prstTxWarp prst="textNoShape">
              <a:avLst/>
            </a:prstTxWarp>
          </a:bodyPr>
          <a:lstStyle/>
          <a:p>
            <a:pPr marL="0" marR="0" lvl="0" indent="0" algn="ctr" defTabSz="457200" rtl="0" eaLnBrk="1" fontAlgn="auto" latinLnBrk="0" hangingPunct="1">
              <a:lnSpc>
                <a:spcPct val="100000"/>
              </a:lnSpc>
              <a:spcBef>
                <a:spcPts val="1097"/>
              </a:spcBef>
              <a:spcAft>
                <a:spcPts val="0"/>
              </a:spcAft>
              <a:buClrTx/>
              <a:buSzTx/>
              <a:buFontTx/>
              <a:buNone/>
              <a:tabLst/>
              <a:defRPr/>
            </a:pPr>
            <a:r>
              <a:rPr kumimoji="0" lang="da-DK" sz="797" b="0" i="0" u="none" strike="noStrike" kern="1200" cap="none" spc="0" normalizeH="0" baseline="0" noProof="0" dirty="0">
                <a:ln>
                  <a:noFill/>
                </a:ln>
                <a:solidFill>
                  <a:prstClr val="white"/>
                </a:solidFill>
                <a:effectLst/>
                <a:uLnTx/>
                <a:uFillTx/>
                <a:latin typeface="Calibri" panose="020F0502020204030204"/>
                <a:ea typeface="+mn-ea"/>
                <a:cs typeface="+mn-cs"/>
              </a:rPr>
              <a:t>Mit Overblik, Orkestrerings-komponenten, digitale guider</a:t>
            </a:r>
          </a:p>
        </p:txBody>
      </p:sp>
      <p:sp>
        <p:nvSpPr>
          <p:cNvPr id="54" name="Afrundet rektangel 53"/>
          <p:cNvSpPr/>
          <p:nvPr/>
        </p:nvSpPr>
        <p:spPr>
          <a:xfrm>
            <a:off x="471532" y="1916832"/>
            <a:ext cx="799932" cy="256683"/>
          </a:xfrm>
          <a:prstGeom prst="roundRect">
            <a:avLst/>
          </a:prstGeom>
          <a:solidFill>
            <a:srgbClr val="9A3950"/>
          </a:solidFill>
          <a:ln>
            <a:solidFill>
              <a:srgbClr val="9720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997" b="0" i="0" u="none" strike="noStrike" kern="1200" cap="none" spc="0" normalizeH="0" baseline="0" noProof="0" dirty="0" err="1">
                <a:ln>
                  <a:noFill/>
                </a:ln>
                <a:solidFill>
                  <a:prstClr val="white"/>
                </a:solidFill>
                <a:effectLst/>
                <a:uLnTx/>
                <a:uFillTx/>
                <a:latin typeface="Calibri" panose="020F0502020204030204"/>
                <a:ea typeface="+mn-ea"/>
                <a:cs typeface="+mn-cs"/>
              </a:rPr>
              <a:t>Chief</a:t>
            </a:r>
            <a:r>
              <a:rPr kumimoji="0" lang="da-DK" sz="997" b="0" i="0" u="none" strike="noStrike" kern="1200" cap="none" spc="0" normalizeH="0" baseline="0" noProof="0" dirty="0">
                <a:ln>
                  <a:noFill/>
                </a:ln>
                <a:solidFill>
                  <a:prstClr val="white"/>
                </a:solidFill>
                <a:effectLst/>
                <a:uLnTx/>
                <a:uFillTx/>
                <a:latin typeface="Calibri" panose="020F0502020204030204"/>
                <a:ea typeface="+mn-ea"/>
                <a:cs typeface="+mn-cs"/>
              </a:rPr>
              <a:t> PO</a:t>
            </a:r>
          </a:p>
        </p:txBody>
      </p:sp>
      <p:pic>
        <p:nvPicPr>
          <p:cNvPr id="12" name="Billede 11" title="&quot;&quot;"/>
          <p:cNvPicPr>
            <a:picLocks noChangeAspect="1"/>
          </p:cNvPicPr>
          <p:nvPr/>
        </p:nvPicPr>
        <p:blipFill>
          <a:blip r:embed="rId15"/>
          <a:stretch>
            <a:fillRect/>
          </a:stretch>
        </p:blipFill>
        <p:spPr>
          <a:xfrm>
            <a:off x="3461492" y="900652"/>
            <a:ext cx="685800" cy="685800"/>
          </a:xfrm>
          <a:prstGeom prst="rect">
            <a:avLst/>
          </a:prstGeom>
        </p:spPr>
      </p:pic>
      <p:pic>
        <p:nvPicPr>
          <p:cNvPr id="13" name="Billede 12" title="&quot;&quot;"/>
          <p:cNvPicPr>
            <a:picLocks noChangeAspect="1"/>
          </p:cNvPicPr>
          <p:nvPr/>
        </p:nvPicPr>
        <p:blipFill>
          <a:blip r:embed="rId16"/>
          <a:stretch>
            <a:fillRect/>
          </a:stretch>
        </p:blipFill>
        <p:spPr>
          <a:xfrm>
            <a:off x="1114150" y="916427"/>
            <a:ext cx="685800" cy="685800"/>
          </a:xfrm>
          <a:prstGeom prst="rect">
            <a:avLst/>
          </a:prstGeom>
        </p:spPr>
      </p:pic>
      <p:pic>
        <p:nvPicPr>
          <p:cNvPr id="1028" name="Picture 4" descr=" Mads Østergaard"/>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79576" y="3175248"/>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 Maja Bjerregaard Hav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06952" y="1465906"/>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 Sandra Kejser Pedersen"/>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48268" y="1988840"/>
            <a:ext cx="612394" cy="61239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9692" b="20246"/>
          <a:stretch/>
        </p:blipFill>
        <p:spPr bwMode="auto">
          <a:xfrm>
            <a:off x="7718119" y="4780215"/>
            <a:ext cx="607023" cy="765836"/>
          </a:xfrm>
          <a:prstGeom prst="rect">
            <a:avLst/>
          </a:prstGeom>
          <a:noFill/>
          <a:extLst>
            <a:ext uri="{909E8E84-426E-40DD-AFC4-6F175D3DCCD1}">
              <a14:hiddenFill xmlns:a14="http://schemas.microsoft.com/office/drawing/2010/main">
                <a:solidFill>
                  <a:srgbClr val="FFFFFF"/>
                </a:solidFill>
              </a14:hiddenFill>
            </a:ext>
          </a:extLst>
        </p:spPr>
      </p:pic>
      <p:pic>
        <p:nvPicPr>
          <p:cNvPr id="58" name="Billede 57" descr="Amalie Mortensen"/>
          <p:cNvPicPr>
            <a:picLocks noChangeAspect="1"/>
          </p:cNvPicPr>
          <p:nvPr/>
        </p:nvPicPr>
        <p:blipFill>
          <a:blip r:embed="rId21"/>
          <a:stretch>
            <a:fillRect/>
          </a:stretch>
        </p:blipFill>
        <p:spPr>
          <a:xfrm>
            <a:off x="10019968" y="2901842"/>
            <a:ext cx="739171" cy="694821"/>
          </a:xfrm>
          <a:prstGeom prst="rect">
            <a:avLst/>
          </a:prstGeom>
        </p:spPr>
      </p:pic>
      <p:pic>
        <p:nvPicPr>
          <p:cNvPr id="59" name="Picture 2" descr="Lisa Lyngholt Lindeloff"/>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809800" y="414908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descr="Lene Hansen" title="Portræt Lene"/>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160940" y="4210184"/>
            <a:ext cx="634321" cy="706772"/>
          </a:xfrm>
          <a:prstGeom prst="rect">
            <a:avLst/>
          </a:prstGeom>
        </p:spPr>
      </p:pic>
      <p:sp>
        <p:nvSpPr>
          <p:cNvPr id="14" name="Tekstfelt 13"/>
          <p:cNvSpPr txBox="1"/>
          <p:nvPr/>
        </p:nvSpPr>
        <p:spPr>
          <a:xfrm>
            <a:off x="2451150" y="1312073"/>
            <a:ext cx="389850" cy="261610"/>
          </a:xfrm>
          <a:prstGeom prst="rect">
            <a:avLst/>
          </a:prstGeom>
          <a:noFill/>
        </p:spPr>
        <p:txBody>
          <a:bodyPr wrap="none" rtlCol="0">
            <a:spAutoFit/>
          </a:bodyPr>
          <a:lstStyle/>
          <a:p>
            <a:r>
              <a:rPr lang="da-DK" sz="1100" b="1" dirty="0">
                <a:solidFill>
                  <a:schemeClr val="bg1"/>
                </a:solidFill>
              </a:rPr>
              <a:t>Eva</a:t>
            </a:r>
          </a:p>
        </p:txBody>
      </p:sp>
      <p:sp>
        <p:nvSpPr>
          <p:cNvPr id="52" name="Tekstfelt 51"/>
          <p:cNvSpPr txBox="1"/>
          <p:nvPr/>
        </p:nvSpPr>
        <p:spPr>
          <a:xfrm>
            <a:off x="1127448" y="1586229"/>
            <a:ext cx="665567" cy="261610"/>
          </a:xfrm>
          <a:prstGeom prst="rect">
            <a:avLst/>
          </a:prstGeom>
          <a:noFill/>
        </p:spPr>
        <p:txBody>
          <a:bodyPr wrap="none" rtlCol="0">
            <a:spAutoFit/>
          </a:bodyPr>
          <a:lstStyle/>
          <a:p>
            <a:r>
              <a:rPr lang="da-DK" sz="1100" b="1" dirty="0" smtClean="0">
                <a:solidFill>
                  <a:schemeClr val="bg1"/>
                </a:solidFill>
              </a:rPr>
              <a:t>Andreas</a:t>
            </a:r>
            <a:endParaRPr lang="da-DK" sz="1100" b="1" dirty="0">
              <a:solidFill>
                <a:schemeClr val="bg1"/>
              </a:solidFill>
            </a:endParaRPr>
          </a:p>
        </p:txBody>
      </p:sp>
      <p:sp>
        <p:nvSpPr>
          <p:cNvPr id="56" name="Tekstfelt 55"/>
          <p:cNvSpPr txBox="1"/>
          <p:nvPr/>
        </p:nvSpPr>
        <p:spPr>
          <a:xfrm>
            <a:off x="3462320" y="1571154"/>
            <a:ext cx="689612" cy="261610"/>
          </a:xfrm>
          <a:prstGeom prst="rect">
            <a:avLst/>
          </a:prstGeom>
          <a:noFill/>
        </p:spPr>
        <p:txBody>
          <a:bodyPr wrap="none" rtlCol="0">
            <a:spAutoFit/>
          </a:bodyPr>
          <a:lstStyle/>
          <a:p>
            <a:r>
              <a:rPr lang="da-DK" sz="1100" b="1" dirty="0">
                <a:solidFill>
                  <a:schemeClr val="bg1"/>
                </a:solidFill>
              </a:rPr>
              <a:t>Mette</a:t>
            </a:r>
            <a:r>
              <a:rPr lang="da-DK" sz="1100" b="1" dirty="0" smtClean="0"/>
              <a:t> T.</a:t>
            </a:r>
            <a:endParaRPr lang="da-DK" sz="1100" b="1" dirty="0"/>
          </a:p>
        </p:txBody>
      </p:sp>
      <p:sp>
        <p:nvSpPr>
          <p:cNvPr id="66" name="Tekstfelt 65"/>
          <p:cNvSpPr txBox="1"/>
          <p:nvPr/>
        </p:nvSpPr>
        <p:spPr>
          <a:xfrm>
            <a:off x="3948738" y="2564904"/>
            <a:ext cx="590226" cy="261610"/>
          </a:xfrm>
          <a:prstGeom prst="rect">
            <a:avLst/>
          </a:prstGeom>
          <a:noFill/>
        </p:spPr>
        <p:txBody>
          <a:bodyPr wrap="none" rtlCol="0">
            <a:spAutoFit/>
          </a:bodyPr>
          <a:lstStyle/>
          <a:p>
            <a:r>
              <a:rPr lang="da-DK" sz="1100" b="1" dirty="0">
                <a:solidFill>
                  <a:schemeClr val="bg1"/>
                </a:solidFill>
              </a:rPr>
              <a:t>Sandra</a:t>
            </a:r>
          </a:p>
        </p:txBody>
      </p:sp>
      <p:sp>
        <p:nvSpPr>
          <p:cNvPr id="15" name="Tekstfelt 14"/>
          <p:cNvSpPr txBox="1"/>
          <p:nvPr/>
        </p:nvSpPr>
        <p:spPr>
          <a:xfrm>
            <a:off x="3966469" y="126304"/>
            <a:ext cx="4214301" cy="584647"/>
          </a:xfrm>
          <a:prstGeom prst="rect">
            <a:avLst/>
          </a:prstGeom>
          <a:noFill/>
        </p:spPr>
        <p:txBody>
          <a:bodyPr wrap="square" rtlCol="0">
            <a:spAutoFit/>
          </a:bodyPr>
          <a:lstStyle/>
          <a:p>
            <a:r>
              <a:rPr lang="da-DK" sz="3200" b="1" dirty="0" smtClean="0">
                <a:solidFill>
                  <a:schemeClr val="bg1"/>
                </a:solidFill>
              </a:rPr>
              <a:t>Kontor for borger.dk</a:t>
            </a:r>
            <a:endParaRPr lang="da-DK" sz="3200" b="1" dirty="0">
              <a:solidFill>
                <a:schemeClr val="bg1"/>
              </a:solidFill>
            </a:endParaRPr>
          </a:p>
        </p:txBody>
      </p:sp>
      <p:sp>
        <p:nvSpPr>
          <p:cNvPr id="67" name="Tekstfelt 66"/>
          <p:cNvSpPr txBox="1"/>
          <p:nvPr/>
        </p:nvSpPr>
        <p:spPr>
          <a:xfrm>
            <a:off x="2351584" y="3815462"/>
            <a:ext cx="508473" cy="261610"/>
          </a:xfrm>
          <a:prstGeom prst="rect">
            <a:avLst/>
          </a:prstGeom>
          <a:noFill/>
        </p:spPr>
        <p:txBody>
          <a:bodyPr wrap="none" rtlCol="0">
            <a:spAutoFit/>
          </a:bodyPr>
          <a:lstStyle/>
          <a:p>
            <a:r>
              <a:rPr lang="da-DK" sz="1100" b="1" dirty="0">
                <a:solidFill>
                  <a:schemeClr val="bg1"/>
                </a:solidFill>
              </a:rPr>
              <a:t>Mads</a:t>
            </a:r>
          </a:p>
        </p:txBody>
      </p:sp>
      <p:sp>
        <p:nvSpPr>
          <p:cNvPr id="68" name="Tekstfelt 67"/>
          <p:cNvSpPr txBox="1"/>
          <p:nvPr/>
        </p:nvSpPr>
        <p:spPr>
          <a:xfrm>
            <a:off x="376747" y="2898168"/>
            <a:ext cx="564578" cy="261610"/>
          </a:xfrm>
          <a:prstGeom prst="rect">
            <a:avLst/>
          </a:prstGeom>
          <a:noFill/>
        </p:spPr>
        <p:txBody>
          <a:bodyPr wrap="none" rtlCol="0">
            <a:spAutoFit/>
          </a:bodyPr>
          <a:lstStyle/>
          <a:p>
            <a:r>
              <a:rPr lang="da-DK" sz="1100" b="1" dirty="0">
                <a:solidFill>
                  <a:schemeClr val="bg1"/>
                </a:solidFill>
              </a:rPr>
              <a:t>Hanne</a:t>
            </a:r>
          </a:p>
        </p:txBody>
      </p:sp>
      <p:sp>
        <p:nvSpPr>
          <p:cNvPr id="69" name="Tekstfelt 68"/>
          <p:cNvSpPr txBox="1"/>
          <p:nvPr/>
        </p:nvSpPr>
        <p:spPr>
          <a:xfrm>
            <a:off x="1949725" y="4801993"/>
            <a:ext cx="404278" cy="261610"/>
          </a:xfrm>
          <a:prstGeom prst="rect">
            <a:avLst/>
          </a:prstGeom>
          <a:noFill/>
        </p:spPr>
        <p:txBody>
          <a:bodyPr wrap="none" rtlCol="0">
            <a:spAutoFit/>
          </a:bodyPr>
          <a:lstStyle/>
          <a:p>
            <a:r>
              <a:rPr lang="da-DK" sz="1100" b="1" dirty="0">
                <a:solidFill>
                  <a:schemeClr val="bg1"/>
                </a:solidFill>
              </a:rPr>
              <a:t>Lisa</a:t>
            </a:r>
          </a:p>
        </p:txBody>
      </p:sp>
      <p:sp>
        <p:nvSpPr>
          <p:cNvPr id="70" name="Tekstfelt 69"/>
          <p:cNvSpPr txBox="1"/>
          <p:nvPr/>
        </p:nvSpPr>
        <p:spPr>
          <a:xfrm>
            <a:off x="4151784" y="4797152"/>
            <a:ext cx="457176" cy="261610"/>
          </a:xfrm>
          <a:prstGeom prst="rect">
            <a:avLst/>
          </a:prstGeom>
          <a:noFill/>
        </p:spPr>
        <p:txBody>
          <a:bodyPr wrap="none" rtlCol="0">
            <a:spAutoFit/>
          </a:bodyPr>
          <a:lstStyle/>
          <a:p>
            <a:r>
              <a:rPr lang="da-DK" sz="1100" b="1" dirty="0">
                <a:solidFill>
                  <a:schemeClr val="bg1"/>
                </a:solidFill>
              </a:rPr>
              <a:t>Nina</a:t>
            </a:r>
          </a:p>
        </p:txBody>
      </p:sp>
      <p:sp>
        <p:nvSpPr>
          <p:cNvPr id="71" name="Tekstfelt 70"/>
          <p:cNvSpPr txBox="1"/>
          <p:nvPr/>
        </p:nvSpPr>
        <p:spPr>
          <a:xfrm>
            <a:off x="2949387" y="4645161"/>
            <a:ext cx="593432" cy="261610"/>
          </a:xfrm>
          <a:prstGeom prst="rect">
            <a:avLst/>
          </a:prstGeom>
          <a:noFill/>
        </p:spPr>
        <p:txBody>
          <a:bodyPr wrap="none" rtlCol="0">
            <a:spAutoFit/>
          </a:bodyPr>
          <a:lstStyle/>
          <a:p>
            <a:r>
              <a:rPr lang="da-DK" sz="1100" b="1" dirty="0">
                <a:solidFill>
                  <a:schemeClr val="bg1"/>
                </a:solidFill>
              </a:rPr>
              <a:t>Dorthe</a:t>
            </a:r>
          </a:p>
        </p:txBody>
      </p:sp>
      <p:sp>
        <p:nvSpPr>
          <p:cNvPr id="72" name="Tekstfelt 71"/>
          <p:cNvSpPr txBox="1"/>
          <p:nvPr/>
        </p:nvSpPr>
        <p:spPr>
          <a:xfrm>
            <a:off x="5240659" y="4859404"/>
            <a:ext cx="460382" cy="261610"/>
          </a:xfrm>
          <a:prstGeom prst="rect">
            <a:avLst/>
          </a:prstGeom>
          <a:noFill/>
        </p:spPr>
        <p:txBody>
          <a:bodyPr wrap="none" rtlCol="0">
            <a:spAutoFit/>
          </a:bodyPr>
          <a:lstStyle/>
          <a:p>
            <a:r>
              <a:rPr lang="da-DK" sz="1100" b="1" dirty="0">
                <a:solidFill>
                  <a:schemeClr val="bg1"/>
                </a:solidFill>
              </a:rPr>
              <a:t>Lene</a:t>
            </a:r>
          </a:p>
        </p:txBody>
      </p:sp>
      <p:sp>
        <p:nvSpPr>
          <p:cNvPr id="73" name="Tekstfelt 72"/>
          <p:cNvSpPr txBox="1"/>
          <p:nvPr/>
        </p:nvSpPr>
        <p:spPr>
          <a:xfrm>
            <a:off x="5492887" y="5923839"/>
            <a:ext cx="474810" cy="261610"/>
          </a:xfrm>
          <a:prstGeom prst="rect">
            <a:avLst/>
          </a:prstGeom>
          <a:noFill/>
        </p:spPr>
        <p:txBody>
          <a:bodyPr wrap="none" rtlCol="0">
            <a:spAutoFit/>
          </a:bodyPr>
          <a:lstStyle/>
          <a:p>
            <a:r>
              <a:rPr lang="da-DK" sz="1100" b="1" dirty="0">
                <a:solidFill>
                  <a:schemeClr val="bg1"/>
                </a:solidFill>
              </a:rPr>
              <a:t>Hans</a:t>
            </a:r>
          </a:p>
        </p:txBody>
      </p:sp>
      <p:sp>
        <p:nvSpPr>
          <p:cNvPr id="74" name="Tekstfelt 73"/>
          <p:cNvSpPr txBox="1"/>
          <p:nvPr/>
        </p:nvSpPr>
        <p:spPr>
          <a:xfrm>
            <a:off x="6884981" y="6084152"/>
            <a:ext cx="490840" cy="261610"/>
          </a:xfrm>
          <a:prstGeom prst="rect">
            <a:avLst/>
          </a:prstGeom>
          <a:noFill/>
        </p:spPr>
        <p:txBody>
          <a:bodyPr wrap="none" rtlCol="0">
            <a:spAutoFit/>
          </a:bodyPr>
          <a:lstStyle/>
          <a:p>
            <a:r>
              <a:rPr lang="da-DK" sz="1100" b="1" dirty="0">
                <a:solidFill>
                  <a:schemeClr val="bg1"/>
                </a:solidFill>
              </a:rPr>
              <a:t>Anne</a:t>
            </a:r>
          </a:p>
        </p:txBody>
      </p:sp>
      <p:sp>
        <p:nvSpPr>
          <p:cNvPr id="75" name="Tekstfelt 74"/>
          <p:cNvSpPr txBox="1"/>
          <p:nvPr/>
        </p:nvSpPr>
        <p:spPr>
          <a:xfrm>
            <a:off x="7472232" y="4315570"/>
            <a:ext cx="688009" cy="261610"/>
          </a:xfrm>
          <a:prstGeom prst="rect">
            <a:avLst/>
          </a:prstGeom>
          <a:noFill/>
        </p:spPr>
        <p:txBody>
          <a:bodyPr wrap="none" rtlCol="0">
            <a:spAutoFit/>
          </a:bodyPr>
          <a:lstStyle/>
          <a:p>
            <a:r>
              <a:rPr lang="da-DK" sz="1100" b="1" dirty="0">
                <a:solidFill>
                  <a:schemeClr val="bg1"/>
                </a:solidFill>
              </a:rPr>
              <a:t>Sanne</a:t>
            </a:r>
            <a:r>
              <a:rPr lang="da-DK" sz="1100" b="1" dirty="0" smtClean="0"/>
              <a:t> P.</a:t>
            </a:r>
            <a:endParaRPr lang="da-DK" sz="1100" b="1" dirty="0"/>
          </a:p>
        </p:txBody>
      </p:sp>
      <p:sp>
        <p:nvSpPr>
          <p:cNvPr id="76" name="Tekstfelt 75"/>
          <p:cNvSpPr txBox="1"/>
          <p:nvPr/>
        </p:nvSpPr>
        <p:spPr>
          <a:xfrm>
            <a:off x="7679228" y="5510219"/>
            <a:ext cx="684803" cy="261610"/>
          </a:xfrm>
          <a:prstGeom prst="rect">
            <a:avLst/>
          </a:prstGeom>
          <a:noFill/>
        </p:spPr>
        <p:txBody>
          <a:bodyPr wrap="none" rtlCol="0">
            <a:spAutoFit/>
          </a:bodyPr>
          <a:lstStyle/>
          <a:p>
            <a:r>
              <a:rPr lang="da-DK" sz="1100" b="1" dirty="0">
                <a:solidFill>
                  <a:schemeClr val="bg1"/>
                </a:solidFill>
              </a:rPr>
              <a:t>Cathrine</a:t>
            </a:r>
          </a:p>
        </p:txBody>
      </p:sp>
      <p:sp>
        <p:nvSpPr>
          <p:cNvPr id="77" name="Tekstfelt 76"/>
          <p:cNvSpPr txBox="1"/>
          <p:nvPr/>
        </p:nvSpPr>
        <p:spPr>
          <a:xfrm>
            <a:off x="8516750" y="3977331"/>
            <a:ext cx="697627" cy="261610"/>
          </a:xfrm>
          <a:prstGeom prst="rect">
            <a:avLst/>
          </a:prstGeom>
          <a:noFill/>
        </p:spPr>
        <p:txBody>
          <a:bodyPr wrap="none" rtlCol="0">
            <a:spAutoFit/>
          </a:bodyPr>
          <a:lstStyle/>
          <a:p>
            <a:r>
              <a:rPr lang="da-DK" sz="1100" b="1" dirty="0">
                <a:solidFill>
                  <a:schemeClr val="bg1"/>
                </a:solidFill>
              </a:rPr>
              <a:t>Sanne</a:t>
            </a:r>
            <a:r>
              <a:rPr lang="da-DK" sz="1100" b="1" dirty="0" smtClean="0"/>
              <a:t> A.</a:t>
            </a:r>
            <a:endParaRPr lang="da-DK" sz="1100" b="1" dirty="0"/>
          </a:p>
        </p:txBody>
      </p:sp>
      <p:sp>
        <p:nvSpPr>
          <p:cNvPr id="78" name="Tekstfelt 77"/>
          <p:cNvSpPr txBox="1"/>
          <p:nvPr/>
        </p:nvSpPr>
        <p:spPr>
          <a:xfrm>
            <a:off x="9117451" y="5335095"/>
            <a:ext cx="449162" cy="261610"/>
          </a:xfrm>
          <a:prstGeom prst="rect">
            <a:avLst/>
          </a:prstGeom>
          <a:noFill/>
        </p:spPr>
        <p:txBody>
          <a:bodyPr wrap="none" rtlCol="0">
            <a:spAutoFit/>
          </a:bodyPr>
          <a:lstStyle/>
          <a:p>
            <a:r>
              <a:rPr lang="da-DK" sz="1100" b="1" dirty="0">
                <a:solidFill>
                  <a:schemeClr val="bg1"/>
                </a:solidFill>
              </a:rPr>
              <a:t>Anja</a:t>
            </a:r>
          </a:p>
        </p:txBody>
      </p:sp>
      <p:sp>
        <p:nvSpPr>
          <p:cNvPr id="80" name="Tekstfelt 79"/>
          <p:cNvSpPr txBox="1"/>
          <p:nvPr/>
        </p:nvSpPr>
        <p:spPr>
          <a:xfrm>
            <a:off x="10433759" y="5036238"/>
            <a:ext cx="697627" cy="261610"/>
          </a:xfrm>
          <a:prstGeom prst="rect">
            <a:avLst/>
          </a:prstGeom>
          <a:noFill/>
        </p:spPr>
        <p:txBody>
          <a:bodyPr wrap="none" rtlCol="0">
            <a:spAutoFit/>
          </a:bodyPr>
          <a:lstStyle/>
          <a:p>
            <a:r>
              <a:rPr lang="da-DK" sz="1100" b="1" dirty="0">
                <a:solidFill>
                  <a:schemeClr val="bg1"/>
                </a:solidFill>
              </a:rPr>
              <a:t>Mette</a:t>
            </a:r>
            <a:r>
              <a:rPr lang="da-DK" sz="1100" b="1" dirty="0" smtClean="0"/>
              <a:t> B.</a:t>
            </a:r>
            <a:endParaRPr lang="da-DK" sz="1100" b="1" dirty="0"/>
          </a:p>
        </p:txBody>
      </p:sp>
      <p:sp>
        <p:nvSpPr>
          <p:cNvPr id="81" name="Tekstfelt 80"/>
          <p:cNvSpPr txBox="1"/>
          <p:nvPr/>
        </p:nvSpPr>
        <p:spPr>
          <a:xfrm>
            <a:off x="10080438" y="3585489"/>
            <a:ext cx="595035" cy="261610"/>
          </a:xfrm>
          <a:prstGeom prst="rect">
            <a:avLst/>
          </a:prstGeom>
          <a:noFill/>
        </p:spPr>
        <p:txBody>
          <a:bodyPr wrap="none" rtlCol="0">
            <a:spAutoFit/>
          </a:bodyPr>
          <a:lstStyle/>
          <a:p>
            <a:r>
              <a:rPr lang="da-DK" sz="1100" b="1" dirty="0">
                <a:solidFill>
                  <a:schemeClr val="bg1"/>
                </a:solidFill>
              </a:rPr>
              <a:t>Amalie</a:t>
            </a:r>
          </a:p>
        </p:txBody>
      </p:sp>
      <p:sp>
        <p:nvSpPr>
          <p:cNvPr id="84" name="Tekstfelt 83"/>
          <p:cNvSpPr txBox="1"/>
          <p:nvPr/>
        </p:nvSpPr>
        <p:spPr>
          <a:xfrm>
            <a:off x="10291330" y="1345206"/>
            <a:ext cx="519694" cy="261610"/>
          </a:xfrm>
          <a:prstGeom prst="rect">
            <a:avLst/>
          </a:prstGeom>
          <a:noFill/>
        </p:spPr>
        <p:txBody>
          <a:bodyPr wrap="none" rtlCol="0">
            <a:spAutoFit/>
          </a:bodyPr>
          <a:lstStyle/>
          <a:p>
            <a:r>
              <a:rPr lang="da-DK" sz="1100" b="1" dirty="0">
                <a:solidFill>
                  <a:schemeClr val="bg1"/>
                </a:solidFill>
              </a:rPr>
              <a:t>Kaare</a:t>
            </a:r>
          </a:p>
        </p:txBody>
      </p:sp>
      <p:sp>
        <p:nvSpPr>
          <p:cNvPr id="85" name="Tekstfelt 84"/>
          <p:cNvSpPr txBox="1"/>
          <p:nvPr/>
        </p:nvSpPr>
        <p:spPr>
          <a:xfrm>
            <a:off x="8163466" y="1657508"/>
            <a:ext cx="418704" cy="261610"/>
          </a:xfrm>
          <a:prstGeom prst="rect">
            <a:avLst/>
          </a:prstGeom>
          <a:noFill/>
        </p:spPr>
        <p:txBody>
          <a:bodyPr wrap="none" rtlCol="0">
            <a:spAutoFit/>
          </a:bodyPr>
          <a:lstStyle/>
          <a:p>
            <a:r>
              <a:rPr lang="da-DK" sz="1100" b="1" dirty="0">
                <a:solidFill>
                  <a:schemeClr val="bg1"/>
                </a:solidFill>
              </a:rPr>
              <a:t>Lars</a:t>
            </a:r>
          </a:p>
        </p:txBody>
      </p:sp>
      <p:sp>
        <p:nvSpPr>
          <p:cNvPr id="86" name="Tekstfelt 85"/>
          <p:cNvSpPr txBox="1"/>
          <p:nvPr/>
        </p:nvSpPr>
        <p:spPr>
          <a:xfrm>
            <a:off x="3424406" y="6556722"/>
            <a:ext cx="553357" cy="261610"/>
          </a:xfrm>
          <a:prstGeom prst="rect">
            <a:avLst/>
          </a:prstGeom>
          <a:noFill/>
        </p:spPr>
        <p:txBody>
          <a:bodyPr wrap="none" rtlCol="0">
            <a:spAutoFit/>
          </a:bodyPr>
          <a:lstStyle/>
          <a:p>
            <a:r>
              <a:rPr lang="da-DK" sz="1100" b="1" dirty="0">
                <a:solidFill>
                  <a:schemeClr val="bg1"/>
                </a:solidFill>
              </a:rPr>
              <a:t>Emma</a:t>
            </a:r>
          </a:p>
        </p:txBody>
      </p:sp>
      <p:sp>
        <p:nvSpPr>
          <p:cNvPr id="87" name="Tekstfelt 86"/>
          <p:cNvSpPr txBox="1"/>
          <p:nvPr/>
        </p:nvSpPr>
        <p:spPr>
          <a:xfrm>
            <a:off x="4147292" y="5877272"/>
            <a:ext cx="899605" cy="261610"/>
          </a:xfrm>
          <a:prstGeom prst="rect">
            <a:avLst/>
          </a:prstGeom>
          <a:noFill/>
        </p:spPr>
        <p:txBody>
          <a:bodyPr wrap="none" rtlCol="0">
            <a:spAutoFit/>
          </a:bodyPr>
          <a:lstStyle/>
          <a:p>
            <a:r>
              <a:rPr lang="da-DK" sz="1100" b="1" dirty="0">
                <a:solidFill>
                  <a:schemeClr val="bg1"/>
                </a:solidFill>
              </a:rPr>
              <a:t>Christian</a:t>
            </a:r>
            <a:r>
              <a:rPr lang="da-DK" sz="1100" b="1" dirty="0" smtClean="0"/>
              <a:t> </a:t>
            </a:r>
            <a:r>
              <a:rPr lang="da-DK" sz="1100" b="1" dirty="0">
                <a:solidFill>
                  <a:schemeClr val="bg1"/>
                </a:solidFill>
              </a:rPr>
              <a:t>M.</a:t>
            </a:r>
          </a:p>
        </p:txBody>
      </p:sp>
      <p:pic>
        <p:nvPicPr>
          <p:cNvPr id="89" name="Billede 88"/>
          <p:cNvPicPr>
            <a:picLocks noChangeAspect="1"/>
          </p:cNvPicPr>
          <p:nvPr/>
        </p:nvPicPr>
        <p:blipFill>
          <a:blip r:embed="rId24"/>
          <a:stretch>
            <a:fillRect/>
          </a:stretch>
        </p:blipFill>
        <p:spPr>
          <a:xfrm>
            <a:off x="4151784" y="5229200"/>
            <a:ext cx="601009" cy="653391"/>
          </a:xfrm>
          <a:prstGeom prst="rect">
            <a:avLst/>
          </a:prstGeom>
        </p:spPr>
      </p:pic>
      <p:pic>
        <p:nvPicPr>
          <p:cNvPr id="1026" name="A3E16FFF-A7D0-4418-A9D6-537B0057040D" descr="IMG_6144.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431704" y="5992289"/>
            <a:ext cx="534765" cy="6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335164" y="2861610"/>
            <a:ext cx="550320" cy="721731"/>
          </a:xfrm>
          <a:prstGeom prst="rect">
            <a:avLst/>
          </a:prstGeom>
        </p:spPr>
      </p:pic>
      <p:sp>
        <p:nvSpPr>
          <p:cNvPr id="88" name="Tekstfelt 87"/>
          <p:cNvSpPr txBox="1"/>
          <p:nvPr/>
        </p:nvSpPr>
        <p:spPr>
          <a:xfrm>
            <a:off x="3216527" y="3576635"/>
            <a:ext cx="865943" cy="261610"/>
          </a:xfrm>
          <a:prstGeom prst="rect">
            <a:avLst/>
          </a:prstGeom>
          <a:noFill/>
        </p:spPr>
        <p:txBody>
          <a:bodyPr wrap="none" rtlCol="0">
            <a:spAutoFit/>
          </a:bodyPr>
          <a:lstStyle/>
          <a:p>
            <a:r>
              <a:rPr lang="da-DK" sz="1100" b="1" dirty="0">
                <a:solidFill>
                  <a:schemeClr val="bg1"/>
                </a:solidFill>
              </a:rPr>
              <a:t>Christian</a:t>
            </a:r>
            <a:r>
              <a:rPr lang="da-DK" sz="1100" b="1" dirty="0" smtClean="0"/>
              <a:t> H.</a:t>
            </a:r>
            <a:endParaRPr lang="da-DK" sz="1100" b="1" dirty="0"/>
          </a:p>
        </p:txBody>
      </p:sp>
    </p:spTree>
    <p:extLst>
      <p:ext uri="{BB962C8B-B14F-4D97-AF65-F5344CB8AC3E}">
        <p14:creationId xmlns:p14="http://schemas.microsoft.com/office/powerpoint/2010/main" val="2922499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
            <a:extLst>
              <a:ext uri="{FF2B5EF4-FFF2-40B4-BE49-F238E27FC236}">
                <a16:creationId xmlns:a16="http://schemas.microsoft.com/office/drawing/2014/main" id="{05FD1793-41B9-44CD-BC8B-5CC7BB8F95E2}"/>
              </a:ext>
            </a:extLst>
          </p:cNvPr>
          <p:cNvSpPr txBox="1">
            <a:spLocks/>
          </p:cNvSpPr>
          <p:nvPr/>
        </p:nvSpPr>
        <p:spPr>
          <a:xfrm>
            <a:off x="8566992" y="3435263"/>
            <a:ext cx="3879431" cy="1418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FFFFFF"/>
                </a:solidFill>
                <a:latin typeface="Arial" panose="020B0604020202020204" pitchFamily="34" charset="0"/>
                <a:cs typeface="Arial" panose="020B0604020202020204" pitchFamily="34" charset="0"/>
              </a:rPr>
              <a:t>Resultat</a:t>
            </a: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Renderingsvælgeren åbner. </a:t>
            </a:r>
          </a:p>
          <a:p>
            <a:pPr marL="0" indent="0">
              <a:buNone/>
            </a:pPr>
            <a:r>
              <a:rPr lang="da-DK" sz="1600" dirty="0">
                <a:solidFill>
                  <a:srgbClr val="FFFFFF"/>
                </a:solidFill>
                <a:latin typeface="Arial" panose="020B0604020202020204" pitchFamily="34" charset="0"/>
                <a:cs typeface="Arial" panose="020B0604020202020204" pitchFamily="34" charset="0"/>
              </a:rPr>
              <a:t>Klik på den type </a:t>
            </a:r>
            <a:r>
              <a:rPr lang="da-DK" sz="1600" dirty="0" err="1">
                <a:solidFill>
                  <a:srgbClr val="FFFFFF"/>
                </a:solidFill>
                <a:latin typeface="Arial" panose="020B0604020202020204" pitchFamily="34" charset="0"/>
                <a:cs typeface="Arial" panose="020B0604020202020204" pitchFamily="34" charset="0"/>
              </a:rPr>
              <a:t>mikroartikel</a:t>
            </a:r>
            <a:r>
              <a:rPr lang="da-DK" sz="1600" dirty="0">
                <a:solidFill>
                  <a:srgbClr val="FFFFFF"/>
                </a:solidFill>
                <a:latin typeface="Arial" panose="020B0604020202020204" pitchFamily="34" charset="0"/>
                <a:cs typeface="Arial" panose="020B0604020202020204" pitchFamily="34" charset="0"/>
              </a:rPr>
              <a:t>, der skal indsættes og dernæst på ”Vælg”. </a:t>
            </a:r>
          </a:p>
        </p:txBody>
      </p:sp>
      <p:pic>
        <p:nvPicPr>
          <p:cNvPr id="2" name="Lifeindenmark logo" title="&quot;&quot;">
            <a:extLst>
              <a:ext uri="{FF2B5EF4-FFF2-40B4-BE49-F238E27FC236}">
                <a16:creationId xmlns:a16="http://schemas.microsoft.com/office/drawing/2014/main" id="{74AFE0CA-D98E-0638-A0E6-0F2144E5EE8E}"/>
              </a:ext>
            </a:extLst>
          </p:cNvPr>
          <p:cNvPicPr>
            <a:picLocks noChangeAspect="1"/>
          </p:cNvPicPr>
          <p:nvPr/>
        </p:nvPicPr>
        <p:blipFill rotWithShape="1">
          <a:blip r:embed="rId3"/>
          <a:srcRect r="50000"/>
          <a:stretch/>
        </p:blipFill>
        <p:spPr>
          <a:xfrm>
            <a:off x="9919369" y="1493994"/>
            <a:ext cx="2272631" cy="1219693"/>
          </a:xfrm>
          <a:prstGeom prst="rect">
            <a:avLst/>
          </a:prstGeom>
        </p:spPr>
      </p:pic>
      <p:pic>
        <p:nvPicPr>
          <p:cNvPr id="5" name="Billede 1" title="&quot;&quot;">
            <a:extLst>
              <a:ext uri="{FF2B5EF4-FFF2-40B4-BE49-F238E27FC236}">
                <a16:creationId xmlns:a16="http://schemas.microsoft.com/office/drawing/2014/main" id="{B4716B33-49AE-7CF7-4CCB-5EE6C54858C2}"/>
              </a:ext>
            </a:extLst>
          </p:cNvPr>
          <p:cNvPicPr>
            <a:picLocks noChangeAspect="1"/>
          </p:cNvPicPr>
          <p:nvPr/>
        </p:nvPicPr>
        <p:blipFill>
          <a:blip r:embed="rId4"/>
          <a:stretch>
            <a:fillRect/>
          </a:stretch>
        </p:blipFill>
        <p:spPr>
          <a:xfrm>
            <a:off x="575631" y="1645919"/>
            <a:ext cx="7652234" cy="3850105"/>
          </a:xfrm>
          <a:prstGeom prst="rect">
            <a:avLst/>
          </a:prstGeom>
          <a:effectLst>
            <a:outerShdw blurRad="50800" dist="38100" dir="2700000" algn="tl" rotWithShape="0">
              <a:prstClr val="black">
                <a:alpha val="40000"/>
              </a:prstClr>
            </a:outerShdw>
          </a:effectLst>
        </p:spPr>
      </p:pic>
      <p:sp>
        <p:nvSpPr>
          <p:cNvPr id="3" name="Titel"/>
          <p:cNvSpPr>
            <a:spLocks noGrp="1"/>
          </p:cNvSpPr>
          <p:nvPr>
            <p:ph type="title"/>
          </p:nvPr>
        </p:nvSpPr>
        <p:spPr>
          <a:xfrm>
            <a:off x="2764105" y="168431"/>
            <a:ext cx="702725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rediger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061630854"/>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
            <a:extLst>
              <a:ext uri="{FF2B5EF4-FFF2-40B4-BE49-F238E27FC236}">
                <a16:creationId xmlns:a16="http://schemas.microsoft.com/office/drawing/2014/main" id="{B65287E8-87CD-46C1-9263-5053049896F6}"/>
              </a:ext>
            </a:extLst>
          </p:cNvPr>
          <p:cNvSpPr txBox="1">
            <a:spLocks/>
          </p:cNvSpPr>
          <p:nvPr/>
        </p:nvSpPr>
        <p:spPr>
          <a:xfrm>
            <a:off x="7950149" y="3037705"/>
            <a:ext cx="3938439" cy="27728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FFFFFF"/>
                </a:solidFill>
                <a:latin typeface="Arial" panose="020B0604020202020204" pitchFamily="34" charset="0"/>
                <a:cs typeface="Arial" panose="020B0604020202020204" pitchFamily="34" charset="0"/>
              </a:rPr>
              <a:t>Resultat</a:t>
            </a: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Vælger for tilknyttet indhold åbner. Klik på ”Opret nyt indhold”, skriv en titel og herefter på ”Ok”.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Bemærk, at specialtegn (spørgsmålstegn, tankestreg, kolon)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først kan tilføjes ved redigering af titlen på selve siden. </a:t>
            </a:r>
          </a:p>
        </p:txBody>
      </p:sp>
      <p:pic>
        <p:nvPicPr>
          <p:cNvPr id="2" name="Lifeindenmark logo" title="&quot;&quot;">
            <a:extLst>
              <a:ext uri="{FF2B5EF4-FFF2-40B4-BE49-F238E27FC236}">
                <a16:creationId xmlns:a16="http://schemas.microsoft.com/office/drawing/2014/main" id="{2DBADE51-398F-A6DD-0213-E81C0143199B}"/>
              </a:ext>
            </a:extLst>
          </p:cNvPr>
          <p:cNvPicPr>
            <a:picLocks noChangeAspect="1"/>
          </p:cNvPicPr>
          <p:nvPr/>
        </p:nvPicPr>
        <p:blipFill rotWithShape="1">
          <a:blip r:embed="rId3"/>
          <a:srcRect r="50000"/>
          <a:stretch/>
        </p:blipFill>
        <p:spPr>
          <a:xfrm>
            <a:off x="9919369" y="1493994"/>
            <a:ext cx="2272631" cy="1219693"/>
          </a:xfrm>
          <a:prstGeom prst="rect">
            <a:avLst/>
          </a:prstGeom>
        </p:spPr>
      </p:pic>
      <p:pic>
        <p:nvPicPr>
          <p:cNvPr id="4" name="Billede 1" title="&quot;&quot;">
            <a:extLst>
              <a:ext uri="{FF2B5EF4-FFF2-40B4-BE49-F238E27FC236}">
                <a16:creationId xmlns:a16="http://schemas.microsoft.com/office/drawing/2014/main" id="{8FBE085B-F41A-3CE2-4BE0-59FB389F843E}"/>
              </a:ext>
            </a:extLst>
          </p:cNvPr>
          <p:cNvPicPr>
            <a:picLocks noChangeAspect="1"/>
          </p:cNvPicPr>
          <p:nvPr/>
        </p:nvPicPr>
        <p:blipFill>
          <a:blip r:embed="rId4"/>
          <a:stretch>
            <a:fillRect/>
          </a:stretch>
        </p:blipFill>
        <p:spPr>
          <a:xfrm>
            <a:off x="771181" y="1570086"/>
            <a:ext cx="6968430" cy="3717827"/>
          </a:xfrm>
          <a:prstGeom prst="rect">
            <a:avLst/>
          </a:prstGeom>
          <a:effectLst>
            <a:outerShdw blurRad="50800" dist="38100" dir="2700000" algn="tl" rotWithShape="0">
              <a:prstClr val="black">
                <a:alpha val="40000"/>
              </a:prstClr>
            </a:outerShdw>
          </a:effectLst>
        </p:spPr>
      </p:pic>
      <p:sp>
        <p:nvSpPr>
          <p:cNvPr id="3" name="Titel 1"/>
          <p:cNvSpPr>
            <a:spLocks noGrp="1"/>
          </p:cNvSpPr>
          <p:nvPr>
            <p:ph type="title"/>
          </p:nvPr>
        </p:nvSpPr>
        <p:spPr>
          <a:xfrm>
            <a:off x="2658908" y="168431"/>
            <a:ext cx="711194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527735890"/>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2" title="&quot;&quot;">
            <a:extLst>
              <a:ext uri="{FF2B5EF4-FFF2-40B4-BE49-F238E27FC236}">
                <a16:creationId xmlns:a16="http://schemas.microsoft.com/office/drawing/2014/main" id="{B2308913-8109-43EF-B002-9ABB37E6EC89}"/>
              </a:ext>
            </a:extLst>
          </p:cNvPr>
          <p:cNvPicPr>
            <a:picLocks noChangeAspect="1"/>
          </p:cNvPicPr>
          <p:nvPr/>
        </p:nvPicPr>
        <p:blipFill>
          <a:blip r:embed="rId3"/>
          <a:stretch>
            <a:fillRect/>
          </a:stretch>
        </p:blipFill>
        <p:spPr>
          <a:xfrm>
            <a:off x="5123019" y="874446"/>
            <a:ext cx="6715438" cy="5109105"/>
          </a:xfrm>
          <a:prstGeom prst="rect">
            <a:avLst/>
          </a:prstGeom>
        </p:spPr>
      </p:pic>
      <p:pic>
        <p:nvPicPr>
          <p:cNvPr id="7" name="Billede 6"/>
          <p:cNvPicPr>
            <a:picLocks noChangeAspect="1"/>
          </p:cNvPicPr>
          <p:nvPr/>
        </p:nvPicPr>
        <p:blipFill rotWithShape="1">
          <a:blip r:embed="rId4">
            <a:extLst>
              <a:ext uri="{28A0092B-C50C-407E-A947-70E740481C1C}">
                <a14:useLocalDpi xmlns:a14="http://schemas.microsoft.com/office/drawing/2010/main" val="0"/>
              </a:ext>
            </a:extLst>
          </a:blip>
          <a:srcRect l="1991" t="8259" r="2759" b="64378"/>
          <a:stretch/>
        </p:blipFill>
        <p:spPr>
          <a:xfrm>
            <a:off x="7049069" y="3457355"/>
            <a:ext cx="4339987" cy="1444911"/>
          </a:xfrm>
          <a:prstGeom prst="rect">
            <a:avLst/>
          </a:prstGeom>
        </p:spPr>
      </p:pic>
      <p:sp>
        <p:nvSpPr>
          <p:cNvPr id="9" name="Ellipse 8"/>
          <p:cNvSpPr/>
          <p:nvPr/>
        </p:nvSpPr>
        <p:spPr>
          <a:xfrm>
            <a:off x="7506285" y="4902266"/>
            <a:ext cx="271268" cy="242740"/>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pic>
        <p:nvPicPr>
          <p:cNvPr id="8" name="Billede 1" title="&quot;&quot;">
            <a:extLst>
              <a:ext uri="{FF2B5EF4-FFF2-40B4-BE49-F238E27FC236}">
                <a16:creationId xmlns:a16="http://schemas.microsoft.com/office/drawing/2014/main" id="{E34808AC-C1AE-43D3-A538-5FF61F3337CE}"/>
              </a:ext>
            </a:extLst>
          </p:cNvPr>
          <p:cNvPicPr>
            <a:picLocks noChangeAspect="1"/>
          </p:cNvPicPr>
          <p:nvPr/>
        </p:nvPicPr>
        <p:blipFill>
          <a:blip r:embed="rId5"/>
          <a:stretch>
            <a:fillRect/>
          </a:stretch>
        </p:blipFill>
        <p:spPr>
          <a:xfrm>
            <a:off x="3240014" y="874446"/>
            <a:ext cx="8598443" cy="5103082"/>
          </a:xfrm>
          <a:prstGeom prst="rect">
            <a:avLst/>
          </a:prstGeom>
        </p:spPr>
      </p:pic>
      <p:sp>
        <p:nvSpPr>
          <p:cNvPr id="6" name="TextBox">
            <a:extLst>
              <a:ext uri="{FF2B5EF4-FFF2-40B4-BE49-F238E27FC236}">
                <a16:creationId xmlns:a16="http://schemas.microsoft.com/office/drawing/2014/main" id="{553D1708-C760-4A4F-9863-1008D8407436}"/>
              </a:ext>
            </a:extLst>
          </p:cNvPr>
          <p:cNvSpPr txBox="1"/>
          <p:nvPr/>
        </p:nvSpPr>
        <p:spPr>
          <a:xfrm>
            <a:off x="841854" y="2767278"/>
            <a:ext cx="2170977" cy="1569660"/>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Bemærk</a:t>
            </a:r>
          </a:p>
          <a:p>
            <a:r>
              <a:rPr lang="da-DK" sz="1600" dirty="0">
                <a:solidFill>
                  <a:srgbClr val="FFFFFF"/>
                </a:solidFill>
                <a:latin typeface="Arial" panose="020B0604020202020204" pitchFamily="34" charset="0"/>
                <a:cs typeface="Arial" panose="020B0604020202020204" pitchFamily="34" charset="0"/>
              </a:rPr>
              <a:t>Mikroartikler ligger også som elementer i indholdsredigering. Derfor skal de også slettes dér.</a:t>
            </a:r>
          </a:p>
        </p:txBody>
      </p:sp>
      <p:sp>
        <p:nvSpPr>
          <p:cNvPr id="5" name="Rektangel" title="&quot;&quot;">
            <a:extLst>
              <a:ext uri="{FF2B5EF4-FFF2-40B4-BE49-F238E27FC236}">
                <a16:creationId xmlns:a16="http://schemas.microsoft.com/office/drawing/2014/main" id="{98A2DFC6-047C-4785-9A61-BBF405984D7A}"/>
              </a:ext>
            </a:extLst>
          </p:cNvPr>
          <p:cNvSpPr/>
          <p:nvPr/>
        </p:nvSpPr>
        <p:spPr>
          <a:xfrm flipV="1">
            <a:off x="841854" y="1517016"/>
            <a:ext cx="184909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C97A80A8-58E3-4774-AEB5-070D556501F1}"/>
              </a:ext>
            </a:extLst>
          </p:cNvPr>
          <p:cNvSpPr txBox="1">
            <a:spLocks/>
          </p:cNvSpPr>
          <p:nvPr/>
        </p:nvSpPr>
        <p:spPr>
          <a:xfrm>
            <a:off x="750759" y="1157767"/>
            <a:ext cx="9599048"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Slet mikroartikel </a:t>
            </a:r>
          </a:p>
        </p:txBody>
      </p:sp>
      <p:sp>
        <p:nvSpPr>
          <p:cNvPr id="3" name="Titel 1"/>
          <p:cNvSpPr>
            <a:spLocks noGrp="1"/>
          </p:cNvSpPr>
          <p:nvPr>
            <p:ph type="title"/>
          </p:nvPr>
        </p:nvSpPr>
        <p:spPr>
          <a:xfrm>
            <a:off x="2618448" y="151976"/>
            <a:ext cx="705153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endParaRPr lang="da-DK" sz="2000" b="1" dirty="0">
              <a:solidFill>
                <a:srgbClr val="FFFFFF"/>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97996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1" title="&quot;&quot;">
            <a:extLst>
              <a:ext uri="{FF2B5EF4-FFF2-40B4-BE49-F238E27FC236}">
                <a16:creationId xmlns:a16="http://schemas.microsoft.com/office/drawing/2014/main" id="{F809C542-2C33-422A-9BF1-06DEBE671E71}"/>
              </a:ext>
            </a:extLst>
          </p:cNvPr>
          <p:cNvPicPr>
            <a:picLocks noChangeAspect="1"/>
          </p:cNvPicPr>
          <p:nvPr/>
        </p:nvPicPr>
        <p:blipFill rotWithShape="1">
          <a:blip r:embed="rId3"/>
          <a:srcRect r="39153"/>
          <a:stretch/>
        </p:blipFill>
        <p:spPr>
          <a:xfrm>
            <a:off x="5291338" y="808844"/>
            <a:ext cx="6641717" cy="5240312"/>
          </a:xfrm>
          <a:prstGeom prst="rect">
            <a:avLst/>
          </a:prstGeom>
        </p:spPr>
      </p:pic>
      <p:sp>
        <p:nvSpPr>
          <p:cNvPr id="6" name="TextBox">
            <a:extLst>
              <a:ext uri="{FF2B5EF4-FFF2-40B4-BE49-F238E27FC236}">
                <a16:creationId xmlns:a16="http://schemas.microsoft.com/office/drawing/2014/main" id="{553D1708-C760-4A4F-9863-1008D8407436}"/>
              </a:ext>
            </a:extLst>
          </p:cNvPr>
          <p:cNvSpPr txBox="1"/>
          <p:nvPr/>
        </p:nvSpPr>
        <p:spPr>
          <a:xfrm>
            <a:off x="840825" y="2274838"/>
            <a:ext cx="3888257" cy="2062103"/>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Bemærk</a:t>
            </a:r>
          </a:p>
          <a:p>
            <a:r>
              <a:rPr lang="da-DK" sz="1600" b="1" dirty="0">
                <a:solidFill>
                  <a:srgbClr val="FFFFFF"/>
                </a:solidFill>
                <a:latin typeface="Arial" panose="020B0604020202020204" pitchFamily="34" charset="0"/>
                <a:cs typeface="Arial" panose="020B0604020202020204" pitchFamily="34" charset="0"/>
              </a:rPr>
              <a:t>Det grå ikon </a:t>
            </a:r>
            <a:r>
              <a:rPr lang="da-DK" sz="1600" dirty="0">
                <a:solidFill>
                  <a:srgbClr val="FFFFFF"/>
                </a:solidFill>
                <a:latin typeface="Arial" panose="020B0604020202020204" pitchFamily="34" charset="0"/>
                <a:cs typeface="Arial" panose="020B0604020202020204" pitchFamily="34" charset="0"/>
              </a:rPr>
              <a:t>(1) viser, at en mappe indeholder et eller flere elementer, der ikke er i brug. </a:t>
            </a:r>
          </a:p>
          <a:p>
            <a:endParaRPr lang="da-DK" sz="1600" dirty="0">
              <a:solidFill>
                <a:srgbClr val="FFFFFF"/>
              </a:solidFill>
              <a:latin typeface="Arial" panose="020B0604020202020204" pitchFamily="34" charset="0"/>
              <a:cs typeface="Arial" panose="020B0604020202020204" pitchFamily="34" charset="0"/>
            </a:endParaRPr>
          </a:p>
          <a:p>
            <a:r>
              <a:rPr lang="da-DK" sz="1600" b="1" dirty="0">
                <a:solidFill>
                  <a:srgbClr val="FFFFFF"/>
                </a:solidFill>
                <a:latin typeface="Arial" panose="020B0604020202020204" pitchFamily="34" charset="0"/>
                <a:cs typeface="Arial" panose="020B0604020202020204" pitchFamily="34" charset="0"/>
              </a:rPr>
              <a:t>Det farvede ikon </a:t>
            </a:r>
            <a:r>
              <a:rPr lang="da-DK" sz="1600" dirty="0">
                <a:solidFill>
                  <a:srgbClr val="FFFFFF"/>
                </a:solidFill>
                <a:latin typeface="Arial" panose="020B0604020202020204" pitchFamily="34" charset="0"/>
                <a:cs typeface="Arial" panose="020B0604020202020204" pitchFamily="34" charset="0"/>
              </a:rPr>
              <a:t>(2) viser, hvilke elementer i mappen der ikke er i brug (fx </a:t>
            </a:r>
            <a:r>
              <a:rPr lang="da-DK" sz="1600">
                <a:solidFill>
                  <a:srgbClr val="FFFFFF"/>
                </a:solidFill>
                <a:latin typeface="Arial" panose="020B0604020202020204" pitchFamily="34" charset="0"/>
                <a:cs typeface="Arial" panose="020B0604020202020204" pitchFamily="34" charset="0"/>
              </a:rPr>
              <a:t>mikroartikler). </a:t>
            </a:r>
            <a:endParaRPr lang="da-DK" sz="1600" dirty="0">
              <a:solidFill>
                <a:srgbClr val="FFFFFF"/>
              </a:solidFill>
              <a:latin typeface="Arial" panose="020B0604020202020204" pitchFamily="34" charset="0"/>
              <a:cs typeface="Arial" panose="020B0604020202020204" pitchFamily="34" charset="0"/>
            </a:endParaRPr>
          </a:p>
        </p:txBody>
      </p:sp>
      <p:sp>
        <p:nvSpPr>
          <p:cNvPr id="5" name="Rektangel" title="&quot;&quot;">
            <a:extLst>
              <a:ext uri="{FF2B5EF4-FFF2-40B4-BE49-F238E27FC236}">
                <a16:creationId xmlns:a16="http://schemas.microsoft.com/office/drawing/2014/main" id="{98A2DFC6-047C-4785-9A61-BBF405984D7A}"/>
              </a:ext>
            </a:extLst>
          </p:cNvPr>
          <p:cNvSpPr/>
          <p:nvPr/>
        </p:nvSpPr>
        <p:spPr>
          <a:xfrm flipV="1">
            <a:off x="841854" y="1517015"/>
            <a:ext cx="339677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C97A80A8-58E3-4774-AEB5-070D556501F1}"/>
              </a:ext>
            </a:extLst>
          </p:cNvPr>
          <p:cNvSpPr txBox="1">
            <a:spLocks/>
          </p:cNvSpPr>
          <p:nvPr/>
        </p:nvSpPr>
        <p:spPr>
          <a:xfrm>
            <a:off x="750759" y="1157767"/>
            <a:ext cx="9599048"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Elementer, der ikke er i brug </a:t>
            </a:r>
          </a:p>
        </p:txBody>
      </p:sp>
      <p:sp>
        <p:nvSpPr>
          <p:cNvPr id="3" name="Titel"/>
          <p:cNvSpPr>
            <a:spLocks noGrp="1"/>
          </p:cNvSpPr>
          <p:nvPr>
            <p:ph type="title"/>
          </p:nvPr>
        </p:nvSpPr>
        <p:spPr>
          <a:xfrm>
            <a:off x="2540239" y="216712"/>
            <a:ext cx="717291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861898038"/>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title="&quot;&quot;">
            <a:extLst>
              <a:ext uri="{FF2B5EF4-FFF2-40B4-BE49-F238E27FC236}">
                <a16:creationId xmlns:a16="http://schemas.microsoft.com/office/drawing/2014/main" id="{82FB9C09-D575-4B53-8265-3F07E5408A4F}"/>
              </a:ext>
            </a:extLst>
          </p:cNvPr>
          <p:cNvSpPr/>
          <p:nvPr/>
        </p:nvSpPr>
        <p:spPr>
          <a:xfrm>
            <a:off x="740254" y="1529317"/>
            <a:ext cx="2229369"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7A795850-56C0-42B7-A663-5D0BF47A4E51}"/>
              </a:ext>
            </a:extLst>
          </p:cNvPr>
          <p:cNvSpPr txBox="1">
            <a:spLocks/>
          </p:cNvSpPr>
          <p:nvPr/>
        </p:nvSpPr>
        <p:spPr>
          <a:xfrm>
            <a:off x="649159" y="1157768"/>
            <a:ext cx="9599048"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Fjern selvbetjening</a:t>
            </a:r>
          </a:p>
        </p:txBody>
      </p:sp>
      <p:sp>
        <p:nvSpPr>
          <p:cNvPr id="4" name="Titel"/>
          <p:cNvSpPr>
            <a:spLocks noGrp="1"/>
          </p:cNvSpPr>
          <p:nvPr>
            <p:ph type="title"/>
          </p:nvPr>
        </p:nvSpPr>
        <p:spPr>
          <a:xfrm>
            <a:off x="2618447" y="179044"/>
            <a:ext cx="717291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842" y="1329768"/>
            <a:ext cx="7522659" cy="4806655"/>
          </a:xfrm>
          <a:prstGeom prst="rect">
            <a:avLst/>
          </a:prstGeom>
        </p:spPr>
      </p:pic>
      <p:pic>
        <p:nvPicPr>
          <p:cNvPr id="7" name="Bille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1139" y="5270406"/>
            <a:ext cx="6744023" cy="866017"/>
          </a:xfrm>
          <a:prstGeom prst="rect">
            <a:avLst/>
          </a:prstGeom>
          <a:ln>
            <a:solidFill>
              <a:srgbClr val="FF0000"/>
            </a:solidFill>
          </a:ln>
        </p:spPr>
      </p:pic>
      <p:pic>
        <p:nvPicPr>
          <p:cNvPr id="6" name="Billede 5"/>
          <p:cNvPicPr>
            <a:picLocks noChangeAspect="1"/>
          </p:cNvPicPr>
          <p:nvPr/>
        </p:nvPicPr>
        <p:blipFill rotWithShape="1">
          <a:blip r:embed="rId5">
            <a:extLst>
              <a:ext uri="{28A0092B-C50C-407E-A947-70E740481C1C}">
                <a14:useLocalDpi xmlns:a14="http://schemas.microsoft.com/office/drawing/2010/main" val="0"/>
              </a:ext>
            </a:extLst>
          </a:blip>
          <a:srcRect l="2326" t="8217" r="3087" b="64341"/>
          <a:stretch/>
        </p:blipFill>
        <p:spPr>
          <a:xfrm>
            <a:off x="5577383" y="3286271"/>
            <a:ext cx="4813937" cy="1618569"/>
          </a:xfrm>
          <a:prstGeom prst="rect">
            <a:avLst/>
          </a:prstGeom>
        </p:spPr>
      </p:pic>
    </p:spTree>
    <p:extLst>
      <p:ext uri="{BB962C8B-B14F-4D97-AF65-F5344CB8AC3E}">
        <p14:creationId xmlns:p14="http://schemas.microsoft.com/office/powerpoint/2010/main" val="805868291"/>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a:extLst>
              <a:ext uri="{FF2B5EF4-FFF2-40B4-BE49-F238E27FC236}">
                <a16:creationId xmlns:a16="http://schemas.microsoft.com/office/drawing/2014/main" id="{FA0E8A47-B5F1-428E-893B-CD548E7B50AA}"/>
              </a:ext>
            </a:extLst>
          </p:cNvPr>
          <p:cNvSpPr txBox="1"/>
          <p:nvPr/>
        </p:nvSpPr>
        <p:spPr>
          <a:xfrm>
            <a:off x="518643" y="2890391"/>
            <a:ext cx="3888257" cy="1077218"/>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Selvbetjening åbner, og du kan markere den selvbetjening, du ønsker at fjerne fra denne side.</a:t>
            </a:r>
          </a:p>
        </p:txBody>
      </p:sp>
      <p:sp>
        <p:nvSpPr>
          <p:cNvPr id="2" name="Titel 1"/>
          <p:cNvSpPr>
            <a:spLocks noGrp="1"/>
          </p:cNvSpPr>
          <p:nvPr>
            <p:ph type="title"/>
          </p:nvPr>
        </p:nvSpPr>
        <p:spPr>
          <a:xfrm>
            <a:off x="2650816" y="161966"/>
            <a:ext cx="694633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6900" y="1976854"/>
            <a:ext cx="7062195" cy="3981510"/>
          </a:xfrm>
          <a:prstGeom prst="rect">
            <a:avLst/>
          </a:prstGeom>
        </p:spPr>
      </p:pic>
    </p:spTree>
    <p:extLst>
      <p:ext uri="{BB962C8B-B14F-4D97-AF65-F5344CB8AC3E}">
        <p14:creationId xmlns:p14="http://schemas.microsoft.com/office/powerpoint/2010/main" val="374693375"/>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p:cNvSpPr/>
          <p:nvPr/>
        </p:nvSpPr>
        <p:spPr>
          <a:xfrm>
            <a:off x="2660373" y="1932516"/>
            <a:ext cx="6622319" cy="2308324"/>
          </a:xfrm>
          <a:prstGeom prst="rect">
            <a:avLst/>
          </a:prstGeom>
        </p:spPr>
        <p:txBody>
          <a:bodyPr wrap="square">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 </a:t>
            </a:r>
            <a:r>
              <a:rPr lang="da-DK" sz="4000" b="1" dirty="0">
                <a:solidFill>
                  <a:srgbClr val="FFFFFF"/>
                </a:solidFill>
                <a:latin typeface="Arial" panose="020B0604020202020204" pitchFamily="34" charset="0"/>
                <a:cs typeface="Arial" panose="020B0604020202020204" pitchFamily="34" charset="0"/>
              </a:rPr>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Tilføj og fjern komponenter på en indholdsside </a:t>
            </a:r>
          </a:p>
        </p:txBody>
      </p:sp>
      <p:sp>
        <p:nvSpPr>
          <p:cNvPr id="4" name="Titel"/>
          <p:cNvSpPr>
            <a:spLocks noGrp="1"/>
          </p:cNvSpPr>
          <p:nvPr>
            <p:ph type="title"/>
          </p:nvPr>
        </p:nvSpPr>
        <p:spPr>
          <a:xfrm>
            <a:off x="2521680" y="170916"/>
            <a:ext cx="714863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407696729"/>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p tekst">
            <a:extLst>
              <a:ext uri="{FF2B5EF4-FFF2-40B4-BE49-F238E27FC236}">
                <a16:creationId xmlns:a16="http://schemas.microsoft.com/office/drawing/2014/main" id="{07B72F27-B849-41C4-9A11-FE6B1D2DF346}"/>
              </a:ext>
            </a:extLst>
          </p:cNvPr>
          <p:cNvSpPr txBox="1">
            <a:spLocks/>
          </p:cNvSpPr>
          <p:nvPr/>
        </p:nvSpPr>
        <p:spPr>
          <a:xfrm>
            <a:off x="4702572" y="5309092"/>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trin-vejledningen ‘Rediger indholdsside’.</a:t>
            </a:r>
          </a:p>
        </p:txBody>
      </p:sp>
      <p:pic>
        <p:nvPicPr>
          <p:cNvPr id="2" name="Billede 1"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603" y="3009007"/>
            <a:ext cx="3773860" cy="1714228"/>
          </a:xfrm>
          <a:prstGeom prst="rect">
            <a:avLst/>
          </a:prstGeom>
        </p:spPr>
      </p:pic>
      <p:sp>
        <p:nvSpPr>
          <p:cNvPr id="3" name="Text Placeholder">
            <a:extLst>
              <a:ext uri="{FF2B5EF4-FFF2-40B4-BE49-F238E27FC236}">
                <a16:creationId xmlns:a16="http://schemas.microsoft.com/office/drawing/2014/main" id="{8AF1F249-7E1D-4181-A904-DAB782AA3713}"/>
              </a:ext>
            </a:extLst>
          </p:cNvPr>
          <p:cNvSpPr txBox="1">
            <a:spLocks/>
          </p:cNvSpPr>
          <p:nvPr/>
        </p:nvSpPr>
        <p:spPr>
          <a:xfrm>
            <a:off x="4268463" y="2191871"/>
            <a:ext cx="5976364" cy="33485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dirty="0">
                <a:solidFill>
                  <a:srgbClr val="FFFFFF"/>
                </a:solidFill>
                <a:latin typeface="Arial" panose="020B0604020202020204" pitchFamily="34" charset="0"/>
                <a:cs typeface="Arial" panose="020B0604020202020204" pitchFamily="34" charset="0"/>
              </a:rPr>
              <a:t>Redigér en eksisterende indholdsside, og gem løbende dine ændringer.</a:t>
            </a:r>
          </a:p>
          <a:p>
            <a:pPr lvl="1"/>
            <a:endParaRPr lang="da-DK" sz="1400" dirty="0">
              <a:solidFill>
                <a:srgbClr val="FFFFFF"/>
              </a:solidFill>
              <a:latin typeface="Arial" panose="020B0604020202020204" pitchFamily="34" charset="0"/>
              <a:cs typeface="Arial" panose="020B0604020202020204" pitchFamily="34" charset="0"/>
            </a:endParaRPr>
          </a:p>
          <a:p>
            <a:pPr marL="800100" lvl="1" indent="-342900">
              <a:lnSpc>
                <a:spcPct val="100000"/>
              </a:lnSpc>
              <a:buFont typeface="+mj-lt"/>
              <a:buAutoNum type="arabicPeriod"/>
            </a:pPr>
            <a:r>
              <a:rPr lang="en-US" sz="1400" dirty="0">
                <a:solidFill>
                  <a:srgbClr val="FFFFFF"/>
                </a:solidFill>
                <a:latin typeface="Arial" panose="020B0604020202020204" pitchFamily="34" charset="0"/>
                <a:cs typeface="Arial" panose="020B0604020202020204" pitchFamily="34" charset="0"/>
              </a:rPr>
              <a:t>T</a:t>
            </a:r>
            <a:r>
              <a:rPr lang="da-DK" sz="1400" dirty="0" err="1">
                <a:solidFill>
                  <a:srgbClr val="FFFFFF"/>
                </a:solidFill>
                <a:latin typeface="Arial" panose="020B0604020202020204" pitchFamily="34" charset="0"/>
                <a:cs typeface="Arial" panose="020B0604020202020204" pitchFamily="34" charset="0"/>
              </a:rPr>
              <a:t>ilføj</a:t>
            </a:r>
            <a:r>
              <a:rPr lang="da-DK" sz="1400" dirty="0">
                <a:solidFill>
                  <a:srgbClr val="FFFFFF"/>
                </a:solidFill>
                <a:latin typeface="Arial" panose="020B0604020202020204" pitchFamily="34" charset="0"/>
                <a:cs typeface="Arial" panose="020B0604020202020204" pitchFamily="34" charset="0"/>
              </a:rPr>
              <a:t> en ny </a:t>
            </a:r>
            <a:r>
              <a:rPr lang="da-DK" sz="1400" dirty="0" err="1">
                <a:solidFill>
                  <a:srgbClr val="FFFFFF"/>
                </a:solidFill>
                <a:latin typeface="Arial" panose="020B0604020202020204" pitchFamily="34" charset="0"/>
                <a:cs typeface="Arial" panose="020B0604020202020204" pitchFamily="34" charset="0"/>
              </a:rPr>
              <a:t>mikroartikel</a:t>
            </a:r>
            <a:r>
              <a:rPr lang="da-DK" sz="1400" dirty="0">
                <a:solidFill>
                  <a:srgbClr val="FFFFFF"/>
                </a:solidFill>
                <a:latin typeface="Arial" panose="020B0604020202020204" pitchFamily="34" charset="0"/>
                <a:cs typeface="Arial" panose="020B0604020202020204" pitchFamily="34" charset="0"/>
              </a:rPr>
              <a:t>.</a:t>
            </a:r>
          </a:p>
          <a:p>
            <a:pPr marL="800100" lvl="1" indent="-342900">
              <a:lnSpc>
                <a:spcPct val="10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Tilføj en selvbetjeningsløsning til en </a:t>
            </a:r>
            <a:r>
              <a:rPr lang="da-DK" sz="1400" dirty="0" err="1">
                <a:solidFill>
                  <a:srgbClr val="FFFFFF"/>
                </a:solidFill>
                <a:latin typeface="Arial" panose="020B0604020202020204" pitchFamily="34" charset="0"/>
                <a:cs typeface="Arial" panose="020B0604020202020204" pitchFamily="34" charset="0"/>
              </a:rPr>
              <a:t>mikroartikel</a:t>
            </a:r>
            <a:r>
              <a:rPr lang="da-DK" sz="1400" dirty="0">
                <a:solidFill>
                  <a:srgbClr val="FFFFFF"/>
                </a:solidFill>
                <a:latin typeface="Arial" panose="020B0604020202020204" pitchFamily="34" charset="0"/>
                <a:cs typeface="Arial" panose="020B0604020202020204" pitchFamily="34" charset="0"/>
              </a:rPr>
              <a:t>.</a:t>
            </a:r>
          </a:p>
          <a:p>
            <a:pPr marL="800100" lvl="1" indent="-342900">
              <a:lnSpc>
                <a:spcPct val="10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Fjern en selvbetjeningsløsning fra en </a:t>
            </a:r>
            <a:r>
              <a:rPr lang="da-DK" sz="1400" dirty="0" err="1">
                <a:solidFill>
                  <a:srgbClr val="FFFFFF"/>
                </a:solidFill>
                <a:latin typeface="Arial" panose="020B0604020202020204" pitchFamily="34" charset="0"/>
                <a:cs typeface="Arial" panose="020B0604020202020204" pitchFamily="34" charset="0"/>
              </a:rPr>
              <a:t>mikroartikel</a:t>
            </a:r>
            <a:r>
              <a:rPr lang="da-DK" sz="1400" dirty="0">
                <a:solidFill>
                  <a:srgbClr val="FFFFFF"/>
                </a:solidFill>
                <a:latin typeface="Arial" panose="020B0604020202020204" pitchFamily="34" charset="0"/>
                <a:cs typeface="Arial" panose="020B0604020202020204" pitchFamily="34" charset="0"/>
              </a:rPr>
              <a:t>.</a:t>
            </a:r>
          </a:p>
          <a:p>
            <a:pPr marL="800100" lvl="1" indent="-342900">
              <a:lnSpc>
                <a:spcPct val="10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Slet en mikroartikel i både sidevisningen og i indholdsvisningen (Husk fremover: kun efter aftale, da der kan være lokalt indhold, som vil gå tabt.).</a:t>
            </a:r>
          </a:p>
          <a:p>
            <a:pPr marL="800100" lvl="1" indent="-342900">
              <a:lnSpc>
                <a:spcPct val="10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Skift rækkefølge på </a:t>
            </a:r>
            <a:r>
              <a:rPr lang="da-DK" sz="1400" dirty="0" err="1">
                <a:solidFill>
                  <a:srgbClr val="FFFFFF"/>
                </a:solidFill>
                <a:latin typeface="Arial" panose="020B0604020202020204" pitchFamily="34" charset="0"/>
                <a:cs typeface="Arial" panose="020B0604020202020204" pitchFamily="34" charset="0"/>
              </a:rPr>
              <a:t>mikroartiklerne</a:t>
            </a:r>
            <a:r>
              <a:rPr lang="da-DK" sz="1400" dirty="0">
                <a:solidFill>
                  <a:srgbClr val="FFFFFF"/>
                </a:solidFill>
                <a:latin typeface="Arial" panose="020B0604020202020204" pitchFamily="34" charset="0"/>
                <a:cs typeface="Arial" panose="020B0604020202020204" pitchFamily="34" charset="0"/>
              </a:rPr>
              <a:t>.</a:t>
            </a:r>
          </a:p>
          <a:p>
            <a:pPr marL="800100" lvl="1" indent="-342900">
              <a:lnSpc>
                <a:spcPct val="10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Gem (afvent lektion 4 om udgivelse).</a:t>
            </a:r>
          </a:p>
          <a:p>
            <a:pPr marL="0" indent="0">
              <a:buNone/>
            </a:pPr>
            <a:endParaRPr lang="da-DK" sz="1400" dirty="0">
              <a:solidFill>
                <a:srgbClr val="FFFFFF"/>
              </a:solidFill>
              <a:latin typeface="Arial" panose="020B0604020202020204" pitchFamily="34" charset="0"/>
              <a:cs typeface="Arial" panose="020B0604020202020204" pitchFamily="34" charset="0"/>
            </a:endParaRPr>
          </a:p>
        </p:txBody>
      </p:sp>
      <p:sp>
        <p:nvSpPr>
          <p:cNvPr id="5" name="Rektangel" title="&quot;&quot;">
            <a:extLst>
              <a:ext uri="{FF2B5EF4-FFF2-40B4-BE49-F238E27FC236}">
                <a16:creationId xmlns:a16="http://schemas.microsoft.com/office/drawing/2014/main" id="{235DEA24-7449-4145-A21A-D9BA72C4AF70}"/>
              </a:ext>
            </a:extLst>
          </p:cNvPr>
          <p:cNvSpPr/>
          <p:nvPr/>
        </p:nvSpPr>
        <p:spPr>
          <a:xfrm flipV="1">
            <a:off x="4268463" y="1651960"/>
            <a:ext cx="182753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2F01400E-625C-4545-88D9-0DB59383DCC3}"/>
              </a:ext>
            </a:extLst>
          </p:cNvPr>
          <p:cNvSpPr txBox="1">
            <a:spLocks/>
          </p:cNvSpPr>
          <p:nvPr/>
        </p:nvSpPr>
        <p:spPr>
          <a:xfrm>
            <a:off x="4268463" y="1157768"/>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solidFill>
                  <a:srgbClr val="FFFFFF"/>
                </a:solidFill>
                <a:latin typeface="Arial" panose="020B0604020202020204" pitchFamily="34" charset="0"/>
                <a:cs typeface="Arial" panose="020B0604020202020204" pitchFamily="34" charset="0"/>
              </a:rPr>
              <a:t>Øvelse 3b</a:t>
            </a:r>
          </a:p>
        </p:txBody>
      </p:sp>
      <p:sp>
        <p:nvSpPr>
          <p:cNvPr id="6" name="Titel"/>
          <p:cNvSpPr>
            <a:spLocks noGrp="1"/>
          </p:cNvSpPr>
          <p:nvPr>
            <p:ph type="title"/>
          </p:nvPr>
        </p:nvSpPr>
        <p:spPr>
          <a:xfrm>
            <a:off x="2634632" y="152054"/>
            <a:ext cx="704344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462162273"/>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title="&quot;&quot;">
            <a:extLst>
              <a:ext uri="{FF2B5EF4-FFF2-40B4-BE49-F238E27FC236}">
                <a16:creationId xmlns:a16="http://schemas.microsoft.com/office/drawing/2014/main" id="{1A517ED1-6902-42E4-AE5C-DE3897CB9AD2}"/>
              </a:ext>
            </a:extLst>
          </p:cNvPr>
          <p:cNvPicPr>
            <a:picLocks noChangeAspect="1"/>
          </p:cNvPicPr>
          <p:nvPr/>
        </p:nvPicPr>
        <p:blipFill>
          <a:blip r:embed="rId3"/>
          <a:srcRect/>
          <a:stretch/>
        </p:blipFill>
        <p:spPr>
          <a:xfrm>
            <a:off x="7459967" y="730310"/>
            <a:ext cx="3894156" cy="5526734"/>
          </a:xfrm>
          <a:prstGeom prst="rect">
            <a:avLst/>
          </a:prstGeom>
        </p:spPr>
      </p:pic>
      <p:sp>
        <p:nvSpPr>
          <p:cNvPr id="8" name="Tekstfelt">
            <a:extLst>
              <a:ext uri="{FF2B5EF4-FFF2-40B4-BE49-F238E27FC236}">
                <a16:creationId xmlns:a16="http://schemas.microsoft.com/office/drawing/2014/main" id="{825C3424-DABC-4E5F-B20E-68F651D3AF47}"/>
              </a:ext>
            </a:extLst>
          </p:cNvPr>
          <p:cNvSpPr txBox="1"/>
          <p:nvPr/>
        </p:nvSpPr>
        <p:spPr>
          <a:xfrm>
            <a:off x="1026928" y="2274838"/>
            <a:ext cx="5499100" cy="2308324"/>
          </a:xfrm>
          <a:prstGeom prst="rect">
            <a:avLst/>
          </a:prstGeom>
          <a:noFill/>
        </p:spPr>
        <p:txBody>
          <a:bodyPr wrap="square">
            <a:spAutoFit/>
          </a:bodyPr>
          <a:lstStyle/>
          <a:p>
            <a:r>
              <a:rPr lang="da-DK" sz="1600" b="1" dirty="0">
                <a:solidFill>
                  <a:srgbClr val="FFFFFF"/>
                </a:solidFill>
                <a:latin typeface="Arial" panose="020B0604020202020204" pitchFamily="34" charset="0"/>
                <a:cs typeface="Arial" panose="020B0604020202020204" pitchFamily="34" charset="0"/>
              </a:rPr>
              <a:t>I </a:t>
            </a:r>
            <a:r>
              <a:rPr lang="da-DK" sz="1600" b="1" dirty="0" err="1">
                <a:solidFill>
                  <a:srgbClr val="FFFFFF"/>
                </a:solidFill>
                <a:latin typeface="Arial" panose="020B0604020202020204" pitchFamily="34" charset="0"/>
                <a:cs typeface="Arial" panose="020B0604020202020204" pitchFamily="34" charset="0"/>
              </a:rPr>
              <a:t>FAQ´en</a:t>
            </a:r>
            <a:r>
              <a:rPr lang="da-DK" sz="1600" b="1" dirty="0">
                <a:solidFill>
                  <a:srgbClr val="FFFFFF"/>
                </a:solidFill>
                <a:latin typeface="Arial" panose="020B0604020202020204" pitchFamily="34" charset="0"/>
                <a:cs typeface="Arial" panose="020B0604020202020204" pitchFamily="34" charset="0"/>
              </a:rPr>
              <a:t> kan du finde svar på de fleste spørgsmål, bl.a.:</a:t>
            </a: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 </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hvordan du hurtigt kan gemme dit arbejde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om du kan rulle siden tilbage til en tidligere version</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om du kan lave en ny side eller mikroartikel som kopi af en eksisterende side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hvornår du timer ud, hvis du ikke har været aktiv i Sitecore (</a:t>
            </a:r>
            <a:r>
              <a:rPr lang="da-DK" sz="1600" dirty="0" err="1">
                <a:solidFill>
                  <a:srgbClr val="FFFFFF"/>
                </a:solidFill>
                <a:latin typeface="Arial" panose="020B0604020202020204" pitchFamily="34" charset="0"/>
                <a:cs typeface="Arial" panose="020B0604020202020204" pitchFamily="34" charset="0"/>
              </a:rPr>
              <a:t>NemLogin</a:t>
            </a:r>
            <a:r>
              <a:rPr lang="da-DK" sz="1600" dirty="0">
                <a:solidFill>
                  <a:srgbClr val="FFFFFF"/>
                </a:solidFill>
                <a:latin typeface="Arial" panose="020B0604020202020204" pitchFamily="34" charset="0"/>
                <a:cs typeface="Arial" panose="020B0604020202020204" pitchFamily="34" charset="0"/>
              </a:rPr>
              <a:t>).</a:t>
            </a:r>
          </a:p>
        </p:txBody>
      </p:sp>
      <p:sp>
        <p:nvSpPr>
          <p:cNvPr id="6" name="Rektangel" title="&quot;&quot;">
            <a:extLst>
              <a:ext uri="{FF2B5EF4-FFF2-40B4-BE49-F238E27FC236}">
                <a16:creationId xmlns:a16="http://schemas.microsoft.com/office/drawing/2014/main" id="{C66226F1-7F7C-4DFD-A98C-92BA0EF168A0}"/>
              </a:ext>
            </a:extLst>
          </p:cNvPr>
          <p:cNvSpPr/>
          <p:nvPr/>
        </p:nvSpPr>
        <p:spPr>
          <a:xfrm>
            <a:off x="952500" y="1526088"/>
            <a:ext cx="143982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193C04CD-6059-4B94-BBF5-74414F8CA230}"/>
              </a:ext>
            </a:extLst>
          </p:cNvPr>
          <p:cNvSpPr txBox="1">
            <a:spLocks/>
          </p:cNvSpPr>
          <p:nvPr/>
        </p:nvSpPr>
        <p:spPr>
          <a:xfrm>
            <a:off x="831540" y="1157768"/>
            <a:ext cx="312274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Tips og FAQ</a:t>
            </a:r>
          </a:p>
        </p:txBody>
      </p:sp>
      <p:sp>
        <p:nvSpPr>
          <p:cNvPr id="7" name="Titel 6"/>
          <p:cNvSpPr>
            <a:spLocks noGrp="1"/>
          </p:cNvSpPr>
          <p:nvPr>
            <p:ph type="title"/>
          </p:nvPr>
        </p:nvSpPr>
        <p:spPr/>
        <p:txBody>
          <a:bodyPr/>
          <a:lstStyle/>
          <a:p>
            <a:endParaRPr lang="da-DK"/>
          </a:p>
        </p:txBody>
      </p:sp>
      <p:sp>
        <p:nvSpPr>
          <p:cNvPr id="11" name="Titel 1"/>
          <p:cNvSpPr txBox="1">
            <a:spLocks/>
          </p:cNvSpPr>
          <p:nvPr/>
        </p:nvSpPr>
        <p:spPr>
          <a:xfrm>
            <a:off x="4615070" y="8874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800" b="1">
                <a:solidFill>
                  <a:schemeClr val="bg1"/>
                </a:solidFill>
                <a:latin typeface="Arial" panose="020B0604020202020204" pitchFamily="34" charset="0"/>
                <a:cs typeface="Arial" panose="020B0604020202020204" pitchFamily="34" charset="0"/>
              </a:rPr>
              <a:t>Tips &amp; FAQ</a:t>
            </a:r>
            <a:endParaRPr lang="da-DK"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0019721"/>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title="&quot;&quot;">
            <a:extLst>
              <a:ext uri="{FF2B5EF4-FFF2-40B4-BE49-F238E27FC236}">
                <a16:creationId xmlns:a16="http://schemas.microsoft.com/office/drawing/2014/main" id="{21A5D7E7-5FCD-4782-9F57-57706038B953}"/>
              </a:ext>
            </a:extLst>
          </p:cNvPr>
          <p:cNvPicPr>
            <a:picLocks noChangeAspect="1"/>
          </p:cNvPicPr>
          <p:nvPr/>
        </p:nvPicPr>
        <p:blipFill>
          <a:blip r:embed="rId3"/>
          <a:stretch>
            <a:fillRect/>
          </a:stretch>
        </p:blipFill>
        <p:spPr>
          <a:xfrm>
            <a:off x="7071982" y="751523"/>
            <a:ext cx="3855419" cy="5440680"/>
          </a:xfrm>
          <a:prstGeom prst="rect">
            <a:avLst/>
          </a:prstGeom>
        </p:spPr>
      </p:pic>
      <p:sp>
        <p:nvSpPr>
          <p:cNvPr id="2" name="Tekst"/>
          <p:cNvSpPr/>
          <p:nvPr/>
        </p:nvSpPr>
        <p:spPr>
          <a:xfrm>
            <a:off x="934830" y="3059668"/>
            <a:ext cx="4756430" cy="369332"/>
          </a:xfrm>
          <a:prstGeom prst="rect">
            <a:avLst/>
          </a:prstGeom>
        </p:spPr>
        <p:txBody>
          <a:bodyPr wrap="none">
            <a:spAutoFit/>
          </a:bodyPr>
          <a:lstStyle/>
          <a:p>
            <a:r>
              <a:rPr lang="da-DK" dirty="0">
                <a:solidFill>
                  <a:srgbClr val="FFFFFF"/>
                </a:solidFill>
                <a:latin typeface="Arial" panose="020B0604020202020204" pitchFamily="34" charset="0"/>
                <a:ea typeface="+mj-ea"/>
                <a:cs typeface="Arial" panose="020B0604020202020204" pitchFamily="34" charset="0"/>
              </a:rPr>
              <a:t>1. Du kan gemme siden med genvejen </a:t>
            </a:r>
            <a:r>
              <a:rPr lang="da-DK" dirty="0" err="1">
                <a:solidFill>
                  <a:srgbClr val="FFFFFF"/>
                </a:solidFill>
                <a:latin typeface="Arial" panose="020B0604020202020204" pitchFamily="34" charset="0"/>
                <a:ea typeface="+mj-ea"/>
                <a:cs typeface="Arial" panose="020B0604020202020204" pitchFamily="34" charset="0"/>
              </a:rPr>
              <a:t>ctrl+s</a:t>
            </a:r>
            <a:endParaRPr lang="da-DK" dirty="0"/>
          </a:p>
        </p:txBody>
      </p:sp>
      <p:sp>
        <p:nvSpPr>
          <p:cNvPr id="4" name="Titel 1"/>
          <p:cNvSpPr>
            <a:spLocks noGrp="1"/>
          </p:cNvSpPr>
          <p:nvPr>
            <p:ph type="title"/>
          </p:nvPr>
        </p:nvSpPr>
        <p:spPr>
          <a:xfrm>
            <a:off x="4615070" y="88741"/>
            <a:ext cx="10515600" cy="1325563"/>
          </a:xfrm>
        </p:spPr>
        <p:txBody>
          <a:bodyPr/>
          <a:lstStyle/>
          <a:p>
            <a:r>
              <a:rPr lang="da-DK" sz="2800" b="1" dirty="0">
                <a:solidFill>
                  <a:schemeClr val="bg1"/>
                </a:solidFill>
                <a:latin typeface="Arial" panose="020B0604020202020204" pitchFamily="34" charset="0"/>
                <a:cs typeface="Arial" panose="020B0604020202020204" pitchFamily="34" charset="0"/>
              </a:rPr>
              <a:t>Tips &amp; FAQ</a:t>
            </a:r>
          </a:p>
        </p:txBody>
      </p:sp>
    </p:spTree>
    <p:extLst>
      <p:ext uri="{BB962C8B-B14F-4D97-AF65-F5344CB8AC3E}">
        <p14:creationId xmlns:p14="http://schemas.microsoft.com/office/powerpoint/2010/main" val="209565637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3" title="Billede af forløberen til borger.dk "/>
          <p:cNvPicPr>
            <a:picLocks noChangeAspect="1"/>
          </p:cNvPicPr>
          <p:nvPr/>
        </p:nvPicPr>
        <p:blipFill>
          <a:blip r:embed="rId3"/>
          <a:stretch>
            <a:fillRect/>
          </a:stretch>
        </p:blipFill>
        <p:spPr>
          <a:xfrm>
            <a:off x="5669385" y="1617923"/>
            <a:ext cx="5882429" cy="4393406"/>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2" descr="https://www.borger.dk/for-myndigheder/formidling-af-digital-kommunikation/-/media/1C06518F7211425AA0F52B3A1EB11F78.ash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9108" y="3429556"/>
            <a:ext cx="2196244" cy="29267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Plakaten er udsendt fra Statens Annonce- og Reklamekontor i 1950 og har teksten: Rotter kommer altid fra naboen... men de skal ryddes alligevel. " title="Annonce fra 195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40" r="3338"/>
          <a:stretch/>
        </p:blipFill>
        <p:spPr bwMode="auto">
          <a:xfrm rot="388287">
            <a:off x="839556" y="1853513"/>
            <a:ext cx="2636412" cy="368683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nderoverskrift"/>
          <p:cNvSpPr txBox="1"/>
          <p:nvPr/>
        </p:nvSpPr>
        <p:spPr>
          <a:xfrm>
            <a:off x="1596954" y="730310"/>
            <a:ext cx="7376796" cy="769441"/>
          </a:xfrm>
          <a:prstGeom prst="rect">
            <a:avLst/>
          </a:prstGeom>
          <a:noFill/>
        </p:spPr>
        <p:txBody>
          <a:bodyPr wrap="square" rtlCol="0">
            <a:spAutoFit/>
          </a:bodyPr>
          <a:lstStyle/>
          <a:p>
            <a:r>
              <a:rPr lang="da-DK" sz="4400" dirty="0">
                <a:solidFill>
                  <a:srgbClr val="44831E"/>
                </a:solidFill>
                <a:latin typeface="Arial" panose="020B0604020202020204" pitchFamily="34" charset="0"/>
                <a:ea typeface="+mj-ea"/>
                <a:cs typeface="Arial" panose="020B0604020202020204" pitchFamily="34" charset="0"/>
              </a:rPr>
              <a:t>Lidt historie </a:t>
            </a:r>
            <a:r>
              <a:rPr lang="da-DK" dirty="0">
                <a:solidFill>
                  <a:prstClr val="white"/>
                </a:solidFill>
                <a:latin typeface="Arial" panose="020B0604020202020204" pitchFamily="34" charset="0"/>
                <a:ea typeface="+mj-ea"/>
                <a:cs typeface="Arial" panose="020B0604020202020204" pitchFamily="34" charset="0"/>
              </a:rPr>
              <a:t>Fra information til digital selvbetjening</a:t>
            </a:r>
            <a:endParaRPr lang="da-DK" dirty="0"/>
          </a:p>
        </p:txBody>
      </p:sp>
      <p:sp>
        <p:nvSpPr>
          <p:cNvPr id="8" name="Titel"/>
          <p:cNvSpPr>
            <a:spLocks noGrp="1"/>
          </p:cNvSpPr>
          <p:nvPr>
            <p:ph type="title"/>
          </p:nvPr>
        </p:nvSpPr>
        <p:spPr>
          <a:xfrm>
            <a:off x="3664226" y="197470"/>
            <a:ext cx="5652052"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p>
        </p:txBody>
      </p:sp>
    </p:spTree>
    <p:extLst>
      <p:ext uri="{BB962C8B-B14F-4D97-AF65-F5344CB8AC3E}">
        <p14:creationId xmlns:p14="http://schemas.microsoft.com/office/powerpoint/2010/main" val="2765055246"/>
      </p:ext>
    </p:extLst>
  </p:cSld>
  <p:clrMapOvr>
    <a:masterClrMapping/>
  </p:clrMapOvr>
  <p:transition spd="slow">
    <p:push dir="u"/>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title="&quot;&quot;">
            <a:extLst>
              <a:ext uri="{FF2B5EF4-FFF2-40B4-BE49-F238E27FC236}">
                <a16:creationId xmlns:a16="http://schemas.microsoft.com/office/drawing/2014/main" id="{113617AB-D3F4-4D26-A0CB-D07418A72AC1}"/>
              </a:ext>
            </a:extLst>
          </p:cNvPr>
          <p:cNvPicPr>
            <a:picLocks noChangeAspect="1"/>
          </p:cNvPicPr>
          <p:nvPr/>
        </p:nvPicPr>
        <p:blipFill>
          <a:blip r:embed="rId3"/>
          <a:stretch>
            <a:fillRect/>
          </a:stretch>
        </p:blipFill>
        <p:spPr>
          <a:xfrm>
            <a:off x="7134105" y="730310"/>
            <a:ext cx="3881352" cy="5341365"/>
          </a:xfrm>
          <a:prstGeom prst="rect">
            <a:avLst/>
          </a:prstGeom>
        </p:spPr>
      </p:pic>
      <p:sp>
        <p:nvSpPr>
          <p:cNvPr id="3" name="Tekst"/>
          <p:cNvSpPr/>
          <p:nvPr/>
        </p:nvSpPr>
        <p:spPr>
          <a:xfrm>
            <a:off x="862069" y="3031660"/>
            <a:ext cx="5557932" cy="369332"/>
          </a:xfrm>
          <a:prstGeom prst="rect">
            <a:avLst/>
          </a:prstGeom>
        </p:spPr>
        <p:txBody>
          <a:bodyPr wrap="none">
            <a:spAutoFit/>
          </a:bodyPr>
          <a:lstStyle/>
          <a:p>
            <a:pPr lvl="0"/>
            <a:r>
              <a:rPr lang="da-DK" dirty="0">
                <a:solidFill>
                  <a:srgbClr val="FFFFFF"/>
                </a:solidFill>
                <a:latin typeface="Arial" panose="020B0604020202020204" pitchFamily="34" charset="0"/>
                <a:cs typeface="Arial" panose="020B0604020202020204" pitchFamily="34" charset="0"/>
              </a:rPr>
              <a:t>2. Nej, du kan ikke rulle tilbage til en tidligere version</a:t>
            </a:r>
          </a:p>
        </p:txBody>
      </p:sp>
      <p:sp>
        <p:nvSpPr>
          <p:cNvPr id="2" name="Titel 1"/>
          <p:cNvSpPr>
            <a:spLocks noGrp="1"/>
          </p:cNvSpPr>
          <p:nvPr>
            <p:ph type="title"/>
          </p:nvPr>
        </p:nvSpPr>
        <p:spPr/>
        <p:txBody>
          <a:bodyPr/>
          <a:lstStyle/>
          <a:p>
            <a:endParaRPr lang="da-DK"/>
          </a:p>
        </p:txBody>
      </p:sp>
      <p:sp>
        <p:nvSpPr>
          <p:cNvPr id="6" name="Titel 1"/>
          <p:cNvSpPr txBox="1">
            <a:spLocks/>
          </p:cNvSpPr>
          <p:nvPr/>
        </p:nvSpPr>
        <p:spPr>
          <a:xfrm>
            <a:off x="4615070" y="8874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800" b="1">
                <a:solidFill>
                  <a:schemeClr val="bg1"/>
                </a:solidFill>
                <a:latin typeface="Arial" panose="020B0604020202020204" pitchFamily="34" charset="0"/>
                <a:cs typeface="Arial" panose="020B0604020202020204" pitchFamily="34" charset="0"/>
              </a:rPr>
              <a:t>Tips &amp; FAQ</a:t>
            </a:r>
            <a:endParaRPr lang="da-DK"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8035834"/>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title="&quot;&quot;">
            <a:extLst>
              <a:ext uri="{FF2B5EF4-FFF2-40B4-BE49-F238E27FC236}">
                <a16:creationId xmlns:a16="http://schemas.microsoft.com/office/drawing/2014/main" id="{66965710-D60C-4F69-8A97-911467817168}"/>
              </a:ext>
            </a:extLst>
          </p:cNvPr>
          <p:cNvPicPr>
            <a:picLocks noChangeAspect="1"/>
          </p:cNvPicPr>
          <p:nvPr/>
        </p:nvPicPr>
        <p:blipFill>
          <a:blip r:embed="rId3"/>
          <a:stretch>
            <a:fillRect/>
          </a:stretch>
        </p:blipFill>
        <p:spPr>
          <a:xfrm>
            <a:off x="7311938" y="730310"/>
            <a:ext cx="3913749" cy="5531515"/>
          </a:xfrm>
          <a:prstGeom prst="rect">
            <a:avLst/>
          </a:prstGeom>
        </p:spPr>
      </p:pic>
      <p:sp>
        <p:nvSpPr>
          <p:cNvPr id="3" name="Tekst"/>
          <p:cNvSpPr/>
          <p:nvPr/>
        </p:nvSpPr>
        <p:spPr>
          <a:xfrm>
            <a:off x="990600" y="3066890"/>
            <a:ext cx="6096000" cy="646331"/>
          </a:xfrm>
          <a:prstGeom prst="rect">
            <a:avLst/>
          </a:prstGeom>
        </p:spPr>
        <p:txBody>
          <a:bodyPr>
            <a:spAutoFit/>
          </a:bodyPr>
          <a:lstStyle/>
          <a:p>
            <a:pPr lvl="0"/>
            <a:r>
              <a:rPr lang="da-DK" dirty="0">
                <a:solidFill>
                  <a:srgbClr val="FFFFFF"/>
                </a:solidFill>
                <a:latin typeface="Arial" panose="020B0604020202020204" pitchFamily="34" charset="0"/>
                <a:cs typeface="Arial" panose="020B0604020202020204" pitchFamily="34" charset="0"/>
              </a:rPr>
              <a:t>3. Nej, du må ikke oprette ny side eller </a:t>
            </a:r>
            <a:r>
              <a:rPr lang="da-DK" dirty="0" err="1">
                <a:solidFill>
                  <a:srgbClr val="FFFFFF"/>
                </a:solidFill>
                <a:latin typeface="Arial" panose="020B0604020202020204" pitchFamily="34" charset="0"/>
                <a:cs typeface="Arial" panose="020B0604020202020204" pitchFamily="34" charset="0"/>
              </a:rPr>
              <a:t>mikroartikler</a:t>
            </a:r>
            <a:r>
              <a:rPr lang="da-DK" dirty="0">
                <a:solidFill>
                  <a:srgbClr val="FFFFFF"/>
                </a:solidFill>
                <a:latin typeface="Arial" panose="020B0604020202020204" pitchFamily="34" charset="0"/>
                <a:cs typeface="Arial" panose="020B0604020202020204" pitchFamily="34" charset="0"/>
              </a:rPr>
              <a:t> som kopier af eksisterende</a:t>
            </a:r>
          </a:p>
        </p:txBody>
      </p:sp>
      <p:sp>
        <p:nvSpPr>
          <p:cNvPr id="2" name="Titel 1"/>
          <p:cNvSpPr>
            <a:spLocks noGrp="1"/>
          </p:cNvSpPr>
          <p:nvPr>
            <p:ph type="title"/>
          </p:nvPr>
        </p:nvSpPr>
        <p:spPr/>
        <p:txBody>
          <a:bodyPr/>
          <a:lstStyle/>
          <a:p>
            <a:endParaRPr lang="da-DK"/>
          </a:p>
        </p:txBody>
      </p:sp>
      <p:sp>
        <p:nvSpPr>
          <p:cNvPr id="7" name="Titel 1"/>
          <p:cNvSpPr txBox="1">
            <a:spLocks/>
          </p:cNvSpPr>
          <p:nvPr/>
        </p:nvSpPr>
        <p:spPr>
          <a:xfrm>
            <a:off x="4615070" y="8874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800" b="1">
                <a:solidFill>
                  <a:schemeClr val="bg1"/>
                </a:solidFill>
                <a:latin typeface="Arial" panose="020B0604020202020204" pitchFamily="34" charset="0"/>
                <a:cs typeface="Arial" panose="020B0604020202020204" pitchFamily="34" charset="0"/>
              </a:rPr>
              <a:t>Tips &amp; FAQ</a:t>
            </a:r>
            <a:endParaRPr lang="da-DK"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5762013"/>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title="&quot;&quot;">
            <a:extLst>
              <a:ext uri="{FF2B5EF4-FFF2-40B4-BE49-F238E27FC236}">
                <a16:creationId xmlns:a16="http://schemas.microsoft.com/office/drawing/2014/main" id="{6DDC5E6D-A52C-4C48-A80B-96FC6A486D25}"/>
              </a:ext>
            </a:extLst>
          </p:cNvPr>
          <p:cNvPicPr>
            <a:picLocks noChangeAspect="1"/>
          </p:cNvPicPr>
          <p:nvPr/>
        </p:nvPicPr>
        <p:blipFill>
          <a:blip r:embed="rId3"/>
          <a:stretch>
            <a:fillRect/>
          </a:stretch>
        </p:blipFill>
        <p:spPr>
          <a:xfrm>
            <a:off x="7338481" y="903565"/>
            <a:ext cx="3743933" cy="5314355"/>
          </a:xfrm>
          <a:prstGeom prst="rect">
            <a:avLst/>
          </a:prstGeom>
        </p:spPr>
      </p:pic>
      <p:sp>
        <p:nvSpPr>
          <p:cNvPr id="3" name="Tekst"/>
          <p:cNvSpPr/>
          <p:nvPr/>
        </p:nvSpPr>
        <p:spPr>
          <a:xfrm>
            <a:off x="930966" y="2965173"/>
            <a:ext cx="6096000" cy="646331"/>
          </a:xfrm>
          <a:prstGeom prst="rect">
            <a:avLst/>
          </a:prstGeom>
        </p:spPr>
        <p:txBody>
          <a:bodyPr>
            <a:spAutoFit/>
          </a:bodyPr>
          <a:lstStyle/>
          <a:p>
            <a:pPr lvl="0"/>
            <a:r>
              <a:rPr lang="da-DK" dirty="0">
                <a:solidFill>
                  <a:srgbClr val="FFFFFF"/>
                </a:solidFill>
                <a:latin typeface="Arial" panose="020B0604020202020204" pitchFamily="34" charset="0"/>
                <a:cs typeface="Arial" panose="020B0604020202020204" pitchFamily="34" charset="0"/>
              </a:rPr>
              <a:t>4. Du timer ud efter 30 minutter i </a:t>
            </a:r>
            <a:r>
              <a:rPr lang="da-DK" dirty="0" err="1">
                <a:solidFill>
                  <a:srgbClr val="FFFFFF"/>
                </a:solidFill>
                <a:latin typeface="Arial" panose="020B0604020202020204" pitchFamily="34" charset="0"/>
                <a:cs typeface="Arial" panose="020B0604020202020204" pitchFamily="34" charset="0"/>
              </a:rPr>
              <a:t>Sitecore</a:t>
            </a:r>
            <a:r>
              <a:rPr lang="da-DK" dirty="0">
                <a:solidFill>
                  <a:srgbClr val="FFFFFF"/>
                </a:solidFill>
                <a:latin typeface="Arial" panose="020B0604020202020204" pitchFamily="34" charset="0"/>
                <a:cs typeface="Arial" panose="020B0604020202020204" pitchFamily="34" charset="0"/>
              </a:rPr>
              <a:t>, så vær opmærksom på at gemme dit arbejde løbende</a:t>
            </a:r>
          </a:p>
        </p:txBody>
      </p:sp>
      <p:sp>
        <p:nvSpPr>
          <p:cNvPr id="2" name="Titel 1"/>
          <p:cNvSpPr>
            <a:spLocks noGrp="1"/>
          </p:cNvSpPr>
          <p:nvPr>
            <p:ph type="title"/>
          </p:nvPr>
        </p:nvSpPr>
        <p:spPr/>
        <p:txBody>
          <a:bodyPr/>
          <a:lstStyle/>
          <a:p>
            <a:endParaRPr lang="da-DK"/>
          </a:p>
        </p:txBody>
      </p:sp>
      <p:sp>
        <p:nvSpPr>
          <p:cNvPr id="7" name="Titel 1"/>
          <p:cNvSpPr txBox="1">
            <a:spLocks/>
          </p:cNvSpPr>
          <p:nvPr/>
        </p:nvSpPr>
        <p:spPr>
          <a:xfrm>
            <a:off x="4615070" y="8874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800" b="1">
                <a:solidFill>
                  <a:schemeClr val="bg1"/>
                </a:solidFill>
                <a:latin typeface="Arial" panose="020B0604020202020204" pitchFamily="34" charset="0"/>
                <a:cs typeface="Arial" panose="020B0604020202020204" pitchFamily="34" charset="0"/>
              </a:rPr>
              <a:t>Tips &amp; FAQ</a:t>
            </a:r>
            <a:endParaRPr lang="da-DK"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0656332"/>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descr="SKemaet viser dagens program, der starter kl 9.15 og slutter kl 14.30" title="Oversigt over dagens program ">
            <a:extLst>
              <a:ext uri="{FF2B5EF4-FFF2-40B4-BE49-F238E27FC236}">
                <a16:creationId xmlns:a16="http://schemas.microsoft.com/office/drawing/2014/main" id="{1EE0D5F6-2C29-CCE0-D2AD-AB6775A2F610}"/>
              </a:ext>
            </a:extLst>
          </p:cNvPr>
          <p:cNvGraphicFramePr>
            <a:graphicFrameLocks noGrp="1"/>
          </p:cNvGraphicFramePr>
          <p:nvPr>
            <p:extLst>
              <p:ext uri="{D42A27DB-BD31-4B8C-83A1-F6EECF244321}">
                <p14:modId xmlns:p14="http://schemas.microsoft.com/office/powerpoint/2010/main" val="2390180192"/>
              </p:ext>
            </p:extLst>
          </p:nvPr>
        </p:nvGraphicFramePr>
        <p:xfrm>
          <a:off x="2383914" y="1289639"/>
          <a:ext cx="7082444" cy="5100371"/>
        </p:xfrm>
        <a:graphic>
          <a:graphicData uri="http://schemas.openxmlformats.org/drawingml/2006/table">
            <a:tbl>
              <a:tblPr firstRow="1" bandRow="1">
                <a:tableStyleId>{C083E6E3-FA7D-4D7B-A595-EF9225AFEA82}</a:tableStyleId>
              </a:tblPr>
              <a:tblGrid>
                <a:gridCol w="1211580">
                  <a:extLst>
                    <a:ext uri="{9D8B030D-6E8A-4147-A177-3AD203B41FA5}">
                      <a16:colId xmlns:a16="http://schemas.microsoft.com/office/drawing/2014/main" val="130985106"/>
                    </a:ext>
                  </a:extLst>
                </a:gridCol>
                <a:gridCol w="2438400">
                  <a:extLst>
                    <a:ext uri="{9D8B030D-6E8A-4147-A177-3AD203B41FA5}">
                      <a16:colId xmlns:a16="http://schemas.microsoft.com/office/drawing/2014/main" val="2227997791"/>
                    </a:ext>
                  </a:extLst>
                </a:gridCol>
                <a:gridCol w="1348740">
                  <a:extLst>
                    <a:ext uri="{9D8B030D-6E8A-4147-A177-3AD203B41FA5}">
                      <a16:colId xmlns:a16="http://schemas.microsoft.com/office/drawing/2014/main" val="445713966"/>
                    </a:ext>
                  </a:extLst>
                </a:gridCol>
                <a:gridCol w="2083724">
                  <a:extLst>
                    <a:ext uri="{9D8B030D-6E8A-4147-A177-3AD203B41FA5}">
                      <a16:colId xmlns:a16="http://schemas.microsoft.com/office/drawing/2014/main" val="2506621884"/>
                    </a:ext>
                  </a:extLst>
                </a:gridCol>
              </a:tblGrid>
              <a:tr h="346680">
                <a:tc>
                  <a:txBody>
                    <a:bodyPr/>
                    <a:lstStyle/>
                    <a:p>
                      <a:pPr>
                        <a:lnSpc>
                          <a:spcPct val="107000"/>
                        </a:lnSpc>
                        <a:spcAft>
                          <a:spcPts val="800"/>
                        </a:spcAft>
                      </a:pPr>
                      <a:r>
                        <a:rPr lang="da-DK" sz="1400" b="1"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Velkommen</a:t>
                      </a:r>
                    </a:p>
                  </a:txBody>
                  <a:tcPr marL="68580" marR="68580" marT="9525" marB="0"/>
                </a:tc>
                <a:tc>
                  <a:txBody>
                    <a:bodyPr/>
                    <a:lstStyle/>
                    <a:p>
                      <a:pPr>
                        <a:lnSpc>
                          <a:spcPct val="107000"/>
                        </a:lnSpc>
                        <a:spcAft>
                          <a:spcPts val="800"/>
                        </a:spcAft>
                      </a:pPr>
                      <a:r>
                        <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Velkommen til og bordet rundt</a:t>
                      </a:r>
                    </a:p>
                  </a:txBody>
                  <a:tcPr marL="68580" marR="68580" marT="9525" marB="0"/>
                </a:tc>
                <a:tc>
                  <a:txBody>
                    <a:bodyPr/>
                    <a:lstStyle/>
                    <a:p>
                      <a:pPr>
                        <a:lnSpc>
                          <a:spcPct val="107000"/>
                        </a:lnSpc>
                        <a:spcAft>
                          <a:spcPts val="800"/>
                        </a:spcAft>
                      </a:pPr>
                      <a:r>
                        <a:rPr lang="da-DK" sz="1400" b="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09.15-09.45</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Morgenmad og hilse på</a:t>
                      </a:r>
                    </a:p>
                  </a:txBody>
                  <a:tcPr marL="68580" marR="68580" marT="9525" marB="0"/>
                </a:tc>
                <a:extLst>
                  <a:ext uri="{0D108BD9-81ED-4DB2-BD59-A6C34878D82A}">
                    <a16:rowId xmlns:a16="http://schemas.microsoft.com/office/drawing/2014/main" val="2589642523"/>
                  </a:ext>
                </a:extLst>
              </a:tr>
              <a:tr h="346680">
                <a:tc>
                  <a:txBody>
                    <a:bodyPr/>
                    <a:lstStyle/>
                    <a:p>
                      <a:pPr>
                        <a:lnSpc>
                          <a:spcPct val="107000"/>
                        </a:lnSpc>
                        <a:spcAft>
                          <a:spcPts val="800"/>
                        </a:spcAft>
                      </a:pPr>
                      <a:r>
                        <a:rPr lang="da-DK" sz="1400" b="1"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Lektion 1</a:t>
                      </a:r>
                    </a:p>
                  </a:txBody>
                  <a:tcPr marL="68580" marR="68580" marT="9525" marB="0"/>
                </a:tc>
                <a:tc>
                  <a:txBody>
                    <a:bodyPr/>
                    <a:lstStyle/>
                    <a:p>
                      <a:pPr>
                        <a:lnSpc>
                          <a:spcPct val="107000"/>
                        </a:lnSpc>
                        <a:spcAft>
                          <a:spcPts val="800"/>
                        </a:spcAft>
                      </a:pPr>
                      <a:r>
                        <a:rPr lang="da-DK" sz="1400" strike="noStrike" baseline="0" dirty="0">
                          <a:solidFill>
                            <a:srgbClr val="92D050"/>
                          </a:solidFill>
                          <a:effectLst/>
                        </a:rPr>
                        <a:t>Introduktion til borger.dk</a:t>
                      </a:r>
                      <a:endPar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strike="noStrike" baseline="0" dirty="0">
                          <a:solidFill>
                            <a:srgbClr val="92D050"/>
                          </a:solidFill>
                          <a:effectLst/>
                        </a:rPr>
                        <a:t>09.45-10.25</a:t>
                      </a:r>
                      <a:endPar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1973871008"/>
                  </a:ext>
                </a:extLst>
              </a:tr>
              <a:tr h="266700">
                <a:tc>
                  <a:txBody>
                    <a:bodyPr/>
                    <a:lstStyle/>
                    <a:p>
                      <a:pPr>
                        <a:lnSpc>
                          <a:spcPct val="107000"/>
                        </a:lnSpc>
                        <a:spcAft>
                          <a:spcPts val="800"/>
                        </a:spcAft>
                      </a:pPr>
                      <a:r>
                        <a:rPr lang="da-DK" sz="1400" b="1" dirty="0">
                          <a:solidFill>
                            <a:srgbClr val="92D050"/>
                          </a:solidFill>
                          <a:effectLst/>
                        </a:rPr>
                        <a:t>PAUSE</a:t>
                      </a:r>
                      <a:endParaRPr lang="da-DK" sz="14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b="1" dirty="0">
                          <a:solidFill>
                            <a:srgbClr val="92D050"/>
                          </a:solidFill>
                          <a:effectLst/>
                        </a:rPr>
                        <a:t> </a:t>
                      </a:r>
                      <a:endParaRPr lang="da-DK" sz="14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b="0" dirty="0">
                          <a:solidFill>
                            <a:srgbClr val="92D050"/>
                          </a:solidFill>
                          <a:effectLst/>
                        </a:rPr>
                        <a:t>10.25-10.35</a:t>
                      </a:r>
                      <a:endParaRPr lang="da-DK" sz="1400" b="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b="0" dirty="0">
                          <a:solidFill>
                            <a:srgbClr val="92D050"/>
                          </a:solidFill>
                          <a:effectLst/>
                        </a:rPr>
                        <a:t>Pause</a:t>
                      </a:r>
                      <a:endParaRPr lang="da-DK" sz="1400" b="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2757229913"/>
                  </a:ext>
                </a:extLst>
              </a:tr>
              <a:tr h="444500">
                <a:tc>
                  <a:txBody>
                    <a:bodyPr/>
                    <a:lstStyle/>
                    <a:p>
                      <a:pPr>
                        <a:lnSpc>
                          <a:spcPct val="107000"/>
                        </a:lnSpc>
                        <a:spcAft>
                          <a:spcPts val="800"/>
                        </a:spcAft>
                      </a:pPr>
                      <a:r>
                        <a:rPr lang="da-DK" sz="1400" b="1" dirty="0">
                          <a:solidFill>
                            <a:srgbClr val="92D050"/>
                          </a:solidFill>
                          <a:effectLst/>
                        </a:rPr>
                        <a:t>Lektion 2</a:t>
                      </a:r>
                      <a:endParaRPr lang="da-DK" sz="14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dirty="0" err="1">
                          <a:solidFill>
                            <a:srgbClr val="92D050"/>
                          </a:solidFill>
                          <a:effectLst/>
                        </a:rPr>
                        <a:t>Sitecorestruktur</a:t>
                      </a:r>
                      <a:endPar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dirty="0">
                          <a:solidFill>
                            <a:srgbClr val="92D050"/>
                          </a:solidFill>
                          <a:effectLst/>
                        </a:rPr>
                        <a:t>10.35-10.55</a:t>
                      </a:r>
                      <a:endPar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1387778030"/>
                  </a:ext>
                </a:extLst>
              </a:tr>
              <a:tr h="419100">
                <a:tc>
                  <a:txBody>
                    <a:bodyPr/>
                    <a:lstStyle/>
                    <a:p>
                      <a:pPr>
                        <a:lnSpc>
                          <a:spcPct val="107000"/>
                        </a:lnSpc>
                        <a:spcAft>
                          <a:spcPts val="800"/>
                        </a:spcAft>
                      </a:pPr>
                      <a:r>
                        <a:rPr lang="da-DK" sz="1400" b="1">
                          <a:solidFill>
                            <a:srgbClr val="92D050"/>
                          </a:solidFill>
                          <a:effectLst/>
                        </a:rPr>
                        <a:t>Lektion 3</a:t>
                      </a:r>
                      <a:endParaRPr lang="da-DK" sz="1400" b="1">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dirty="0">
                          <a:solidFill>
                            <a:srgbClr val="92D050"/>
                          </a:solidFill>
                          <a:effectLst/>
                        </a:rPr>
                        <a:t>Rediger indholdsside del 1</a:t>
                      </a:r>
                      <a:endPar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dirty="0">
                          <a:solidFill>
                            <a:srgbClr val="92D050"/>
                          </a:solidFill>
                          <a:effectLst/>
                        </a:rPr>
                        <a:t>10.55-11.20</a:t>
                      </a:r>
                      <a:endPar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3242655012"/>
                  </a:ext>
                </a:extLst>
              </a:tr>
              <a:tr h="241300">
                <a:tc>
                  <a:txBody>
                    <a:bodyPr/>
                    <a:lstStyle/>
                    <a:p>
                      <a:pPr>
                        <a:lnSpc>
                          <a:spcPct val="107000"/>
                        </a:lnSpc>
                        <a:spcAft>
                          <a:spcPts val="800"/>
                        </a:spcAft>
                      </a:pPr>
                      <a:r>
                        <a:rPr lang="da-DK" sz="14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PAUSE </a:t>
                      </a:r>
                    </a:p>
                  </a:txBody>
                  <a:tcPr marL="68580" marR="68580" marT="9525" marB="0"/>
                </a:tc>
                <a:tc>
                  <a:txBody>
                    <a:bodyPr/>
                    <a:lstStyle/>
                    <a:p>
                      <a:pPr>
                        <a:lnSpc>
                          <a:spcPct val="107000"/>
                        </a:lnSpc>
                        <a:spcAft>
                          <a:spcPts val="800"/>
                        </a:spcAft>
                      </a:pPr>
                      <a:endPar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11.20-11.30</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dirty="0">
                          <a:solidFill>
                            <a:srgbClr val="92D050"/>
                          </a:solidFill>
                          <a:effectLst/>
                        </a:rPr>
                        <a:t>Pause</a:t>
                      </a:r>
                      <a:endPar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2164534059"/>
                  </a:ext>
                </a:extLst>
              </a:tr>
              <a:tr h="426974">
                <a:tc>
                  <a:txBody>
                    <a:bodyPr/>
                    <a:lstStyle/>
                    <a:p>
                      <a:pPr>
                        <a:lnSpc>
                          <a:spcPct val="107000"/>
                        </a:lnSpc>
                        <a:spcAft>
                          <a:spcPts val="800"/>
                        </a:spcAft>
                      </a:pPr>
                      <a:r>
                        <a:rPr lang="da-DK" sz="14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Lektion 3</a:t>
                      </a:r>
                    </a:p>
                  </a:txBody>
                  <a:tcPr marL="68580" marR="68580" marT="9525" marB="0"/>
                </a:tc>
                <a:tc>
                  <a:txBody>
                    <a:bodyPr/>
                    <a:lstStyle/>
                    <a:p>
                      <a:pPr>
                        <a:lnSpc>
                          <a:spcPct val="107000"/>
                        </a:lnSpc>
                        <a:spcAft>
                          <a:spcPts val="800"/>
                        </a:spcAft>
                      </a:pPr>
                      <a:r>
                        <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Rediger indholdsside del 2</a:t>
                      </a:r>
                    </a:p>
                  </a:txBody>
                  <a:tcPr marL="68580" marR="68580" marT="9525" marB="0"/>
                </a:tc>
                <a:tc>
                  <a:txBody>
                    <a:bodyPr/>
                    <a:lstStyle/>
                    <a:p>
                      <a:pPr>
                        <a:lnSpc>
                          <a:spcPct val="107000"/>
                        </a:lnSpc>
                        <a:spcAft>
                          <a:spcPts val="800"/>
                        </a:spcAft>
                      </a:pPr>
                      <a:r>
                        <a:rPr lang="da-DK"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11.30-12.00</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3610212907"/>
                  </a:ext>
                </a:extLst>
              </a:tr>
              <a:tr h="230908">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b="1" dirty="0">
                          <a:solidFill>
                            <a:schemeClr val="bg1"/>
                          </a:solidFill>
                          <a:effectLst/>
                        </a:rPr>
                        <a:t>FROKOST</a:t>
                      </a:r>
                      <a:endPar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dirty="0">
                          <a:solidFill>
                            <a:schemeClr val="bg1"/>
                          </a:solidFill>
                          <a:effectLst/>
                        </a:rPr>
                        <a:t>12.00-12.30</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dirty="0">
                          <a:solidFill>
                            <a:schemeClr val="bg1"/>
                          </a:solidFill>
                          <a:effectLst/>
                        </a:rPr>
                        <a:t>Pause</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799968242"/>
                  </a:ext>
                </a:extLst>
              </a:tr>
              <a:tr h="4020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b="1" dirty="0">
                          <a:solidFill>
                            <a:schemeClr val="bg1"/>
                          </a:solidFill>
                          <a:effectLst/>
                        </a:rPr>
                        <a:t>Lektion 4</a:t>
                      </a:r>
                      <a:endPar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dirty="0">
                          <a:solidFill>
                            <a:schemeClr val="bg1"/>
                          </a:solidFill>
                          <a:effectLst/>
                        </a:rPr>
                        <a:t>Udgivelse (publicering)</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12.30-12.40</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628912226"/>
                  </a:ext>
                </a:extLst>
              </a:tr>
              <a:tr h="418579">
                <a:tc>
                  <a:txBody>
                    <a:bodyPr/>
                    <a:lstStyle/>
                    <a:p>
                      <a:pPr>
                        <a:lnSpc>
                          <a:spcPct val="107000"/>
                        </a:lnSpc>
                        <a:spcAft>
                          <a:spcPts val="800"/>
                        </a:spcAft>
                      </a:pPr>
                      <a:r>
                        <a:rPr lang="da-DK" sz="1400" b="1" dirty="0">
                          <a:solidFill>
                            <a:schemeClr val="bg1"/>
                          </a:solidFill>
                          <a:effectLst/>
                        </a:rPr>
                        <a:t>Lektion 5</a:t>
                      </a:r>
                      <a:endPar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Genbrugelige links</a:t>
                      </a:r>
                    </a:p>
                  </a:txBody>
                  <a:tcPr marL="68580" marR="68580" marT="9525" marB="0"/>
                </a:tc>
                <a:tc>
                  <a:txBody>
                    <a:bodyPr/>
                    <a:lstStyle/>
                    <a:p>
                      <a:pPr>
                        <a:lnSpc>
                          <a:spcPct val="107000"/>
                        </a:lnSpc>
                        <a:spcAft>
                          <a:spcPts val="800"/>
                        </a:spcAft>
                      </a:pPr>
                      <a:r>
                        <a:rPr lang="da-DK" sz="1400" dirty="0">
                          <a:solidFill>
                            <a:schemeClr val="bg1"/>
                          </a:solidFill>
                          <a:effectLst/>
                        </a:rPr>
                        <a:t>12.40-13.00</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258264411"/>
                  </a:ext>
                </a:extLst>
              </a:tr>
              <a:tr h="421676">
                <a:tc>
                  <a:txBody>
                    <a:bodyPr/>
                    <a:lstStyle/>
                    <a:p>
                      <a:pPr>
                        <a:lnSpc>
                          <a:spcPct val="107000"/>
                        </a:lnSpc>
                        <a:spcAft>
                          <a:spcPts val="800"/>
                        </a:spcAft>
                      </a:pPr>
                      <a:r>
                        <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Lektion 6</a:t>
                      </a: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Opret indholdsside del 1</a:t>
                      </a: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13.00-13.20</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3243599081"/>
                  </a:ext>
                </a:extLst>
              </a:tr>
              <a:tr h="272484">
                <a:tc>
                  <a:txBody>
                    <a:bodyPr/>
                    <a:lstStyle/>
                    <a:p>
                      <a:pPr>
                        <a:lnSpc>
                          <a:spcPct val="107000"/>
                        </a:lnSpc>
                        <a:spcAft>
                          <a:spcPts val="800"/>
                        </a:spcAft>
                      </a:pPr>
                      <a:r>
                        <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PAUSE </a:t>
                      </a:r>
                    </a:p>
                  </a:txBody>
                  <a:tcPr marL="68580" marR="68580" marT="9525" marB="0"/>
                </a:tc>
                <a:tc>
                  <a:txBody>
                    <a:bodyPr/>
                    <a:lstStyle/>
                    <a:p>
                      <a:pPr>
                        <a:lnSpc>
                          <a:spcPct val="107000"/>
                        </a:lnSpc>
                        <a:spcAft>
                          <a:spcPts val="800"/>
                        </a:spcAft>
                      </a:pP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13.20-13.30</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dirty="0">
                          <a:solidFill>
                            <a:schemeClr val="bg1"/>
                          </a:solidFill>
                          <a:effectLst/>
                        </a:rPr>
                        <a:t>Pause</a:t>
                      </a:r>
                      <a:endPar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645591067"/>
                  </a:ext>
                </a:extLst>
              </a:tr>
              <a:tr h="477371">
                <a:tc>
                  <a:txBody>
                    <a:bodyPr/>
                    <a:lstStyle/>
                    <a:p>
                      <a:pPr>
                        <a:lnSpc>
                          <a:spcPct val="107000"/>
                        </a:lnSpc>
                        <a:spcAft>
                          <a:spcPts val="800"/>
                        </a:spcAft>
                      </a:pPr>
                      <a:r>
                        <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Lektion 6</a:t>
                      </a: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Opret indholdsside del 2</a:t>
                      </a: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13.30-14.10</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4237354491"/>
                  </a:ext>
                </a:extLst>
              </a:tr>
              <a:tr h="378424">
                <a:tc>
                  <a:txBody>
                    <a:bodyPr/>
                    <a:lstStyle/>
                    <a:p>
                      <a:pPr>
                        <a:lnSpc>
                          <a:spcPct val="107000"/>
                        </a:lnSpc>
                        <a:spcAft>
                          <a:spcPts val="800"/>
                        </a:spcAft>
                      </a:pPr>
                      <a:r>
                        <a:rPr lang="da-DK"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RUNDE AF</a:t>
                      </a: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Opsamling og evaluering</a:t>
                      </a:r>
                    </a:p>
                  </a:txBody>
                  <a:tcPr marL="68580" marR="68580" marT="9525" marB="0"/>
                </a:tc>
                <a:tc>
                  <a:txBody>
                    <a:bodyPr/>
                    <a:lstStyle/>
                    <a:p>
                      <a:pPr>
                        <a:lnSpc>
                          <a:spcPct val="107000"/>
                        </a:lnSpc>
                        <a:spcAft>
                          <a:spcPts val="800"/>
                        </a:spcAft>
                      </a:pPr>
                      <a:r>
                        <a:rPr lang="da-DK"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14.10-14.30</a:t>
                      </a:r>
                    </a:p>
                  </a:txBody>
                  <a:tcPr marL="68580" marR="68580" marT="9525"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a-DK" sz="1400" strike="noStrike"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Klasseundervisning</a:t>
                      </a:r>
                    </a:p>
                  </a:txBody>
                  <a:tcPr marL="68580" marR="68580" marT="9525" marB="0"/>
                </a:tc>
                <a:extLst>
                  <a:ext uri="{0D108BD9-81ED-4DB2-BD59-A6C34878D82A}">
                    <a16:rowId xmlns:a16="http://schemas.microsoft.com/office/drawing/2014/main" val="434137490"/>
                  </a:ext>
                </a:extLst>
              </a:tr>
            </a:tbl>
          </a:graphicData>
        </a:graphic>
      </p:graphicFrame>
      <p:sp>
        <p:nvSpPr>
          <p:cNvPr id="6" name="Rektangel" title="&quot;&quot;">
            <a:extLst>
              <a:ext uri="{FF2B5EF4-FFF2-40B4-BE49-F238E27FC236}">
                <a16:creationId xmlns:a16="http://schemas.microsoft.com/office/drawing/2014/main" id="{23DDB363-E881-496B-8D7A-6C8ED2DFBF2C}"/>
              </a:ext>
            </a:extLst>
          </p:cNvPr>
          <p:cNvSpPr/>
          <p:nvPr/>
        </p:nvSpPr>
        <p:spPr>
          <a:xfrm>
            <a:off x="1097280" y="1035776"/>
            <a:ext cx="297942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p:cNvSpPr>
            <a:spLocks noGrp="1"/>
          </p:cNvSpPr>
          <p:nvPr>
            <p:ph type="title"/>
          </p:nvPr>
        </p:nvSpPr>
        <p:spPr>
          <a:xfrm>
            <a:off x="1097280" y="522786"/>
            <a:ext cx="3668929" cy="1325563"/>
          </a:xfrm>
        </p:spPr>
        <p:txBody>
          <a:bodyPr/>
          <a:lstStyle/>
          <a:p>
            <a:pPr lvl="0" defTabSz="457200">
              <a:lnSpc>
                <a:spcPct val="100000"/>
              </a:lnSpc>
              <a:spcBef>
                <a:spcPts val="0"/>
              </a:spcBef>
            </a:pPr>
            <a:r>
              <a:rPr lang="da-DK" sz="2800" b="1" dirty="0">
                <a:solidFill>
                  <a:prstClr val="white"/>
                </a:solidFill>
                <a:latin typeface="Arial" panose="020B0604020202020204" pitchFamily="34" charset="0"/>
                <a:ea typeface="+mn-ea"/>
                <a:cs typeface="Arial" panose="020B0604020202020204" pitchFamily="34" charset="0"/>
              </a:rPr>
              <a:t>Dagens program</a:t>
            </a:r>
            <a:r>
              <a:rPr lang="da-DK" sz="1800" b="1" dirty="0">
                <a:solidFill>
                  <a:prstClr val="white"/>
                </a:solidFill>
                <a:latin typeface="Arial" panose="020B0604020202020204" pitchFamily="34" charset="0"/>
                <a:ea typeface="+mn-ea"/>
                <a:cs typeface="Arial" panose="020B0604020202020204" pitchFamily="34" charset="0"/>
              </a:rPr>
              <a:t/>
            </a:r>
            <a:br>
              <a:rPr lang="da-DK" sz="1800" b="1" dirty="0">
                <a:solidFill>
                  <a:prstClr val="white"/>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336970409"/>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p:cNvSpPr>
            <a:spLocks noGrp="1"/>
          </p:cNvSpPr>
          <p:nvPr>
            <p:ph type="title"/>
          </p:nvPr>
        </p:nvSpPr>
        <p:spPr>
          <a:xfrm>
            <a:off x="4851850" y="2695631"/>
            <a:ext cx="2770848" cy="1325563"/>
          </a:xfrm>
        </p:spPr>
        <p:txBody>
          <a:bodyPr/>
          <a:lstStyle/>
          <a:p>
            <a:pPr lvl="0" defTabSz="457200">
              <a:lnSpc>
                <a:spcPct val="120000"/>
              </a:lnSpc>
              <a:spcBef>
                <a:spcPts val="0"/>
              </a:spcBef>
            </a:pPr>
            <a:r>
              <a:rPr lang="da-DK" sz="4000" b="1" dirty="0">
                <a:solidFill>
                  <a:srgbClr val="44831E"/>
                </a:solidFill>
                <a:latin typeface="Arial" panose="020B0604020202020204" pitchFamily="34" charset="0"/>
                <a:ea typeface="+mn-ea"/>
                <a:cs typeface="Arial" panose="020B0604020202020204" pitchFamily="34" charset="0"/>
              </a:rPr>
              <a:t>PAUSE</a:t>
            </a:r>
            <a:r>
              <a:rPr lang="da-DK" sz="4000" dirty="0">
                <a:solidFill>
                  <a:srgbClr val="44831E"/>
                </a:solidFill>
                <a:latin typeface="Arial" panose="020B0604020202020204" pitchFamily="34" charset="0"/>
                <a:ea typeface="+mn-ea"/>
                <a:cs typeface="Arial" panose="020B0604020202020204" pitchFamily="34" charset="0"/>
              </a:rPr>
              <a:t/>
            </a:r>
            <a:br>
              <a:rPr lang="da-DK" sz="4000" dirty="0">
                <a:solidFill>
                  <a:srgbClr val="44831E"/>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555507456"/>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title="&quot;&quot;">
            <a:extLst>
              <a:ext uri="{FF2B5EF4-FFF2-40B4-BE49-F238E27FC236}">
                <a16:creationId xmlns:a16="http://schemas.microsoft.com/office/drawing/2014/main" id="{304D3F40-9EB3-4762-985B-4AB07403F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3139" y="1441735"/>
            <a:ext cx="5783345" cy="3974529"/>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title="&quot;&quot;">
            <a:extLst>
              <a:ext uri="{FF2B5EF4-FFF2-40B4-BE49-F238E27FC236}">
                <a16:creationId xmlns:a16="http://schemas.microsoft.com/office/drawing/2014/main" id="{B14467D3-360F-40EE-AE40-049F0CED76CB}"/>
              </a:ext>
            </a:extLst>
          </p:cNvPr>
          <p:cNvSpPr/>
          <p:nvPr/>
        </p:nvSpPr>
        <p:spPr>
          <a:xfrm>
            <a:off x="779516" y="2395310"/>
            <a:ext cx="480848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p:cNvSpPr>
            <a:spLocks noGrp="1"/>
          </p:cNvSpPr>
          <p:nvPr>
            <p:ph type="title"/>
          </p:nvPr>
        </p:nvSpPr>
        <p:spPr>
          <a:xfrm>
            <a:off x="779516" y="1148818"/>
            <a:ext cx="10515600" cy="1325563"/>
          </a:xfrm>
        </p:spPr>
        <p:txBody>
          <a:bodyPr/>
          <a:lstStyle/>
          <a:p>
            <a:pPr lvl="0" defTabSz="457200">
              <a:lnSpc>
                <a:spcPct val="100000"/>
              </a:lnSpc>
              <a:spcBef>
                <a:spcPts val="0"/>
              </a:spcBef>
            </a:pPr>
            <a:r>
              <a:rPr lang="da-DK" sz="3600" b="1" dirty="0">
                <a:solidFill>
                  <a:prstClr val="white"/>
                </a:solidFill>
                <a:latin typeface="Arial" panose="020B0604020202020204" pitchFamily="34" charset="0"/>
                <a:ea typeface="+mn-ea"/>
                <a:cs typeface="Arial" panose="020B0604020202020204" pitchFamily="34" charset="0"/>
              </a:rPr>
              <a:t>Lektion 4:</a:t>
            </a:r>
            <a:br>
              <a:rPr lang="da-DK" sz="3600" b="1" dirty="0">
                <a:solidFill>
                  <a:prstClr val="white"/>
                </a:solidFill>
                <a:latin typeface="Arial" panose="020B0604020202020204" pitchFamily="34" charset="0"/>
                <a:ea typeface="+mn-ea"/>
                <a:cs typeface="Arial" panose="020B0604020202020204" pitchFamily="34" charset="0"/>
              </a:rPr>
            </a:br>
            <a:r>
              <a:rPr lang="da-DK" sz="3600" dirty="0">
                <a:solidFill>
                  <a:prstClr val="white"/>
                </a:solidFill>
                <a:latin typeface="Arial" panose="020B0604020202020204" pitchFamily="34" charset="0"/>
                <a:ea typeface="+mn-ea"/>
                <a:cs typeface="Arial" panose="020B0604020202020204" pitchFamily="34" charset="0"/>
              </a:rPr>
              <a:t>udgivelse (publicering)</a:t>
            </a:r>
            <a:br>
              <a:rPr lang="da-DK" sz="3600" dirty="0">
                <a:solidFill>
                  <a:prstClr val="white"/>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746197054"/>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p tekst">
            <a:extLst>
              <a:ext uri="{FF2B5EF4-FFF2-40B4-BE49-F238E27FC236}">
                <a16:creationId xmlns:a16="http://schemas.microsoft.com/office/drawing/2014/main" id="{07B72F27-B849-41C4-9A11-FE6B1D2DF346}"/>
              </a:ext>
            </a:extLst>
          </p:cNvPr>
          <p:cNvSpPr txBox="1">
            <a:spLocks/>
          </p:cNvSpPr>
          <p:nvPr/>
        </p:nvSpPr>
        <p:spPr>
          <a:xfrm>
            <a:off x="4268463" y="5724525"/>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trin-vejledningen ‘Udgiv ændringer’.</a:t>
            </a:r>
          </a:p>
        </p:txBody>
      </p:sp>
      <p:sp>
        <p:nvSpPr>
          <p:cNvPr id="6" name="Titel 5"/>
          <p:cNvSpPr>
            <a:spLocks noGrp="1"/>
          </p:cNvSpPr>
          <p:nvPr>
            <p:ph type="title"/>
          </p:nvPr>
        </p:nvSpPr>
        <p:spPr>
          <a:xfrm>
            <a:off x="4760844" y="176212"/>
            <a:ext cx="2968487"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4: udgivelse</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
        <p:nvSpPr>
          <p:cNvPr id="4" name="Tekst"/>
          <p:cNvSpPr>
            <a:spLocks noGrp="1"/>
          </p:cNvSpPr>
          <p:nvPr>
            <p:ph sz="quarter" idx="4294967295"/>
          </p:nvPr>
        </p:nvSpPr>
        <p:spPr>
          <a:xfrm>
            <a:off x="1083366" y="2073414"/>
            <a:ext cx="6904038" cy="2665412"/>
          </a:xfrm>
          <a:prstGeom prst="rect">
            <a:avLst/>
          </a:prstGeom>
        </p:spPr>
        <p:txBody>
          <a:bodyPr/>
          <a:lstStyle/>
          <a:p>
            <a:r>
              <a:rPr lang="da-DK" sz="1800" dirty="0">
                <a:solidFill>
                  <a:srgbClr val="FFFFFF"/>
                </a:solidFill>
                <a:latin typeface="Arial" panose="020B0604020202020204" pitchFamily="34" charset="0"/>
                <a:cs typeface="Arial" panose="020B0604020202020204" pitchFamily="34" charset="0"/>
              </a:rPr>
              <a:t>Du forstår, hvad det betyder at udgive en side.</a:t>
            </a:r>
          </a:p>
          <a:p>
            <a:r>
              <a:rPr lang="da-DK" sz="1800" dirty="0">
                <a:solidFill>
                  <a:srgbClr val="FFFFFF"/>
                </a:solidFill>
                <a:latin typeface="Arial" panose="020B0604020202020204" pitchFamily="34" charset="0"/>
                <a:cs typeface="Arial" panose="020B0604020202020204" pitchFamily="34" charset="0"/>
              </a:rPr>
              <a:t>Du kan udgive en side (publicere).</a:t>
            </a:r>
          </a:p>
          <a:p>
            <a:pPr marL="0" indent="0">
              <a:buNone/>
            </a:pPr>
            <a:endParaRPr lang="da-DK" sz="1800" dirty="0"/>
          </a:p>
        </p:txBody>
      </p:sp>
      <p:sp>
        <p:nvSpPr>
          <p:cNvPr id="2" name="Titel 2"/>
          <p:cNvSpPr txBox="1"/>
          <p:nvPr/>
        </p:nvSpPr>
        <p:spPr>
          <a:xfrm>
            <a:off x="993912" y="1146393"/>
            <a:ext cx="3766932" cy="769441"/>
          </a:xfrm>
          <a:prstGeom prst="rect">
            <a:avLst/>
          </a:prstGeom>
          <a:noFill/>
        </p:spPr>
        <p:txBody>
          <a:bodyPr wrap="square" rtlCol="0">
            <a:spAutoFit/>
          </a:bodyPr>
          <a:lstStyle/>
          <a:p>
            <a:r>
              <a:rPr lang="da-DK" sz="4400" b="1" dirty="0">
                <a:solidFill>
                  <a:srgbClr val="44831E"/>
                </a:solidFill>
                <a:latin typeface="Arial" panose="020B0604020202020204" pitchFamily="34" charset="0"/>
                <a:ea typeface="+mj-ea"/>
                <a:cs typeface="Arial" panose="020B0604020202020204" pitchFamily="34" charset="0"/>
              </a:rPr>
              <a:t>Læringsmål</a:t>
            </a:r>
            <a:endParaRPr lang="da-DK" dirty="0"/>
          </a:p>
        </p:txBody>
      </p:sp>
    </p:spTree>
    <p:extLst>
      <p:ext uri="{BB962C8B-B14F-4D97-AF65-F5344CB8AC3E}">
        <p14:creationId xmlns:p14="http://schemas.microsoft.com/office/powerpoint/2010/main" val="1840848895"/>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title="Billede af siden ledsagerordning ">
            <a:extLst>
              <a:ext uri="{FF2B5EF4-FFF2-40B4-BE49-F238E27FC236}">
                <a16:creationId xmlns:a16="http://schemas.microsoft.com/office/drawing/2014/main" id="{1A9AADF4-0CA1-43AF-B780-D2F8EB1A9378}"/>
              </a:ext>
            </a:extLst>
          </p:cNvPr>
          <p:cNvPicPr>
            <a:picLocks noChangeAspect="1"/>
          </p:cNvPicPr>
          <p:nvPr/>
        </p:nvPicPr>
        <p:blipFill>
          <a:blip r:embed="rId3"/>
          <a:stretch>
            <a:fillRect/>
          </a:stretch>
        </p:blipFill>
        <p:spPr>
          <a:xfrm>
            <a:off x="1862246" y="1784831"/>
            <a:ext cx="8927668" cy="4538935"/>
          </a:xfrm>
          <a:prstGeom prst="rect">
            <a:avLst/>
          </a:prstGeom>
        </p:spPr>
      </p:pic>
      <p:sp>
        <p:nvSpPr>
          <p:cNvPr id="9" name="Rektangel" title="&quot;&quot;">
            <a:extLst>
              <a:ext uri="{FF2B5EF4-FFF2-40B4-BE49-F238E27FC236}">
                <a16:creationId xmlns:a16="http://schemas.microsoft.com/office/drawing/2014/main" id="{61149FAE-70BF-41AE-8B48-92D05D4D7A38}"/>
              </a:ext>
            </a:extLst>
          </p:cNvPr>
          <p:cNvSpPr/>
          <p:nvPr/>
        </p:nvSpPr>
        <p:spPr>
          <a:xfrm>
            <a:off x="1790700" y="1254175"/>
            <a:ext cx="285572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el 2">
            <a:extLst>
              <a:ext uri="{FF2B5EF4-FFF2-40B4-BE49-F238E27FC236}">
                <a16:creationId xmlns:a16="http://schemas.microsoft.com/office/drawing/2014/main" id="{CC44C412-96A7-4649-9E07-C32A7517F5B5}"/>
              </a:ext>
            </a:extLst>
          </p:cNvPr>
          <p:cNvSpPr txBox="1">
            <a:spLocks/>
          </p:cNvSpPr>
          <p:nvPr/>
        </p:nvSpPr>
        <p:spPr>
          <a:xfrm>
            <a:off x="1709320" y="900445"/>
            <a:ext cx="4616760"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Udgivelse i båndmenuen</a:t>
            </a:r>
          </a:p>
        </p:txBody>
      </p:sp>
      <p:sp>
        <p:nvSpPr>
          <p:cNvPr id="2" name="Titel 1"/>
          <p:cNvSpPr>
            <a:spLocks noGrp="1"/>
          </p:cNvSpPr>
          <p:nvPr>
            <p:ph type="title"/>
          </p:nvPr>
        </p:nvSpPr>
        <p:spPr>
          <a:xfrm>
            <a:off x="4892104" y="194836"/>
            <a:ext cx="286795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3" name="Billede 2"/>
          <p:cNvPicPr>
            <a:picLocks noChangeAspect="1"/>
          </p:cNvPicPr>
          <p:nvPr/>
        </p:nvPicPr>
        <p:blipFill rotWithShape="1">
          <a:blip r:embed="rId4">
            <a:extLst>
              <a:ext uri="{28A0092B-C50C-407E-A947-70E740481C1C}">
                <a14:useLocalDpi xmlns:a14="http://schemas.microsoft.com/office/drawing/2010/main" val="0"/>
              </a:ext>
            </a:extLst>
          </a:blip>
          <a:srcRect b="64638"/>
          <a:stretch/>
        </p:blipFill>
        <p:spPr>
          <a:xfrm>
            <a:off x="4646428" y="3900601"/>
            <a:ext cx="5917649" cy="2425148"/>
          </a:xfrm>
          <a:prstGeom prst="rect">
            <a:avLst/>
          </a:prstGeom>
        </p:spPr>
      </p:pic>
    </p:spTree>
    <p:extLst>
      <p:ext uri="{BB962C8B-B14F-4D97-AF65-F5344CB8AC3E}">
        <p14:creationId xmlns:p14="http://schemas.microsoft.com/office/powerpoint/2010/main" val="3604386601"/>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9114" y="1887605"/>
            <a:ext cx="6765752" cy="3791205"/>
          </a:xfrm>
          <a:prstGeom prst="rect">
            <a:avLst/>
          </a:prstGeom>
        </p:spPr>
      </p:pic>
      <p:sp>
        <p:nvSpPr>
          <p:cNvPr id="15" name="Text 2">
            <a:extLst>
              <a:ext uri="{FF2B5EF4-FFF2-40B4-BE49-F238E27FC236}">
                <a16:creationId xmlns:a16="http://schemas.microsoft.com/office/drawing/2014/main" id="{B46B85CC-1A38-4C13-95F1-B25328DA5D46}"/>
              </a:ext>
            </a:extLst>
          </p:cNvPr>
          <p:cNvSpPr txBox="1">
            <a:spLocks/>
          </p:cNvSpPr>
          <p:nvPr/>
        </p:nvSpPr>
        <p:spPr>
          <a:xfrm>
            <a:off x="770467" y="4954227"/>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44831E"/>
                </a:solidFill>
                <a:latin typeface="Arial" panose="020B0604020202020204" pitchFamily="34" charset="0"/>
                <a:cs typeface="Arial" panose="020B0604020202020204" pitchFamily="34" charset="0"/>
              </a:rPr>
              <a:t>Dine indstillinger bliver gemt til næste gang.</a:t>
            </a:r>
          </a:p>
        </p:txBody>
      </p:sp>
      <p:sp>
        <p:nvSpPr>
          <p:cNvPr id="14" name="TextBox">
            <a:extLst>
              <a:ext uri="{FF2B5EF4-FFF2-40B4-BE49-F238E27FC236}">
                <a16:creationId xmlns:a16="http://schemas.microsoft.com/office/drawing/2014/main" id="{3A0131A3-FAFE-4C6F-8F51-5B90DBC17EB9}"/>
              </a:ext>
            </a:extLst>
          </p:cNvPr>
          <p:cNvSpPr txBox="1"/>
          <p:nvPr/>
        </p:nvSpPr>
        <p:spPr>
          <a:xfrm>
            <a:off x="770468" y="2151727"/>
            <a:ext cx="3888257" cy="255454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 op.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Når du udgiver til borger.dk, skal indstillingerne normalt være som vist.</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Kun når du har foretaget ændringer på en side nede i hierarkiet, som skal udgives, kan du sætte hak i ‘Udgiv subelementer’. </a:t>
            </a:r>
          </a:p>
        </p:txBody>
      </p:sp>
      <p:sp>
        <p:nvSpPr>
          <p:cNvPr id="3" name="Titel"/>
          <p:cNvSpPr>
            <a:spLocks noGrp="1"/>
          </p:cNvSpPr>
          <p:nvPr>
            <p:ph type="title"/>
          </p:nvPr>
        </p:nvSpPr>
        <p:spPr>
          <a:xfrm>
            <a:off x="4431064" y="227561"/>
            <a:ext cx="2722296"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4: udgivelse</a:t>
            </a:r>
            <a:br>
              <a:rPr lang="da-DK" sz="2000" b="1" dirty="0">
                <a:solidFill>
                  <a:srgbClr val="FFFFFF"/>
                </a:solidFill>
                <a:latin typeface="Arial" panose="020B0604020202020204" pitchFamily="34" charset="0"/>
                <a:cs typeface="Arial" panose="020B0604020202020204" pitchFamily="34" charset="0"/>
              </a:rPr>
            </a:br>
            <a:endParaRPr lang="da-DK" dirty="0"/>
          </a:p>
        </p:txBody>
      </p:sp>
      <p:sp>
        <p:nvSpPr>
          <p:cNvPr id="6" name="Rektangel 5"/>
          <p:cNvSpPr/>
          <p:nvPr/>
        </p:nvSpPr>
        <p:spPr>
          <a:xfrm>
            <a:off x="7498603" y="3546587"/>
            <a:ext cx="1005915" cy="11941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p:cNvSpPr/>
          <p:nvPr/>
        </p:nvSpPr>
        <p:spPr>
          <a:xfrm>
            <a:off x="7498598" y="3913959"/>
            <a:ext cx="444127" cy="1201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p:cNvSpPr/>
          <p:nvPr/>
        </p:nvSpPr>
        <p:spPr>
          <a:xfrm>
            <a:off x="8915026" y="5296847"/>
            <a:ext cx="419385"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p:cNvSpPr/>
          <p:nvPr/>
        </p:nvSpPr>
        <p:spPr>
          <a:xfrm>
            <a:off x="8545419" y="343740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1" name="Ellipse 10"/>
          <p:cNvSpPr/>
          <p:nvPr/>
        </p:nvSpPr>
        <p:spPr>
          <a:xfrm>
            <a:off x="8001560" y="3842250"/>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2" name="Ellipse 11"/>
          <p:cNvSpPr/>
          <p:nvPr/>
        </p:nvSpPr>
        <p:spPr>
          <a:xfrm>
            <a:off x="8551395" y="525330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Tree>
    <p:extLst>
      <p:ext uri="{BB962C8B-B14F-4D97-AF65-F5344CB8AC3E}">
        <p14:creationId xmlns:p14="http://schemas.microsoft.com/office/powerpoint/2010/main" val="954483873"/>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feindenmark logo" title="&quot;&quot;">
            <a:extLst>
              <a:ext uri="{FF2B5EF4-FFF2-40B4-BE49-F238E27FC236}">
                <a16:creationId xmlns:a16="http://schemas.microsoft.com/office/drawing/2014/main" id="{1ACB33A2-C5B6-7D4F-A20B-B44B68264D52}"/>
              </a:ext>
            </a:extLst>
          </p:cNvPr>
          <p:cNvPicPr>
            <a:picLocks noChangeAspect="1"/>
          </p:cNvPicPr>
          <p:nvPr/>
        </p:nvPicPr>
        <p:blipFill rotWithShape="1">
          <a:blip r:embed="rId3"/>
          <a:srcRect r="50000"/>
          <a:stretch/>
        </p:blipFill>
        <p:spPr>
          <a:xfrm>
            <a:off x="9919369" y="1482977"/>
            <a:ext cx="2272631" cy="1219693"/>
          </a:xfrm>
          <a:prstGeom prst="rect">
            <a:avLst/>
          </a:prstGeom>
        </p:spPr>
      </p:pic>
      <p:pic>
        <p:nvPicPr>
          <p:cNvPr id="4" name="Billede" title="&quot;&quot;">
            <a:extLst>
              <a:ext uri="{FF2B5EF4-FFF2-40B4-BE49-F238E27FC236}">
                <a16:creationId xmlns:a16="http://schemas.microsoft.com/office/drawing/2014/main" id="{3B260241-6DF8-41FB-ADD2-07C74265AAC8}"/>
              </a:ext>
            </a:extLst>
          </p:cNvPr>
          <p:cNvPicPr>
            <a:picLocks noChangeAspect="1"/>
          </p:cNvPicPr>
          <p:nvPr/>
        </p:nvPicPr>
        <p:blipFill>
          <a:blip r:embed="rId4"/>
          <a:stretch>
            <a:fillRect/>
          </a:stretch>
        </p:blipFill>
        <p:spPr>
          <a:xfrm>
            <a:off x="2480592" y="1895039"/>
            <a:ext cx="6595815" cy="4178715"/>
          </a:xfrm>
          <a:prstGeom prst="rect">
            <a:avLst/>
          </a:prstGeom>
        </p:spPr>
      </p:pic>
      <p:sp>
        <p:nvSpPr>
          <p:cNvPr id="14" name="Rektangel" title="&quot;&quot;">
            <a:extLst>
              <a:ext uri="{FF2B5EF4-FFF2-40B4-BE49-F238E27FC236}">
                <a16:creationId xmlns:a16="http://schemas.microsoft.com/office/drawing/2014/main" id="{D2CAF6CD-F5DD-437B-BF60-E6B99D29899C}"/>
              </a:ext>
            </a:extLst>
          </p:cNvPr>
          <p:cNvSpPr/>
          <p:nvPr/>
        </p:nvSpPr>
        <p:spPr>
          <a:xfrm>
            <a:off x="662267" y="1330416"/>
            <a:ext cx="349506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itel 2">
            <a:extLst>
              <a:ext uri="{FF2B5EF4-FFF2-40B4-BE49-F238E27FC236}">
                <a16:creationId xmlns:a16="http://schemas.microsoft.com/office/drawing/2014/main" id="{4571CB25-0FFD-4FE5-B01A-DA03FBAF1000}"/>
              </a:ext>
            </a:extLst>
          </p:cNvPr>
          <p:cNvSpPr txBox="1">
            <a:spLocks/>
          </p:cNvSpPr>
          <p:nvPr/>
        </p:nvSpPr>
        <p:spPr>
          <a:xfrm>
            <a:off x="577206" y="999143"/>
            <a:ext cx="551879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Udgivelse for lifeindenmark.dk</a:t>
            </a:r>
          </a:p>
        </p:txBody>
      </p:sp>
      <p:sp>
        <p:nvSpPr>
          <p:cNvPr id="3" name="Titel"/>
          <p:cNvSpPr>
            <a:spLocks noGrp="1"/>
          </p:cNvSpPr>
          <p:nvPr>
            <p:ph type="title"/>
          </p:nvPr>
        </p:nvSpPr>
        <p:spPr>
          <a:xfrm>
            <a:off x="4892310" y="157414"/>
            <a:ext cx="2795124"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80915646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felt 2"/>
          <p:cNvSpPr txBox="1"/>
          <p:nvPr/>
        </p:nvSpPr>
        <p:spPr>
          <a:xfrm>
            <a:off x="8705850" y="4233941"/>
            <a:ext cx="2533650" cy="1323439"/>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Borger.dk</a:t>
            </a:r>
          </a:p>
          <a:p>
            <a:endParaRPr lang="da-DK" sz="1600" b="1"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Fællesoffentlig portal</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Stat, regioner og kommuner</a:t>
            </a:r>
          </a:p>
        </p:txBody>
      </p:sp>
      <p:pic>
        <p:nvPicPr>
          <p:cNvPr id="3" name="Picture 2" title="Danmarksko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803">
            <a:off x="4316389" y="1421387"/>
            <a:ext cx="3675711" cy="4347615"/>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1" title="Danmarskor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0739" y="1155779"/>
            <a:ext cx="3513185" cy="4155380"/>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kstfelt 1"/>
          <p:cNvSpPr txBox="1"/>
          <p:nvPr/>
        </p:nvSpPr>
        <p:spPr>
          <a:xfrm>
            <a:off x="592739" y="2952076"/>
            <a:ext cx="3048000" cy="1354217"/>
          </a:xfrm>
          <a:prstGeom prst="rect">
            <a:avLst/>
          </a:prstGeom>
          <a:noFill/>
        </p:spPr>
        <p:txBody>
          <a:bodyPr wrap="square" rtlCol="0">
            <a:spAutoFit/>
          </a:bodyPr>
          <a:lstStyle/>
          <a:p>
            <a:r>
              <a:rPr lang="da-DK" b="1" dirty="0">
                <a:solidFill>
                  <a:srgbClr val="FFFFFF"/>
                </a:solidFill>
                <a:latin typeface="Arial" panose="020B0604020202020204" pitchFamily="34" charset="0"/>
                <a:cs typeface="Arial" panose="020B0604020202020204" pitchFamily="34" charset="0"/>
              </a:rPr>
              <a:t>Kommunalreformen </a:t>
            </a:r>
          </a:p>
          <a:p>
            <a:endParaRPr lang="da-DK" sz="1600" b="1"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1. januar 2007</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272 kommuner &gt; 98</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14 amter &gt; 5 regioner</a:t>
            </a:r>
          </a:p>
        </p:txBody>
      </p:sp>
      <p:sp>
        <p:nvSpPr>
          <p:cNvPr id="13" name="Overskrift"/>
          <p:cNvSpPr>
            <a:spLocks noGrp="1"/>
          </p:cNvSpPr>
          <p:nvPr>
            <p:ph type="title"/>
          </p:nvPr>
        </p:nvSpPr>
        <p:spPr>
          <a:xfrm>
            <a:off x="4129376" y="126586"/>
            <a:ext cx="10515600" cy="1325563"/>
          </a:xfrm>
        </p:spPr>
        <p:txBody>
          <a:bodyPr/>
          <a:lstStyle/>
          <a:p>
            <a:pPr defTabSz="457200">
              <a:lnSpc>
                <a:spcPct val="100000"/>
              </a:lnSpc>
              <a:spcBef>
                <a:spcPts val="0"/>
              </a:spcBef>
            </a:pPr>
            <a:r>
              <a:rPr lang="da-DK" sz="2000" b="1" dirty="0">
                <a:solidFill>
                  <a:srgbClr val="FFFFFF"/>
                </a:solidFill>
                <a:latin typeface="Arial" panose="020B0604020202020204" pitchFamily="34" charset="0"/>
                <a:cs typeface="Arial" panose="020B0604020202020204" pitchFamily="34" charset="0"/>
              </a:rPr>
              <a:t>Lektion 1: introduktion til borger.dk </a:t>
            </a:r>
            <a:br>
              <a:rPr lang="da-DK" sz="2000" b="1" dirty="0">
                <a:solidFill>
                  <a:srgbClr val="FFFFFF"/>
                </a:solidFill>
                <a:latin typeface="Arial" panose="020B0604020202020204" pitchFamily="34" charset="0"/>
                <a:cs typeface="Arial" panose="020B0604020202020204" pitchFamily="34" charset="0"/>
              </a:rPr>
            </a:br>
            <a:r>
              <a:rPr lang="da-DK" sz="2000" b="1" dirty="0">
                <a:solidFill>
                  <a:srgbClr val="FFFFFF"/>
                </a:solidFill>
                <a:latin typeface="Arial" panose="020B0604020202020204" pitchFamily="34" charset="0"/>
                <a:ea typeface="+mn-ea"/>
                <a:cs typeface="Arial" panose="020B0604020202020204" pitchFamily="34" charset="0"/>
              </a:rPr>
              <a:t/>
            </a:r>
            <a:br>
              <a:rPr lang="da-DK" sz="2000" b="1" dirty="0">
                <a:solidFill>
                  <a:srgbClr val="FFFFFF"/>
                </a:solidFill>
                <a:latin typeface="Arial" panose="020B0604020202020204" pitchFamily="34" charset="0"/>
                <a:ea typeface="+mn-ea"/>
                <a:cs typeface="Arial" panose="020B0604020202020204" pitchFamily="34" charset="0"/>
              </a:rPr>
            </a:br>
            <a:endParaRPr lang="da-DK"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13736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ifeindenmark logo" title="&quot;&quot;">
            <a:extLst>
              <a:ext uri="{FF2B5EF4-FFF2-40B4-BE49-F238E27FC236}">
                <a16:creationId xmlns:a16="http://schemas.microsoft.com/office/drawing/2014/main" id="{D5A5C782-C117-A2EE-A2D5-4BC7C718DEF2}"/>
              </a:ext>
            </a:extLst>
          </p:cNvPr>
          <p:cNvPicPr>
            <a:picLocks noChangeAspect="1"/>
          </p:cNvPicPr>
          <p:nvPr/>
        </p:nvPicPr>
        <p:blipFill rotWithShape="1">
          <a:blip r:embed="rId3"/>
          <a:srcRect r="50000"/>
          <a:stretch/>
        </p:blipFill>
        <p:spPr>
          <a:xfrm>
            <a:off x="9919369" y="1493994"/>
            <a:ext cx="2272631" cy="1219693"/>
          </a:xfrm>
          <a:prstGeom prst="rect">
            <a:avLst/>
          </a:prstGeom>
        </p:spPr>
      </p:pic>
      <p:pic>
        <p:nvPicPr>
          <p:cNvPr id="2" name="Billede 1" title="Billede af pop up vindue ">
            <a:extLst>
              <a:ext uri="{FF2B5EF4-FFF2-40B4-BE49-F238E27FC236}">
                <a16:creationId xmlns:a16="http://schemas.microsoft.com/office/drawing/2014/main" id="{1D280FCE-13A6-412A-9F21-53E145277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619" y="999143"/>
            <a:ext cx="3983356" cy="4943513"/>
          </a:xfrm>
          <a:prstGeom prst="rect">
            <a:avLst/>
          </a:prstGeom>
          <a:ln w="38100" cap="sq">
            <a:noFill/>
            <a:prstDash val="solid"/>
            <a:miter lim="800000"/>
          </a:ln>
          <a:effectLst/>
        </p:spPr>
      </p:pic>
      <p:sp>
        <p:nvSpPr>
          <p:cNvPr id="7" name="text 2">
            <a:extLst>
              <a:ext uri="{FF2B5EF4-FFF2-40B4-BE49-F238E27FC236}">
                <a16:creationId xmlns:a16="http://schemas.microsoft.com/office/drawing/2014/main" id="{8CC3A583-5E24-44A6-B185-D9C95807BBC7}"/>
              </a:ext>
            </a:extLst>
          </p:cNvPr>
          <p:cNvSpPr txBox="1">
            <a:spLocks/>
          </p:cNvSpPr>
          <p:nvPr/>
        </p:nvSpPr>
        <p:spPr>
          <a:xfrm>
            <a:off x="770467" y="4954227"/>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44831E"/>
                </a:solidFill>
                <a:latin typeface="Arial" panose="020B0604020202020204" pitchFamily="34" charset="0"/>
                <a:cs typeface="Arial" panose="020B0604020202020204" pitchFamily="34" charset="0"/>
              </a:rPr>
              <a:t>Dine indstillinger bliver gemt til næste gang.</a:t>
            </a:r>
          </a:p>
        </p:txBody>
      </p:sp>
      <p:sp>
        <p:nvSpPr>
          <p:cNvPr id="6" name="TextBox">
            <a:extLst>
              <a:ext uri="{FF2B5EF4-FFF2-40B4-BE49-F238E27FC236}">
                <a16:creationId xmlns:a16="http://schemas.microsoft.com/office/drawing/2014/main" id="{73681497-E0BA-415A-8294-677A639032F7}"/>
              </a:ext>
            </a:extLst>
          </p:cNvPr>
          <p:cNvSpPr txBox="1"/>
          <p:nvPr/>
        </p:nvSpPr>
        <p:spPr>
          <a:xfrm>
            <a:off x="770468" y="2151727"/>
            <a:ext cx="3888257" cy="255454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 op.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Når du udgiver til lifeindenmark.dk, skal indstillingerne normalt være som vist.</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Kun når du har foretaget ændringer på en side nede i hierarkiet, som skal udgives, kan du sætte hak i ‘Udgiv subelementer’. </a:t>
            </a:r>
          </a:p>
        </p:txBody>
      </p:sp>
      <p:sp>
        <p:nvSpPr>
          <p:cNvPr id="10" name="Rektangel" title="&quot;&quot;">
            <a:extLst>
              <a:ext uri="{FF2B5EF4-FFF2-40B4-BE49-F238E27FC236}">
                <a16:creationId xmlns:a16="http://schemas.microsoft.com/office/drawing/2014/main" id="{D2CAF6CD-F5DD-437B-BF60-E6B99D29899C}"/>
              </a:ext>
            </a:extLst>
          </p:cNvPr>
          <p:cNvSpPr/>
          <p:nvPr/>
        </p:nvSpPr>
        <p:spPr>
          <a:xfrm>
            <a:off x="662267" y="1330416"/>
            <a:ext cx="349506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2">
            <a:extLst>
              <a:ext uri="{FF2B5EF4-FFF2-40B4-BE49-F238E27FC236}">
                <a16:creationId xmlns:a16="http://schemas.microsoft.com/office/drawing/2014/main" id="{4571CB25-0FFD-4FE5-B01A-DA03FBAF1000}"/>
              </a:ext>
            </a:extLst>
          </p:cNvPr>
          <p:cNvSpPr txBox="1">
            <a:spLocks/>
          </p:cNvSpPr>
          <p:nvPr/>
        </p:nvSpPr>
        <p:spPr>
          <a:xfrm>
            <a:off x="577206" y="999143"/>
            <a:ext cx="551879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Udgivelse for lifeindenmark.dk</a:t>
            </a:r>
          </a:p>
        </p:txBody>
      </p:sp>
      <p:sp>
        <p:nvSpPr>
          <p:cNvPr id="4" name="Titel"/>
          <p:cNvSpPr>
            <a:spLocks noGrp="1"/>
          </p:cNvSpPr>
          <p:nvPr>
            <p:ph type="title"/>
          </p:nvPr>
        </p:nvSpPr>
        <p:spPr>
          <a:xfrm>
            <a:off x="4827750" y="212384"/>
            <a:ext cx="2876044"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472389160"/>
      </p:ext>
    </p:extLst>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4A266150-7D85-4C25-BEC2-11497AAFA66A}"/>
              </a:ext>
            </a:extLst>
          </p:cNvPr>
          <p:cNvSpPr txBox="1">
            <a:spLocks/>
          </p:cNvSpPr>
          <p:nvPr/>
        </p:nvSpPr>
        <p:spPr>
          <a:xfrm>
            <a:off x="5076635" y="2580217"/>
            <a:ext cx="3878679" cy="16975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dirty="0">
                <a:solidFill>
                  <a:srgbClr val="FFFFFF"/>
                </a:solidFill>
                <a:latin typeface="Arial" panose="020B0604020202020204" pitchFamily="34" charset="0"/>
                <a:cs typeface="Arial" panose="020B0604020202020204" pitchFamily="34" charset="0"/>
              </a:rPr>
              <a:t>Elementet er udgivet, når du ser denne pop op.</a:t>
            </a:r>
          </a:p>
        </p:txBody>
      </p:sp>
      <p:pic>
        <p:nvPicPr>
          <p:cNvPr id="3" name="Picture 1" descr="Billedet viser et pop up vindue med overskriften: Udgiv element " title="Billede af pop up vindue "/>
          <p:cNvPicPr>
            <a:picLocks noChangeAspect="1"/>
          </p:cNvPicPr>
          <p:nvPr/>
        </p:nvPicPr>
        <p:blipFill>
          <a:blip r:embed="rId3"/>
          <a:stretch>
            <a:fillRect/>
          </a:stretch>
        </p:blipFill>
        <p:spPr>
          <a:xfrm>
            <a:off x="1361040" y="1536181"/>
            <a:ext cx="3213308" cy="3975788"/>
          </a:xfrm>
          <a:prstGeom prst="rect">
            <a:avLst/>
          </a:prstGeom>
          <a:ln w="19050" cap="sq">
            <a:noFill/>
            <a:prstDash val="solid"/>
            <a:miter lim="800000"/>
          </a:ln>
          <a:effectLst/>
        </p:spPr>
      </p:pic>
      <p:sp>
        <p:nvSpPr>
          <p:cNvPr id="2" name="Titel 1"/>
          <p:cNvSpPr>
            <a:spLocks noGrp="1"/>
          </p:cNvSpPr>
          <p:nvPr>
            <p:ph type="title"/>
          </p:nvPr>
        </p:nvSpPr>
        <p:spPr>
          <a:xfrm>
            <a:off x="4787113" y="203509"/>
            <a:ext cx="276275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091057109"/>
      </p:ext>
    </p:extLst>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2" title="Billede af advarslesvindue ">
            <a:extLst>
              <a:ext uri="{FF2B5EF4-FFF2-40B4-BE49-F238E27FC236}">
                <a16:creationId xmlns:a16="http://schemas.microsoft.com/office/drawing/2014/main" id="{92435F53-33E0-44D6-B8EC-DB92972DFB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5713" y="3140427"/>
            <a:ext cx="5760619" cy="3130640"/>
          </a:xfrm>
          <a:prstGeom prst="rect">
            <a:avLst/>
          </a:prstGeom>
          <a:ln>
            <a:noFill/>
          </a:ln>
        </p:spPr>
      </p:pic>
      <p:sp>
        <p:nvSpPr>
          <p:cNvPr id="7" name="TextBox">
            <a:extLst>
              <a:ext uri="{FF2B5EF4-FFF2-40B4-BE49-F238E27FC236}">
                <a16:creationId xmlns:a16="http://schemas.microsoft.com/office/drawing/2014/main" id="{C94F01DF-A37A-48E8-BAD6-502E9A729AEC}"/>
              </a:ext>
            </a:extLst>
          </p:cNvPr>
          <p:cNvSpPr txBox="1"/>
          <p:nvPr/>
        </p:nvSpPr>
        <p:spPr>
          <a:xfrm>
            <a:off x="1541188" y="5186171"/>
            <a:ext cx="3888257" cy="584775"/>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Klik på afbryd, hvis du vil undgå at overskrive en andens ændringer.</a:t>
            </a:r>
          </a:p>
        </p:txBody>
      </p:sp>
      <p:pic>
        <p:nvPicPr>
          <p:cNvPr id="3" name="Billede 1" title="Billede af advarselsvindue ">
            <a:extLst>
              <a:ext uri="{FF2B5EF4-FFF2-40B4-BE49-F238E27FC236}">
                <a16:creationId xmlns:a16="http://schemas.microsoft.com/office/drawing/2014/main" id="{822A5528-F326-4829-A37A-8B30080D74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532" y="1646580"/>
            <a:ext cx="5862568" cy="3130586"/>
          </a:xfrm>
          <a:prstGeom prst="rect">
            <a:avLst/>
          </a:prstGeom>
          <a:ln>
            <a:noFill/>
          </a:ln>
        </p:spPr>
      </p:pic>
      <p:sp>
        <p:nvSpPr>
          <p:cNvPr id="6" name="Rektangel" title="&quot;&quot;">
            <a:extLst>
              <a:ext uri="{FF2B5EF4-FFF2-40B4-BE49-F238E27FC236}">
                <a16:creationId xmlns:a16="http://schemas.microsoft.com/office/drawing/2014/main" id="{101C8A74-6F62-4ECC-8C01-183D776352B2}"/>
              </a:ext>
            </a:extLst>
          </p:cNvPr>
          <p:cNvSpPr/>
          <p:nvPr/>
        </p:nvSpPr>
        <p:spPr>
          <a:xfrm>
            <a:off x="672899" y="1359047"/>
            <a:ext cx="600434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67D43DE7-500A-407D-B7AF-4FC0836A0DB4}"/>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dirty="0">
                <a:solidFill>
                  <a:srgbClr val="FFFFFF"/>
                </a:solidFill>
                <a:latin typeface="Arial" panose="020B0604020202020204" pitchFamily="34" charset="0"/>
                <a:cs typeface="Arial" panose="020B0604020202020204" pitchFamily="34" charset="0"/>
              </a:rPr>
              <a:t>Advarsel: Hvis en anden redaktør også har redigeret</a:t>
            </a:r>
          </a:p>
        </p:txBody>
      </p:sp>
      <p:sp>
        <p:nvSpPr>
          <p:cNvPr id="8" name="Titel"/>
          <p:cNvSpPr>
            <a:spLocks noGrp="1"/>
          </p:cNvSpPr>
          <p:nvPr>
            <p:ph type="title"/>
          </p:nvPr>
        </p:nvSpPr>
        <p:spPr>
          <a:xfrm>
            <a:off x="4770930" y="202928"/>
            <a:ext cx="286795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032978472"/>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
            <a:extLst>
              <a:ext uri="{FF2B5EF4-FFF2-40B4-BE49-F238E27FC236}">
                <a16:creationId xmlns:a16="http://schemas.microsoft.com/office/drawing/2014/main" id="{B0342D48-363D-C376-C46C-732518499CA4}"/>
              </a:ext>
            </a:extLst>
          </p:cNvPr>
          <p:cNvSpPr txBox="1">
            <a:spLocks/>
          </p:cNvSpPr>
          <p:nvPr/>
        </p:nvSpPr>
        <p:spPr>
          <a:xfrm>
            <a:off x="779515" y="2304919"/>
            <a:ext cx="5976364" cy="45674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Navigér til den indholdsside, hvor du løbende har foretaget ændringer.</a:t>
            </a:r>
          </a:p>
          <a:p>
            <a:pPr lvl="1"/>
            <a:r>
              <a:rPr lang="da-DK" sz="1400" dirty="0">
                <a:solidFill>
                  <a:srgbClr val="FFFFFF"/>
                </a:solidFill>
                <a:latin typeface="Arial" panose="020B0604020202020204" pitchFamily="34" charset="0"/>
                <a:cs typeface="Arial" panose="020B0604020202020204" pitchFamily="34" charset="0"/>
              </a:rPr>
              <a:t>(brug din indholdsside fra tidligere opgaver)</a:t>
            </a:r>
          </a:p>
          <a:p>
            <a:pPr marL="800100" lvl="1" indent="0">
              <a:buNone/>
            </a:pPr>
            <a:endParaRPr lang="da-DK" sz="14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Tjek din side i preview-visning.</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Redigér eventuelle fejl og mangler.</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Udgiv siden.</a:t>
            </a:r>
          </a:p>
          <a:p>
            <a:pPr marL="0" indent="0">
              <a:buNone/>
            </a:pPr>
            <a:endParaRPr lang="da-DK" sz="1400" dirty="0">
              <a:solidFill>
                <a:srgbClr val="FFFFFF"/>
              </a:solidFill>
              <a:latin typeface="Arial" panose="020B0604020202020204" pitchFamily="34" charset="0"/>
              <a:cs typeface="Arial" panose="020B0604020202020204" pitchFamily="34" charset="0"/>
            </a:endParaRPr>
          </a:p>
        </p:txBody>
      </p:sp>
      <p:pic>
        <p:nvPicPr>
          <p:cNvPr id="6" name="Billede">
            <a:extLst>
              <a:ext uri="{FF2B5EF4-FFF2-40B4-BE49-F238E27FC236}">
                <a16:creationId xmlns:a16="http://schemas.microsoft.com/office/drawing/2014/main" id="{AB5FE27D-044C-2DBE-BD5A-36CE850C9008}"/>
              </a:ext>
            </a:extLst>
          </p:cNvPr>
          <p:cNvPicPr>
            <a:picLocks noChangeAspect="1"/>
          </p:cNvPicPr>
          <p:nvPr/>
        </p:nvPicPr>
        <p:blipFill rotWithShape="1">
          <a:blip r:embed="rId3">
            <a:extLst>
              <a:ext uri="{28A0092B-C50C-407E-A947-70E740481C1C}">
                <a14:useLocalDpi xmlns:a14="http://schemas.microsoft.com/office/drawing/2010/main" val="0"/>
              </a:ext>
            </a:extLst>
          </a:blip>
          <a:srcRect l="6574" r="11562"/>
          <a:stretch/>
        </p:blipFill>
        <p:spPr>
          <a:xfrm>
            <a:off x="6517758" y="1512279"/>
            <a:ext cx="5362786" cy="4368131"/>
          </a:xfrm>
          <a:prstGeom prst="rect">
            <a:avLst/>
          </a:prstGeom>
        </p:spPr>
      </p:pic>
      <p:sp>
        <p:nvSpPr>
          <p:cNvPr id="2" name="Rektangel" title="&quot;&quot;">
            <a:extLst>
              <a:ext uri="{FF2B5EF4-FFF2-40B4-BE49-F238E27FC236}">
                <a16:creationId xmlns:a16="http://schemas.microsoft.com/office/drawing/2014/main" id="{B14467D3-360F-40EE-AE40-049F0CED76CB}"/>
              </a:ext>
            </a:extLst>
          </p:cNvPr>
          <p:cNvSpPr/>
          <p:nvPr/>
        </p:nvSpPr>
        <p:spPr>
          <a:xfrm>
            <a:off x="856518" y="1766044"/>
            <a:ext cx="154017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txBox="1"/>
          <p:nvPr/>
        </p:nvSpPr>
        <p:spPr>
          <a:xfrm>
            <a:off x="856518" y="1258122"/>
            <a:ext cx="2474844" cy="800219"/>
          </a:xfrm>
          <a:prstGeom prst="rect">
            <a:avLst/>
          </a:prstGeom>
          <a:noFill/>
        </p:spPr>
        <p:txBody>
          <a:bodyPr wrap="square" rtlCol="0">
            <a:spAutoFit/>
          </a:bodyPr>
          <a:lstStyle/>
          <a:p>
            <a:pPr lvl="0"/>
            <a:r>
              <a:rPr lang="da-DK" sz="2800" dirty="0">
                <a:solidFill>
                  <a:prstClr val="white"/>
                </a:solidFill>
                <a:latin typeface="Arial" panose="020B0604020202020204" pitchFamily="34" charset="0"/>
                <a:cs typeface="Arial" panose="020B0604020202020204" pitchFamily="34" charset="0"/>
              </a:rPr>
              <a:t>Øvelse 4</a:t>
            </a:r>
          </a:p>
          <a:p>
            <a:endParaRPr lang="da-DK" dirty="0"/>
          </a:p>
        </p:txBody>
      </p:sp>
      <p:sp>
        <p:nvSpPr>
          <p:cNvPr id="7" name="Titel"/>
          <p:cNvSpPr>
            <a:spLocks noGrp="1"/>
          </p:cNvSpPr>
          <p:nvPr>
            <p:ph type="title"/>
          </p:nvPr>
        </p:nvSpPr>
        <p:spPr>
          <a:xfrm>
            <a:off x="4757040" y="186717"/>
            <a:ext cx="290841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683195637"/>
      </p:ext>
    </p:extLst>
  </p:cSld>
  <p:clrMapOvr>
    <a:masterClrMapping/>
  </p:clrMapOvr>
  <p:transition spd="slow">
    <p:push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title="&quot;&quot;">
            <a:extLst>
              <a:ext uri="{FF2B5EF4-FFF2-40B4-BE49-F238E27FC236}">
                <a16:creationId xmlns:a16="http://schemas.microsoft.com/office/drawing/2014/main" id="{304D3F40-9EB3-4762-985B-4AB07403F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812" y="1085724"/>
            <a:ext cx="6819410" cy="4686552"/>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title="&quot;&quot;">
            <a:extLst>
              <a:ext uri="{FF2B5EF4-FFF2-40B4-BE49-F238E27FC236}">
                <a16:creationId xmlns:a16="http://schemas.microsoft.com/office/drawing/2014/main" id="{B14467D3-360F-40EE-AE40-049F0CED76CB}"/>
              </a:ext>
            </a:extLst>
          </p:cNvPr>
          <p:cNvSpPr/>
          <p:nvPr/>
        </p:nvSpPr>
        <p:spPr>
          <a:xfrm>
            <a:off x="525516" y="2373539"/>
            <a:ext cx="397391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p:cNvSpPr>
            <a:spLocks noGrp="1"/>
          </p:cNvSpPr>
          <p:nvPr>
            <p:ph type="title"/>
          </p:nvPr>
        </p:nvSpPr>
        <p:spPr>
          <a:xfrm>
            <a:off x="525516" y="1190512"/>
            <a:ext cx="10515600" cy="1325563"/>
          </a:xfrm>
        </p:spPr>
        <p:txBody>
          <a:bodyPr/>
          <a:lstStyle/>
          <a:p>
            <a:pPr lvl="0" defTabSz="457200">
              <a:lnSpc>
                <a:spcPct val="100000"/>
              </a:lnSpc>
              <a:spcBef>
                <a:spcPts val="0"/>
              </a:spcBef>
            </a:pPr>
            <a:r>
              <a:rPr lang="da-DK" sz="3600" b="1" dirty="0">
                <a:solidFill>
                  <a:prstClr val="white"/>
                </a:solidFill>
                <a:latin typeface="Arial" panose="020B0604020202020204" pitchFamily="34" charset="0"/>
                <a:ea typeface="+mn-ea"/>
                <a:cs typeface="Arial" panose="020B0604020202020204" pitchFamily="34" charset="0"/>
              </a:rPr>
              <a:t>Lektion 5:</a:t>
            </a:r>
            <a:br>
              <a:rPr lang="da-DK" sz="3600" b="1" dirty="0">
                <a:solidFill>
                  <a:prstClr val="white"/>
                </a:solidFill>
                <a:latin typeface="Arial" panose="020B0604020202020204" pitchFamily="34" charset="0"/>
                <a:ea typeface="+mn-ea"/>
                <a:cs typeface="Arial" panose="020B0604020202020204" pitchFamily="34" charset="0"/>
              </a:rPr>
            </a:br>
            <a:r>
              <a:rPr lang="da-DK" sz="3600" dirty="0">
                <a:solidFill>
                  <a:prstClr val="white"/>
                </a:solidFill>
                <a:latin typeface="Arial" panose="020B0604020202020204" pitchFamily="34" charset="0"/>
                <a:ea typeface="+mn-ea"/>
                <a:cs typeface="Arial" panose="020B0604020202020204" pitchFamily="34" charset="0"/>
              </a:rPr>
              <a:t>genbrugelige links</a:t>
            </a:r>
            <a:br>
              <a:rPr lang="da-DK" sz="3600" dirty="0">
                <a:solidFill>
                  <a:prstClr val="white"/>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691009425"/>
      </p:ext>
    </p:extLst>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
          <p:cNvSpPr>
            <a:spLocks noGrp="1"/>
          </p:cNvSpPr>
          <p:nvPr>
            <p:ph sz="quarter" idx="4294967295"/>
          </p:nvPr>
        </p:nvSpPr>
        <p:spPr>
          <a:xfrm>
            <a:off x="885217" y="2096294"/>
            <a:ext cx="6904038" cy="2665412"/>
          </a:xfrm>
          <a:prstGeom prst="rect">
            <a:avLst/>
          </a:prstGeom>
        </p:spPr>
        <p:txBody>
          <a:bodyPr/>
          <a:lstStyle/>
          <a:p>
            <a:r>
              <a:rPr lang="da-DK" sz="1800" dirty="0">
                <a:solidFill>
                  <a:srgbClr val="FFFFFF"/>
                </a:solidFill>
                <a:latin typeface="Arial" panose="020B0604020202020204" pitchFamily="34" charset="0"/>
                <a:cs typeface="Arial" panose="020B0604020202020204" pitchFamily="34" charset="0"/>
              </a:rPr>
              <a:t>Du kan indsætte genbrugelige links i tekster.</a:t>
            </a:r>
          </a:p>
          <a:p>
            <a:r>
              <a:rPr lang="da-DK" sz="1800" dirty="0">
                <a:solidFill>
                  <a:srgbClr val="FFFFFF"/>
                </a:solidFill>
                <a:latin typeface="Arial" panose="020B0604020202020204" pitchFamily="34" charset="0"/>
                <a:cs typeface="Arial" panose="020B0604020202020204" pitchFamily="34" charset="0"/>
              </a:rPr>
              <a:t>Du kan redigere genbrugelige links.</a:t>
            </a:r>
          </a:p>
          <a:p>
            <a:r>
              <a:rPr lang="da-DK" sz="1800" dirty="0">
                <a:solidFill>
                  <a:srgbClr val="FFFFFF"/>
                </a:solidFill>
                <a:latin typeface="Arial" panose="020B0604020202020204" pitchFamily="34" charset="0"/>
                <a:cs typeface="Arial" panose="020B0604020202020204" pitchFamily="34" charset="0"/>
              </a:rPr>
              <a:t>Du kan oprette genbrugelige links.</a:t>
            </a:r>
          </a:p>
          <a:p>
            <a:pPr marL="0" indent="0">
              <a:buNone/>
            </a:pPr>
            <a:endParaRPr lang="da-DK" sz="1800" dirty="0"/>
          </a:p>
        </p:txBody>
      </p:sp>
      <p:sp>
        <p:nvSpPr>
          <p:cNvPr id="3" name="Title 2"/>
          <p:cNvSpPr>
            <a:spLocks noGrp="1"/>
          </p:cNvSpPr>
          <p:nvPr>
            <p:ph type="title" idx="4294967295"/>
          </p:nvPr>
        </p:nvSpPr>
        <p:spPr>
          <a:xfrm>
            <a:off x="885217" y="1182385"/>
            <a:ext cx="9596438" cy="628650"/>
          </a:xfrm>
          <a:prstGeom prst="rect">
            <a:avLst/>
          </a:prstGeom>
        </p:spPr>
        <p:txBody>
          <a:bodyPr/>
          <a:lstStyle/>
          <a:p>
            <a:r>
              <a:rPr lang="da-DK" b="1" dirty="0">
                <a:solidFill>
                  <a:srgbClr val="44831E"/>
                </a:solidFill>
                <a:latin typeface="Arial" panose="020B0604020202020204" pitchFamily="34" charset="0"/>
                <a:cs typeface="Arial" panose="020B0604020202020204" pitchFamily="34" charset="0"/>
              </a:rPr>
              <a:t>Læringsmål</a:t>
            </a:r>
          </a:p>
        </p:txBody>
      </p:sp>
      <p:sp>
        <p:nvSpPr>
          <p:cNvPr id="8" name="Title 1">
            <a:extLst>
              <a:ext uri="{FF2B5EF4-FFF2-40B4-BE49-F238E27FC236}">
                <a16:creationId xmlns:a16="http://schemas.microsoft.com/office/drawing/2014/main" id="{955D73FD-AFDB-4005-8919-A0A347B945C1}"/>
              </a:ext>
            </a:extLst>
          </p:cNvPr>
          <p:cNvSpPr txBox="1">
            <a:spLocks/>
          </p:cNvSpPr>
          <p:nvPr/>
        </p:nvSpPr>
        <p:spPr>
          <a:xfrm>
            <a:off x="2784954" y="103910"/>
            <a:ext cx="7082253" cy="6264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da-DK" sz="2400" kern="1200" smtClean="0">
                <a:solidFill>
                  <a:srgbClr val="395B73"/>
                </a:solidFill>
                <a:latin typeface="Cambria" panose="02040503050406030204" pitchFamily="18" charset="0"/>
                <a:ea typeface="+mn-ea"/>
                <a:cs typeface="Arial"/>
              </a:defRPr>
            </a:lvl1pPr>
          </a:lstStyle>
          <a:p>
            <a:pPr algn="ctr"/>
            <a:r>
              <a:rPr lang="da-DK" sz="2000" b="1" dirty="0">
                <a:solidFill>
                  <a:srgbClr val="FFFFFF"/>
                </a:solidFill>
                <a:latin typeface="Arial" panose="020B0604020202020204" pitchFamily="34" charset="0"/>
                <a:cs typeface="Arial" panose="020B0604020202020204" pitchFamily="34" charset="0"/>
              </a:rPr>
              <a:t>Lektion 5: genbrugelige links</a:t>
            </a:r>
          </a:p>
        </p:txBody>
      </p:sp>
    </p:spTree>
    <p:extLst>
      <p:ext uri="{BB962C8B-B14F-4D97-AF65-F5344CB8AC3E}">
        <p14:creationId xmlns:p14="http://schemas.microsoft.com/office/powerpoint/2010/main" val="1004331202"/>
      </p:ext>
    </p:extLst>
  </p:cSld>
  <p:clrMapOvr>
    <a:masterClrMapping/>
  </p:clrMapOvr>
  <p:transition spd="slow">
    <p:push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title="Billede af siden ledsagerordning ">
            <a:extLst>
              <a:ext uri="{FF2B5EF4-FFF2-40B4-BE49-F238E27FC236}">
                <a16:creationId xmlns:a16="http://schemas.microsoft.com/office/drawing/2014/main" id="{23267F2E-BDEB-4AB4-8509-85270C09F2C2}"/>
              </a:ext>
            </a:extLst>
          </p:cNvPr>
          <p:cNvPicPr>
            <a:picLocks noChangeAspect="1"/>
          </p:cNvPicPr>
          <p:nvPr/>
        </p:nvPicPr>
        <p:blipFill>
          <a:blip r:embed="rId3"/>
          <a:stretch>
            <a:fillRect/>
          </a:stretch>
        </p:blipFill>
        <p:spPr>
          <a:xfrm>
            <a:off x="2732466" y="1690977"/>
            <a:ext cx="6727068" cy="4557358"/>
          </a:xfrm>
          <a:prstGeom prst="rect">
            <a:avLst/>
          </a:prstGeom>
        </p:spPr>
      </p:pic>
      <p:sp>
        <p:nvSpPr>
          <p:cNvPr id="6" name="Rektangel" title="&quot;&quot;">
            <a:extLst>
              <a:ext uri="{FF2B5EF4-FFF2-40B4-BE49-F238E27FC236}">
                <a16:creationId xmlns:a16="http://schemas.microsoft.com/office/drawing/2014/main" id="{101C8A74-6F62-4ECC-8C01-183D776352B2}"/>
              </a:ext>
            </a:extLst>
          </p:cNvPr>
          <p:cNvSpPr/>
          <p:nvPr/>
        </p:nvSpPr>
        <p:spPr>
          <a:xfrm>
            <a:off x="672899" y="1354988"/>
            <a:ext cx="569600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67D43DE7-500A-407D-B7AF-4FC0836A0DB4}"/>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Genbrugelige links – kan indsættes i alle tekstfelter</a:t>
            </a:r>
          </a:p>
        </p:txBody>
      </p:sp>
      <p:sp>
        <p:nvSpPr>
          <p:cNvPr id="3" name="Titel 1"/>
          <p:cNvSpPr>
            <a:spLocks noGrp="1"/>
          </p:cNvSpPr>
          <p:nvPr>
            <p:ph type="title"/>
          </p:nvPr>
        </p:nvSpPr>
        <p:spPr>
          <a:xfrm>
            <a:off x="4208896" y="187100"/>
            <a:ext cx="39684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7" name="Billede 6"/>
          <p:cNvPicPr>
            <a:picLocks noChangeAspect="1"/>
          </p:cNvPicPr>
          <p:nvPr/>
        </p:nvPicPr>
        <p:blipFill rotWithShape="1">
          <a:blip r:embed="rId4">
            <a:extLst>
              <a:ext uri="{28A0092B-C50C-407E-A947-70E740481C1C}">
                <a14:useLocalDpi xmlns:a14="http://schemas.microsoft.com/office/drawing/2010/main" val="0"/>
              </a:ext>
            </a:extLst>
          </a:blip>
          <a:srcRect l="2326" t="8217" r="3087" b="64341"/>
          <a:stretch/>
        </p:blipFill>
        <p:spPr>
          <a:xfrm>
            <a:off x="4722884" y="3671041"/>
            <a:ext cx="4166675" cy="1400943"/>
          </a:xfrm>
          <a:prstGeom prst="rect">
            <a:avLst/>
          </a:prstGeom>
        </p:spPr>
      </p:pic>
    </p:spTree>
    <p:extLst>
      <p:ext uri="{BB962C8B-B14F-4D97-AF65-F5344CB8AC3E}">
        <p14:creationId xmlns:p14="http://schemas.microsoft.com/office/powerpoint/2010/main" val="108030348"/>
      </p:ext>
    </p:extLst>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title="Billede af tekstredigeringsfeltet på siden for ledsagerordning ">
            <a:extLst>
              <a:ext uri="{FF2B5EF4-FFF2-40B4-BE49-F238E27FC236}">
                <a16:creationId xmlns:a16="http://schemas.microsoft.com/office/drawing/2014/main" id="{38E96C85-3DBA-4A9A-B283-3ABF3A97C0EA}"/>
              </a:ext>
            </a:extLst>
          </p:cNvPr>
          <p:cNvPicPr>
            <a:picLocks noChangeAspect="1"/>
          </p:cNvPicPr>
          <p:nvPr/>
        </p:nvPicPr>
        <p:blipFill rotWithShape="1">
          <a:blip r:embed="rId3"/>
          <a:srcRect t="10986" b="10986"/>
          <a:stretch/>
        </p:blipFill>
        <p:spPr>
          <a:xfrm>
            <a:off x="5044411" y="1145993"/>
            <a:ext cx="7147590" cy="4566012"/>
          </a:xfrm>
          <a:prstGeom prst="rect">
            <a:avLst/>
          </a:prstGeom>
        </p:spPr>
      </p:pic>
      <p:sp>
        <p:nvSpPr>
          <p:cNvPr id="7" name="TextBox">
            <a:extLst>
              <a:ext uri="{FF2B5EF4-FFF2-40B4-BE49-F238E27FC236}">
                <a16:creationId xmlns:a16="http://schemas.microsoft.com/office/drawing/2014/main" id="{B80CEF4A-C5A9-41C8-84F0-3189EDBFA7F1}"/>
              </a:ext>
            </a:extLst>
          </p:cNvPr>
          <p:cNvSpPr txBox="1"/>
          <p:nvPr/>
        </p:nvSpPr>
        <p:spPr>
          <a:xfrm>
            <a:off x="770468" y="2151727"/>
            <a:ext cx="3888257" cy="2800767"/>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 op.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Tryk på ikonet for at indsætte genbrugelige links.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Genbrugelige links skal altid stå som punktopstilling i slutningen af afsnit og mikroartikler.</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4" name="Rektangel" title="&quot;&quot;">
            <a:extLst>
              <a:ext uri="{FF2B5EF4-FFF2-40B4-BE49-F238E27FC236}">
                <a16:creationId xmlns:a16="http://schemas.microsoft.com/office/drawing/2014/main" id="{91356A66-F367-4909-81DA-92E79785712B}"/>
              </a:ext>
            </a:extLst>
          </p:cNvPr>
          <p:cNvSpPr/>
          <p:nvPr/>
        </p:nvSpPr>
        <p:spPr>
          <a:xfrm>
            <a:off x="653574" y="1319784"/>
            <a:ext cx="299339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a:extLst>
              <a:ext uri="{FF2B5EF4-FFF2-40B4-BE49-F238E27FC236}">
                <a16:creationId xmlns:a16="http://schemas.microsoft.com/office/drawing/2014/main" id="{AB41DE8B-E7B7-4710-AF59-358CC95C8877}"/>
              </a:ext>
            </a:extLst>
          </p:cNvPr>
          <p:cNvSpPr txBox="1">
            <a:spLocks/>
          </p:cNvSpPr>
          <p:nvPr/>
        </p:nvSpPr>
        <p:spPr>
          <a:xfrm>
            <a:off x="577206" y="999143"/>
            <a:ext cx="551879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Indsæt genbrugelige links</a:t>
            </a:r>
          </a:p>
        </p:txBody>
      </p:sp>
      <p:sp>
        <p:nvSpPr>
          <p:cNvPr id="5" name="Titel"/>
          <p:cNvSpPr>
            <a:spLocks noGrp="1"/>
          </p:cNvSpPr>
          <p:nvPr>
            <p:ph type="title"/>
          </p:nvPr>
        </p:nvSpPr>
        <p:spPr>
          <a:xfrm>
            <a:off x="4293499" y="207276"/>
            <a:ext cx="391991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879255069"/>
      </p:ext>
    </p:extLst>
  </p:cSld>
  <p:clrMapOvr>
    <a:masterClrMapping/>
  </p:clrMapOvr>
  <p:transition spd="slow">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title="Billede af pop up vindue for valg af genbrugeligt link ">
            <a:extLst>
              <a:ext uri="{FF2B5EF4-FFF2-40B4-BE49-F238E27FC236}">
                <a16:creationId xmlns:a16="http://schemas.microsoft.com/office/drawing/2014/main" id="{DF01EB7D-6EBB-4342-83A1-C02BFFE6DEAD}"/>
              </a:ext>
            </a:extLst>
          </p:cNvPr>
          <p:cNvPicPr>
            <a:picLocks noChangeAspect="1"/>
          </p:cNvPicPr>
          <p:nvPr/>
        </p:nvPicPr>
        <p:blipFill rotWithShape="1">
          <a:blip r:embed="rId3"/>
          <a:srcRect r="17622"/>
          <a:stretch/>
        </p:blipFill>
        <p:spPr>
          <a:xfrm>
            <a:off x="5023951" y="782759"/>
            <a:ext cx="7168049" cy="5292482"/>
          </a:xfrm>
          <a:prstGeom prst="rect">
            <a:avLst/>
          </a:prstGeom>
        </p:spPr>
      </p:pic>
      <p:sp>
        <p:nvSpPr>
          <p:cNvPr id="5" name="TextBox">
            <a:extLst>
              <a:ext uri="{FF2B5EF4-FFF2-40B4-BE49-F238E27FC236}">
                <a16:creationId xmlns:a16="http://schemas.microsoft.com/office/drawing/2014/main" id="{31D30B36-B620-41A5-ACB6-6E7A1C21D377}"/>
              </a:ext>
            </a:extLst>
          </p:cNvPr>
          <p:cNvSpPr txBox="1"/>
          <p:nvPr/>
        </p:nvSpPr>
        <p:spPr>
          <a:xfrm>
            <a:off x="770468" y="2151727"/>
            <a:ext cx="3888257" cy="3293209"/>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 op.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Brug søgefeltet til at søge efter et genbrugeligt link, eller opret et ved at klikke på fanen til højre. </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Klik på linket, du vil indsætte, og afslut ved at klikke på ‘Indsæt’.</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3" name="Titel"/>
          <p:cNvSpPr>
            <a:spLocks noGrp="1"/>
          </p:cNvSpPr>
          <p:nvPr>
            <p:ph type="title"/>
          </p:nvPr>
        </p:nvSpPr>
        <p:spPr>
          <a:xfrm>
            <a:off x="4131658" y="195192"/>
            <a:ext cx="392800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054325442"/>
      </p:ext>
    </p:extLst>
  </p:cSld>
  <p:clrMapOvr>
    <a:masterClrMapping/>
  </p:clrMapOvr>
  <p:transition spd="slow">
    <p:push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title="&quot;&quot;">
            <a:extLst>
              <a:ext uri="{FF2B5EF4-FFF2-40B4-BE49-F238E27FC236}">
                <a16:creationId xmlns:a16="http://schemas.microsoft.com/office/drawing/2014/main" id="{4521C465-59B0-4214-B0B7-8743A00236E5}"/>
              </a:ext>
            </a:extLst>
          </p:cNvPr>
          <p:cNvSpPr/>
          <p:nvPr/>
        </p:nvSpPr>
        <p:spPr>
          <a:xfrm>
            <a:off x="662268" y="1355819"/>
            <a:ext cx="309102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3DF412DF-49A4-4E4F-832A-E7705E4B3DFD}"/>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Redigér genbrugelige links</a:t>
            </a:r>
          </a:p>
        </p:txBody>
      </p:sp>
      <p:sp>
        <p:nvSpPr>
          <p:cNvPr id="2" name="Titel 1"/>
          <p:cNvSpPr>
            <a:spLocks noGrp="1"/>
          </p:cNvSpPr>
          <p:nvPr>
            <p:ph type="title"/>
          </p:nvPr>
        </p:nvSpPr>
        <p:spPr>
          <a:xfrm>
            <a:off x="4414879" y="211376"/>
            <a:ext cx="379853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874" y="1268744"/>
            <a:ext cx="7170039" cy="4746364"/>
          </a:xfrm>
          <a:prstGeom prst="rect">
            <a:avLst/>
          </a:prstGeom>
        </p:spPr>
      </p:pic>
    </p:spTree>
    <p:extLst>
      <p:ext uri="{BB962C8B-B14F-4D97-AF65-F5344CB8AC3E}">
        <p14:creationId xmlns:p14="http://schemas.microsoft.com/office/powerpoint/2010/main" val="1686027503"/>
      </p:ext>
    </p:extLst>
  </p:cSld>
  <p:clrMapOvr>
    <a:masterClrMapping/>
  </p:clrMapOvr>
  <p:transition spd="slow">
    <p:push dir="u"/>
  </p:transition>
</p:sld>
</file>

<file path=ppt/theme/theme1.xml><?xml version="1.0" encoding="utf-8"?>
<a:theme xmlns:a="http://schemas.openxmlformats.org/drawingml/2006/main" name="Netcompany">
  <a:themeElements>
    <a:clrScheme name="Brugerdefineret 26">
      <a:dk1>
        <a:sysClr val="windowText" lastClr="000000"/>
      </a:dk1>
      <a:lt1>
        <a:sysClr val="window" lastClr="FFFFFF"/>
      </a:lt1>
      <a:dk2>
        <a:srgbClr val="B5C6CD"/>
      </a:dk2>
      <a:lt2>
        <a:srgbClr val="395B73"/>
      </a:lt2>
      <a:accent1>
        <a:srgbClr val="50B8C1"/>
      </a:accent1>
      <a:accent2>
        <a:srgbClr val="0F2147"/>
      </a:accent2>
      <a:accent3>
        <a:srgbClr val="5CBDAA"/>
      </a:accent3>
      <a:accent4>
        <a:srgbClr val="DE9C2B"/>
      </a:accent4>
      <a:accent5>
        <a:srgbClr val="E7D8B9"/>
      </a:accent5>
      <a:accent6>
        <a:srgbClr val="E46053"/>
      </a:accent6>
      <a:hlink>
        <a:srgbClr val="168FA1"/>
      </a:hlink>
      <a:folHlink>
        <a:srgbClr val="A8584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etcompany Powerpoint Template.potx" id="{66B7F6C9-2CB7-4148-99CB-3952C4399359}" vid="{A1DBF780-C3C6-40A7-9484-82777899E042}"/>
    </a:ext>
  </a:extLst>
</a:theme>
</file>

<file path=ppt/theme/theme2.xml><?xml version="1.0" encoding="utf-8"?>
<a:theme xmlns:a="http://schemas.openxmlformats.org/drawingml/2006/main" name="1_Netcompany">
  <a:themeElements>
    <a:clrScheme name="Brugerdefineret 26">
      <a:dk1>
        <a:sysClr val="windowText" lastClr="000000"/>
      </a:dk1>
      <a:lt1>
        <a:sysClr val="window" lastClr="FFFFFF"/>
      </a:lt1>
      <a:dk2>
        <a:srgbClr val="B5C6CD"/>
      </a:dk2>
      <a:lt2>
        <a:srgbClr val="395B73"/>
      </a:lt2>
      <a:accent1>
        <a:srgbClr val="50B8C1"/>
      </a:accent1>
      <a:accent2>
        <a:srgbClr val="0F2147"/>
      </a:accent2>
      <a:accent3>
        <a:srgbClr val="5CBDAA"/>
      </a:accent3>
      <a:accent4>
        <a:srgbClr val="DE9C2B"/>
      </a:accent4>
      <a:accent5>
        <a:srgbClr val="E7D8B9"/>
      </a:accent5>
      <a:accent6>
        <a:srgbClr val="E46053"/>
      </a:accent6>
      <a:hlink>
        <a:srgbClr val="168FA1"/>
      </a:hlink>
      <a:folHlink>
        <a:srgbClr val="A8584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etcompany Powerpoint Template.potx" id="{66B7F6C9-2CB7-4148-99CB-3952C4399359}" vid="{A1DBF780-C3C6-40A7-9484-82777899E042}"/>
    </a:ext>
  </a:extLst>
</a:theme>
</file>

<file path=ppt/theme/theme3.xml><?xml version="1.0" encoding="utf-8"?>
<a:theme xmlns:a="http://schemas.openxmlformats.org/drawingml/2006/main" name="Brugerdefineret design">
  <a:themeElements>
    <a:clrScheme name="Brugerdefineret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CMTemplateName xmlns="http://schemas.microsoft.com/sharepoint/v3" xsi:nil="true"/>
    <CCMTemplateVersion xmlns="http://schemas.microsoft.com/sharepoint/v3" xsi:nil="true"/>
    <CustomerName xmlns="http://schemas.microsoft.com/sharepoint/v3">Digitaliseringsstyrelsen</CustomerName>
    <ProjectName xmlns="http://schemas.microsoft.com/sharepoint/v3">Borger.dk</ProjectName>
    <CCMSystemID xmlns="http://schemas.microsoft.com/sharepoint/v3">a83c9e44-5554-4fe4-9554-0ea6ec621664</CCMSystemID>
    <DocID xmlns="http://schemas.microsoft.com/sharepoint/v3">5812092</DocID>
    <LocalAttachment xmlns="http://schemas.microsoft.com/sharepoint/v3">false</LocalAttachment>
    <RegistrationDate xmlns="http://schemas.microsoft.com/sharepoint/v3" xsi:nil="true"/>
    <CaseRecordNumber xmlns="http://schemas.microsoft.com/sharepoint/v3">0</CaseRecordNumber>
    <CaseID xmlns="http://schemas.microsoft.com/sharepoint/v3">DIGBG</CaseID>
    <Related xmlns="http://schemas.microsoft.com/sharepoint/v3">false</Related>
    <Finalized xmlns="http://schemas.microsoft.com/sharepoint/v3">false</Finalized>
    <CCMVisualId xmlns="http://schemas.microsoft.com/sharepoint/v3">DIGBG</CCMVisualId>
    <CCMTemplateID xmlns="http://schemas.microsoft.com/sharepoint/v3">0</CCMTemplateID>
    <CCMCognitiveTyp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0B7C8671459B294E86714D6984FC5AA6" ma:contentTypeVersion="1" ma:contentTypeDescription="GetOrganized dokument" ma:contentTypeScope="" ma:versionID="c080d27e6670aab3b6d9ec5ad13212ec">
  <xsd:schema xmlns:xsd="http://www.w3.org/2001/XMLSchema" xmlns:xs="http://www.w3.org/2001/XMLSchema" xmlns:p="http://schemas.microsoft.com/office/2006/metadata/properties" xmlns:ns1="http://schemas.microsoft.com/sharepoint/v3" targetNamespace="http://schemas.microsoft.com/office/2006/metadata/properties" ma:root="true" ma:fieldsID="b5ca45b82ab495144526e8ea90bfc7ee" ns1:_="">
    <xsd:import namespace="http://schemas.microsoft.com/sharepoint/v3"/>
    <xsd:element name="properties">
      <xsd:complexType>
        <xsd:sequence>
          <xsd:element name="documentManagement">
            <xsd:complexType>
              <xsd:all>
                <xsd:element ref="ns1:CaseID" minOccurs="0"/>
                <xsd:element ref="ns1:DocID" minOccurs="0"/>
                <xsd:element ref="ns1:Finalized" minOccurs="0"/>
                <xsd:element ref="ns1:Related" minOccurs="0"/>
                <xsd:element ref="ns1:LocalAttachment" minOccurs="0"/>
                <xsd:element ref="ns1:RegistrationDate" minOccurs="0"/>
                <xsd:element ref="ns1:CaseRecordNumber"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1:CustomerName" minOccurs="0"/>
                <xsd:element ref="ns1:ProjectName" minOccurs="0"/>
                <xsd:element ref="ns1:CCMVisualId" minOccurs="0"/>
                <xsd:element ref="ns1:CCMCognitiv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seID" ma:index="8" nillable="true" ma:displayName="Sags ID" ma:default="Tildeler" ma:internalName="CaseID" ma:readOnly="true">
      <xsd:simpleType>
        <xsd:restriction base="dms:Text"/>
      </xsd:simpleType>
    </xsd:element>
    <xsd:element name="DocID" ma:index="9" nillable="true" ma:displayName="Dok ID" ma:default="Tildeler" ma:internalName="DocID" ma:readOnly="true">
      <xsd:simpleType>
        <xsd:restriction base="dms:Text"/>
      </xsd:simpleType>
    </xsd:element>
    <xsd:element name="Finalized" ma:index="10" nillable="true" ma:displayName="Endeligt" ma:default="False" ma:internalName="Finalized" ma:readOnly="true">
      <xsd:simpleType>
        <xsd:restriction base="dms:Boolean"/>
      </xsd:simpleType>
    </xsd:element>
    <xsd:element name="Related" ma:index="11" nillable="true" ma:displayName="Vedhæftet dokument" ma:default="False" ma:internalName="Related" ma:readOnly="true">
      <xsd:simpleType>
        <xsd:restriction base="dms:Boolean"/>
      </xsd:simpleType>
    </xsd:element>
    <xsd:element name="LocalAttachment" ma:index="12" nillable="true" ma:displayName="Lokalt bilag" ma:default="False" ma:internalName="LocalAttachment" ma:readOnly="true">
      <xsd:simpleType>
        <xsd:restriction base="dms:Boolean"/>
      </xsd:simpleType>
    </xsd:element>
    <xsd:element name="RegistrationDate" ma:index="13" nillable="true" ma:displayName="Registrerings dato" ma:format="DateTime" ma:internalName="RegistrationDate" ma:readOnly="true">
      <xsd:simpleType>
        <xsd:restriction base="dms:DateTime"/>
      </xsd:simpleType>
    </xsd:element>
    <xsd:element name="CaseRecordNumber" ma:index="14" nillable="true" ma:displayName="Akt ID" ma:decimals="0" ma:default="0" ma:internalName="CaseRecordNumber" ma:readOnly="true">
      <xsd:simpleType>
        <xsd:restriction base="dms:Number"/>
      </xsd:simpleType>
    </xsd:element>
    <xsd:element name="CCMTemplateName" ma:index="15" nillable="true" ma:displayName="Skabelon navn" ma:internalName="CCMTemplateName" ma:readOnly="true">
      <xsd:simpleType>
        <xsd:restriction base="dms:Text"/>
      </xsd:simpleType>
    </xsd:element>
    <xsd:element name="CCMTemplateVersion" ma:index="16" nillable="true" ma:displayName="Skabelon version" ma:internalName="CCMTemplateVersion" ma:readOnly="true">
      <xsd:simpleType>
        <xsd:restriction base="dms:Text"/>
      </xsd:simpleType>
    </xsd:element>
    <xsd:element name="CCMTemplateID" ma:index="17" nillable="true" ma:displayName="CCMTemplateID" ma:decimals="0" ma:default="0" ma:hidden="true" ma:internalName="CCMTemplateID" ma:readOnly="true">
      <xsd:simpleType>
        <xsd:restriction base="dms:Number"/>
      </xsd:simpleType>
    </xsd:element>
    <xsd:element name="CCMSystemID" ma:index="18" nillable="true" ma:displayName="CCMSystemID" ma:hidden="true" ma:internalName="CCMSystemID" ma:readOnly="true">
      <xsd:simpleType>
        <xsd:restriction base="dms:Text"/>
      </xsd:simpleType>
    </xsd:element>
    <xsd:element name="WasEncrypted" ma:index="19" nillable="true" ma:displayName="Krypteret" ma:default="False" ma:internalName="WasEncrypted" ma:readOnly="true">
      <xsd:simpleType>
        <xsd:restriction base="dms:Boolean"/>
      </xsd:simpleType>
    </xsd:element>
    <xsd:element name="WasSigned" ma:index="20" nillable="true" ma:displayName="Signeret" ma:default="False" ma:internalName="WasSigned" ma:readOnly="true">
      <xsd:simpleType>
        <xsd:restriction base="dms:Boolean"/>
      </xsd:simpleType>
    </xsd:element>
    <xsd:element name="MailHasAttachments" ma:index="21" nillable="true" ma:displayName="E-mail har vedhæftede filer" ma:default="False" ma:internalName="MailHasAttachments" ma:readOnly="true">
      <xsd:simpleType>
        <xsd:restriction base="dms:Boolean"/>
      </xsd:simpleType>
    </xsd:element>
    <xsd:element name="CCMConversation" ma:index="22" nillable="true" ma:displayName="Samtale" ma:internalName="CCMConversation" ma:readOnly="true">
      <xsd:simpleType>
        <xsd:restriction base="dms:Text"/>
      </xsd:simpleType>
    </xsd:element>
    <xsd:element name="CustomerName" ma:index="23" nillable="true" ma:displayName="Kunde" ma:internalName="CustomerName">
      <xsd:simpleType>
        <xsd:restriction base="dms:Text">
          <xsd:maxLength value="255"/>
        </xsd:restriction>
      </xsd:simpleType>
    </xsd:element>
    <xsd:element name="ProjectName" ma:index="24" nillable="true" ma:displayName="Løsning" ma:default="Borger.dk" ma:internalName="ProjectName">
      <xsd:simpleType>
        <xsd:restriction base="dms:Text">
          <xsd:maxLength value="255"/>
        </xsd:restriction>
      </xsd:simpleType>
    </xsd:element>
    <xsd:element name="CCMVisualId" ma:index="25" nillable="true" ma:displayName="Sags ID" ma:default="Tildeler" ma:internalName="CCMVisualId" ma:readOnly="true">
      <xsd:simpleType>
        <xsd:restriction base="dms:Text"/>
      </xsd:simpleType>
    </xsd:element>
    <xsd:element name="CCMCognitiveType" ma:index="27" nillable="true" ma:displayName="CognitiveType" ma:decimals="0" ma:internalName="CCMCognitiveType" ma:readOnly="fals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079C28-9DF0-4EFB-8188-5610D5EC9E09}">
  <ds:schemaRefs>
    <ds:schemaRef ds:uri="http://schemas.microsoft.com/sharepoint/v3/contenttype/forms"/>
  </ds:schemaRefs>
</ds:datastoreItem>
</file>

<file path=customXml/itemProps2.xml><?xml version="1.0" encoding="utf-8"?>
<ds:datastoreItem xmlns:ds="http://schemas.openxmlformats.org/officeDocument/2006/customXml" ds:itemID="{09A24B84-AF68-4B06-89ED-A483BC44F19D}">
  <ds:schemaRefs>
    <ds:schemaRef ds:uri="http://www.w3.org/XML/1998/namespace"/>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microsoft.com/sharepoint/v3"/>
    <ds:schemaRef ds:uri="http://schemas.openxmlformats.org/package/2006/metadata/core-properties"/>
    <ds:schemaRef ds:uri="http://purl.org/dc/terms/"/>
    <ds:schemaRef ds:uri="http://purl.org/dc/dcmitype/"/>
  </ds:schemaRefs>
</ds:datastoreItem>
</file>

<file path=customXml/itemProps3.xml><?xml version="1.0" encoding="utf-8"?>
<ds:datastoreItem xmlns:ds="http://schemas.openxmlformats.org/officeDocument/2006/customXml" ds:itemID="{57815BA3-BECA-4008-A666-B62F87DF47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Netcompany Powerpoint Template</Template>
  <TotalTime>61646</TotalTime>
  <Words>12415</Words>
  <Application>Microsoft Office PowerPoint</Application>
  <PresentationFormat>Widescreen</PresentationFormat>
  <Paragraphs>1368</Paragraphs>
  <Slides>125</Slides>
  <Notes>124</Notes>
  <HiddenSlides>0</HiddenSlides>
  <MMClips>0</MMClips>
  <ScaleCrop>false</ScaleCrop>
  <HeadingPairs>
    <vt:vector size="6" baseType="variant">
      <vt:variant>
        <vt:lpstr>Benyttede skrifttyper</vt:lpstr>
      </vt:variant>
      <vt:variant>
        <vt:i4>8</vt:i4>
      </vt:variant>
      <vt:variant>
        <vt:lpstr>Tema</vt:lpstr>
      </vt:variant>
      <vt:variant>
        <vt:i4>3</vt:i4>
      </vt:variant>
      <vt:variant>
        <vt:lpstr>Slidetitler</vt:lpstr>
      </vt:variant>
      <vt:variant>
        <vt:i4>125</vt:i4>
      </vt:variant>
    </vt:vector>
  </HeadingPairs>
  <TitlesOfParts>
    <vt:vector size="136" baseType="lpstr">
      <vt:lpstr>Arial</vt:lpstr>
      <vt:lpstr>Arial</vt:lpstr>
      <vt:lpstr>Calibri</vt:lpstr>
      <vt:lpstr>Calibri Light</vt:lpstr>
      <vt:lpstr>Cambria</vt:lpstr>
      <vt:lpstr>Segoe UI</vt:lpstr>
      <vt:lpstr>Times New Roman</vt:lpstr>
      <vt:lpstr>Wingdings</vt:lpstr>
      <vt:lpstr>Netcompany</vt:lpstr>
      <vt:lpstr>1_Netcompany</vt:lpstr>
      <vt:lpstr>Brugerdefineret design</vt:lpstr>
      <vt:lpstr>Undervisning i Sitecore for redaktører på borger.dk</vt:lpstr>
      <vt:lpstr>Velkommen </vt:lpstr>
      <vt:lpstr>Dagens program </vt:lpstr>
      <vt:lpstr>PowerPoint-præsentation</vt:lpstr>
      <vt:lpstr>Lektion 1: introduktion til borger.dk</vt:lpstr>
      <vt:lpstr>Lektion 1: introduktion til borger.dk </vt:lpstr>
      <vt:lpstr>PowerPoint-præsentation</vt:lpstr>
      <vt:lpstr>Lektion 1: introduktion til borger.dk</vt:lpstr>
      <vt:lpstr>Lektion 1: introduktion til borger.dk   </vt:lpstr>
      <vt:lpstr>Lektion 1: introduktion til borger.dk  </vt:lpstr>
      <vt:lpstr>Lektion 1: introduktion til borger.dk </vt:lpstr>
      <vt:lpstr>PowerPoint-præsentation</vt:lpstr>
      <vt:lpstr>Eksempler på de mest almindelige sidetyper på borger.dk</vt:lpstr>
      <vt:lpstr>Lektion 1: introduktion til borger.dk </vt:lpstr>
      <vt:lpstr>Lektion 1: introduktion til borger.dk </vt:lpstr>
      <vt:lpstr>Lektion 1: introduktion til borger.dk </vt:lpstr>
      <vt:lpstr>Lektion 1: introduktion til borger.dk</vt:lpstr>
      <vt:lpstr>Lektion 1: introduktion til borger.dk </vt:lpstr>
      <vt:lpstr>Retningslinjer</vt:lpstr>
      <vt:lpstr>Lektion 1: introduktion til borger.dk </vt:lpstr>
      <vt:lpstr>Lektion 1: introduktion til borger.dk </vt:lpstr>
      <vt:lpstr>Lektion 1: introduktion til borger.dk </vt:lpstr>
      <vt:lpstr>Lektion 1: introduktion til borger.dk </vt:lpstr>
      <vt:lpstr>Lektion 1: introduktion til borger.dk </vt:lpstr>
      <vt:lpstr>Lektion 1: introduktion til borger.dk </vt:lpstr>
      <vt:lpstr>Lektion 1: introduktion til borger.dk</vt:lpstr>
      <vt:lpstr>Lektion 1: introduktion til borger.dk </vt:lpstr>
      <vt:lpstr>Lektion 1: introduktion til borger.dk</vt:lpstr>
      <vt:lpstr>Lektion 2: Sitecorestruktur </vt:lpstr>
      <vt:lpstr>Lektion 2: Sitecorestruktur</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3: redigér indholdsside – tekst og mikroartikler </vt:lpstr>
      <vt:lpstr>Lektion 1: introduktion til borger.dk </vt:lpstr>
      <vt:lpstr>Lektion 3: redigér indholdssider – tekst og mikroartikler </vt:lpstr>
      <vt:lpstr>Lektion 3: redigér indholdssider – tekst og mikroartikler</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PAUSE </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vt:lpstr>
      <vt:lpstr>Lektion 3: redigér indholdssider – tekst og mikroartikler </vt:lpstr>
      <vt:lpstr>Lektion 3: redigér indholdssider – tekst og mikroartikler </vt:lpstr>
      <vt:lpstr>Lektion 3: rediger indholdssider – tekst og mikroartikler </vt:lpstr>
      <vt:lpstr>Lektion 3: redigér indholdssider – tekst og mikroartikler </vt:lpstr>
      <vt:lpstr>Lektion 3: redigér indholdssider – tekst og mikroartikler</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PowerPoint-præsentation</vt:lpstr>
      <vt:lpstr>Tips &amp; FAQ</vt:lpstr>
      <vt:lpstr>PowerPoint-præsentation</vt:lpstr>
      <vt:lpstr>PowerPoint-præsentation</vt:lpstr>
      <vt:lpstr>PowerPoint-præsentation</vt:lpstr>
      <vt:lpstr>Dagens program </vt:lpstr>
      <vt:lpstr>PAUSE </vt:lpstr>
      <vt:lpstr>Lektion 4: udgivelse (publicering) </vt:lpstr>
      <vt:lpstr>Lektion 4: udgivelse </vt:lpstr>
      <vt:lpstr>Lektion 4: udgivelse </vt:lpstr>
      <vt:lpstr>Lektion 4: udgivelse </vt:lpstr>
      <vt:lpstr>Lektion 4: udgivelse </vt:lpstr>
      <vt:lpstr>Lektion 4: udgivelse </vt:lpstr>
      <vt:lpstr>Lektion 4: udgivelse </vt:lpstr>
      <vt:lpstr>Lektion 4: udgivelse </vt:lpstr>
      <vt:lpstr>Lektion 4: udgivelse </vt:lpstr>
      <vt:lpstr>Lektion 5: genbrugelige links </vt:lpstr>
      <vt:lpstr>Læringsmål</vt:lpstr>
      <vt:lpstr>Lektion 5: genbrugelige links </vt:lpstr>
      <vt:lpstr>Lektion 5: genbrugelige links </vt:lpstr>
      <vt:lpstr>Lektion 5: genbrugelige links </vt:lpstr>
      <vt:lpstr>Lektion 5: genbrugelige links </vt:lpstr>
      <vt:lpstr>Lektion 5: genbrugelige links </vt:lpstr>
      <vt:lpstr>Lektion 5: genbrugelige links </vt:lpstr>
      <vt:lpstr>Lektion 5: genbrugelige links </vt:lpstr>
      <vt:lpstr>Lektion 5: genbrugelige links</vt:lpstr>
      <vt:lpstr>Lektion 5: genbrugelige links</vt:lpstr>
      <vt:lpstr>Lektion 6: opret indholdsside</vt:lpstr>
      <vt:lpstr>Lektion 6: opret indholdsside </vt:lpstr>
      <vt:lpstr>Lektion 6: opret indholdsside</vt:lpstr>
      <vt:lpstr>Lektion 6: opret indholdsside </vt:lpstr>
      <vt:lpstr>Lektion 6: opret indholdsside </vt:lpstr>
      <vt:lpstr>Lektion 6: opret indholdsside </vt:lpstr>
      <vt:lpstr>Lektion 6: opret indholdsside </vt:lpstr>
      <vt:lpstr>Lektion 6: opret indholdsside </vt:lpstr>
      <vt:lpstr>Lektion 6: opret indholdsside </vt:lpstr>
      <vt:lpstr>Lektion 6: opret indholdsside </vt:lpstr>
      <vt:lpstr>Lektion 6: opret indholdsside </vt:lpstr>
      <vt:lpstr>Lektion 6: opret indholdsside </vt:lpstr>
      <vt:lpstr>Lektion 6: opret indholdsside</vt:lpstr>
      <vt:lpstr>Lektion 6: opret indholdsside </vt:lpstr>
      <vt:lpstr>Dagens program </vt:lpstr>
      <vt:lpstr>PAUSE</vt:lpstr>
      <vt:lpstr>Lektion 6: opret indholdsside </vt:lpstr>
      <vt:lpstr>Afrunding og evaluering </vt:lpstr>
      <vt:lpstr>Afrunding og evaluering </vt:lpstr>
      <vt:lpstr>Husk at tilmelde dig nyhedsmails om borger.dk på digitaliser.dk </vt:lpstr>
      <vt:lpstr>Afrunding og evaluering </vt:lpstr>
    </vt:vector>
  </TitlesOfParts>
  <Company>Netcompany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Uddannelsesmateriale NY REDAKTOER</dc:title>
  <dc:creator>LENHA@digst.dk</dc:creator>
  <cp:lastModifiedBy>Lene Hansen (DIGST)</cp:lastModifiedBy>
  <cp:revision>1203</cp:revision>
  <cp:lastPrinted>2024-01-30T12:04:04Z</cp:lastPrinted>
  <dcterms:created xsi:type="dcterms:W3CDTF">2016-09-01T08:42:23Z</dcterms:created>
  <dcterms:modified xsi:type="dcterms:W3CDTF">2024-01-30T13:24:29Z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0x010100AC085CFC53BC46CEA2EADE194AD9D482000B7C8671459B294E86714D6984FC5AA6</vt:lpwstr>
  </property>
  <property fmtid="{D5CDD505-2E9C-101B-9397-08002B2CF9AE}" pid="3" name="CCMSystem">
    <vt:lpwstr> </vt:lpwstr>
  </property>
  <property fmtid="{D5CDD505-2E9C-101B-9397-08002B2CF9AE}" pid="4" name="CCMSystemID">
    <vt:lpwstr>a83c9e44-5554-4fe4-9554-0ea6ec621664</vt:lpwstr>
  </property>
  <property fmtid="{D5CDD505-2E9C-101B-9397-08002B2CF9AE}" pid="5" name="Status">
    <vt:lpwstr>;#01 - Ny;#10 - Analyse;#20 - Design;#30 - Implementering;#40 - Test;#50 - Transition;#60 - I drift;#90 - Lukket;#</vt:lpwstr>
  </property>
  <property fmtid="{D5CDD505-2E9C-101B-9397-08002B2CF9AE}" pid="6" name="_dlc_DocIdItemGuid">
    <vt:lpwstr>82f6be10-f1f0-421b-adb0-f6f4439c53cf</vt:lpwstr>
  </property>
  <property fmtid="{D5CDD505-2E9C-101B-9397-08002B2CF9AE}" pid="7" name="CCMIsSharedOnOneDrive">
    <vt:bool>false</vt:bool>
  </property>
  <property fmtid="{D5CDD505-2E9C-101B-9397-08002B2CF9AE}" pid="8" name="CCMOneDriveID">
    <vt:lpwstr/>
  </property>
  <property fmtid="{D5CDD505-2E9C-101B-9397-08002B2CF9AE}" pid="9" name="CCMOneDriveOwnerID">
    <vt:lpwstr/>
  </property>
  <property fmtid="{D5CDD505-2E9C-101B-9397-08002B2CF9AE}" pid="10" name="CCMOneDriveItemID">
    <vt:lpwstr/>
  </property>
  <property fmtid="{D5CDD505-2E9C-101B-9397-08002B2CF9AE}" pid="11" name="DocumentInfoFinished">
    <vt:lpwstr>True</vt:lpwstr>
  </property>
</Properties>
</file>